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9" r:id="rId3"/>
    <p:sldId id="271" r:id="rId4"/>
    <p:sldId id="257" r:id="rId5"/>
    <p:sldId id="258" r:id="rId6"/>
    <p:sldId id="259" r:id="rId7"/>
    <p:sldId id="260" r:id="rId8"/>
    <p:sldId id="261" r:id="rId9"/>
    <p:sldId id="262" r:id="rId10"/>
    <p:sldId id="270" r:id="rId11"/>
    <p:sldId id="267" r:id="rId12"/>
    <p:sldId id="264" r:id="rId13"/>
    <p:sldId id="266" r:id="rId14"/>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4F0C"/>
    <a:srgbClr val="FC8004"/>
    <a:srgbClr val="FF6E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4" autoAdjust="0"/>
    <p:restoredTop sz="94434" autoAdjust="0"/>
  </p:normalViewPr>
  <p:slideViewPr>
    <p:cSldViewPr snapToGrid="0">
      <p:cViewPr varScale="1">
        <p:scale>
          <a:sx n="73" d="100"/>
          <a:sy n="73" d="100"/>
        </p:scale>
        <p:origin x="618"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6490918-9BB5-463F-B3BB-21A75666A245}" type="datetimeFigureOut">
              <a:rPr kumimoji="1" lang="ja-JP" altLang="en-US" smtClean="0"/>
              <a:t>2020/7/28</a:t>
            </a:fld>
            <a:endParaRPr kumimoji="1" lang="ja-JP" altLang="en-US" dirty="0"/>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DC9ED10F-EDE8-4902-BC13-3F206F2A3B60}" type="slidenum">
              <a:rPr kumimoji="1" lang="ja-JP" altLang="en-US" smtClean="0"/>
              <a:t>‹#›</a:t>
            </a:fld>
            <a:endParaRPr kumimoji="1" lang="ja-JP" altLang="en-US" dirty="0"/>
          </a:p>
        </p:txBody>
      </p:sp>
    </p:spTree>
    <p:extLst>
      <p:ext uri="{BB962C8B-B14F-4D97-AF65-F5344CB8AC3E}">
        <p14:creationId xmlns:p14="http://schemas.microsoft.com/office/powerpoint/2010/main" val="2839007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選挙改革プロジェクト　投票所チームの</a:t>
            </a:r>
            <a:endParaRPr kumimoji="1" lang="en-US" altLang="ja-JP" dirty="0" smtClean="0"/>
          </a:p>
          <a:p>
            <a:r>
              <a:rPr kumimoji="1" lang="ja-JP" altLang="en-US" dirty="0" smtClean="0"/>
              <a:t>鵜飼です。</a:t>
            </a:r>
            <a:endParaRPr kumimoji="1" lang="en-US" altLang="ja-JP" dirty="0" smtClean="0"/>
          </a:p>
          <a:p>
            <a:r>
              <a:rPr kumimoji="1" lang="ja-JP" altLang="en-US" dirty="0" smtClean="0"/>
              <a:t>山本です。</a:t>
            </a:r>
            <a:endParaRPr kumimoji="1" lang="en-US" altLang="ja-JP" dirty="0" smtClean="0"/>
          </a:p>
          <a:p>
            <a:r>
              <a:rPr kumimoji="1" lang="ja-JP" altLang="en-US" dirty="0" smtClean="0"/>
              <a:t>よろしくお願いいたします。</a:t>
            </a:r>
            <a:endParaRPr kumimoji="1" lang="en-US" altLang="ja-JP" dirty="0" smtClean="0"/>
          </a:p>
          <a:p>
            <a:endParaRPr kumimoji="1" lang="en-US" altLang="ja-JP" dirty="0" smtClean="0"/>
          </a:p>
          <a:p>
            <a:r>
              <a:rPr kumimoji="1" lang="ja-JP" altLang="en-US" dirty="0" smtClean="0"/>
              <a:t>私たちのチームは投票所の改革について、提言内容を検討させていただきました。</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DC9ED10F-EDE8-4902-BC13-3F206F2A3B60}" type="slidenum">
              <a:rPr kumimoji="1" lang="ja-JP" altLang="en-US" smtClean="0"/>
              <a:t>1</a:t>
            </a:fld>
            <a:endParaRPr kumimoji="1" lang="ja-JP" altLang="en-US" dirty="0"/>
          </a:p>
        </p:txBody>
      </p:sp>
    </p:spTree>
    <p:extLst>
      <p:ext uri="{BB962C8B-B14F-4D97-AF65-F5344CB8AC3E}">
        <p14:creationId xmlns:p14="http://schemas.microsoft.com/office/powerpoint/2010/main" val="2596229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現在は、お住まいの地区ごとに定められた投票所で投票をいただく必要がありますが、</a:t>
            </a:r>
            <a:endParaRPr kumimoji="1" lang="en-US" altLang="ja-JP" dirty="0" smtClean="0"/>
          </a:p>
          <a:p>
            <a:r>
              <a:rPr kumimoji="1" lang="ja-JP" altLang="en-US" dirty="0" smtClean="0"/>
              <a:t>この共通投票所は、特定の投票区にとらわれることなく、だれでも投票が可能となる</a:t>
            </a:r>
            <a:endParaRPr kumimoji="1" lang="en-US" altLang="ja-JP" dirty="0" smtClean="0"/>
          </a:p>
          <a:p>
            <a:r>
              <a:rPr kumimoji="1" lang="ja-JP" altLang="en-US" dirty="0" smtClean="0"/>
              <a:t>制度です。現状では期日前投票所がこれにあたります。</a:t>
            </a:r>
            <a:endParaRPr kumimoji="1" lang="en-US" altLang="ja-JP" dirty="0" smtClean="0"/>
          </a:p>
          <a:p>
            <a:endParaRPr kumimoji="1" lang="en-US" altLang="ja-JP" dirty="0" smtClean="0"/>
          </a:p>
          <a:p>
            <a:r>
              <a:rPr kumimoji="1" lang="ja-JP" altLang="en-US" dirty="0" smtClean="0"/>
              <a:t>共通投票所は、選挙人名簿、いわゆる「投票をする人」の名簿をオンラインにて共有することで、</a:t>
            </a:r>
            <a:endParaRPr kumimoji="1" lang="en-US" altLang="ja-JP" dirty="0" smtClean="0"/>
          </a:p>
          <a:p>
            <a:r>
              <a:rPr kumimoji="1" lang="ja-JP" altLang="en-US" dirty="0" smtClean="0"/>
              <a:t>二重投票などの不正に対する対策となるほか、確認作業においても迅速化が図れるといった</a:t>
            </a:r>
            <a:endParaRPr kumimoji="1" lang="en-US" altLang="ja-JP" dirty="0" smtClean="0"/>
          </a:p>
          <a:p>
            <a:r>
              <a:rPr kumimoji="1" lang="ja-JP" altLang="en-US" dirty="0" smtClean="0"/>
              <a:t>効果があります。</a:t>
            </a:r>
            <a:endParaRPr kumimoji="1" lang="en-US" altLang="ja-JP" dirty="0" smtClean="0"/>
          </a:p>
          <a:p>
            <a:endParaRPr kumimoji="1" lang="en-US" altLang="ja-JP" dirty="0" smtClean="0"/>
          </a:p>
          <a:p>
            <a:r>
              <a:rPr kumimoji="1" lang="ja-JP" altLang="en-US" dirty="0" smtClean="0"/>
              <a:t>投票における時間的な制約、場所的な制約を外すためには、</a:t>
            </a:r>
            <a:endParaRPr kumimoji="1" lang="en-US" altLang="ja-JP" dirty="0" smtClean="0"/>
          </a:p>
          <a:p>
            <a:r>
              <a:rPr kumimoji="1" lang="ja-JP" altLang="en-US" dirty="0" smtClean="0"/>
              <a:t>この共通投票所の設置が実現のために核となる改革です。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DC9ED10F-EDE8-4902-BC13-3F206F2A3B60}" type="slidenum">
              <a:rPr kumimoji="1" lang="ja-JP" altLang="en-US" smtClean="0"/>
              <a:t>10</a:t>
            </a:fld>
            <a:endParaRPr kumimoji="1" lang="ja-JP" altLang="en-US" dirty="0"/>
          </a:p>
        </p:txBody>
      </p:sp>
    </p:spTree>
    <p:extLst>
      <p:ext uri="{BB962C8B-B14F-4D97-AF65-F5344CB8AC3E}">
        <p14:creationId xmlns:p14="http://schemas.microsoft.com/office/powerpoint/2010/main" val="23391180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次に移動式の投票所のイメージについてですが、</a:t>
            </a:r>
            <a:endParaRPr kumimoji="1" lang="en-US" altLang="ja-JP" dirty="0" smtClean="0"/>
          </a:p>
          <a:p>
            <a:endParaRPr kumimoji="1" lang="en-US" altLang="ja-JP" dirty="0" smtClean="0"/>
          </a:p>
          <a:p>
            <a:r>
              <a:rPr kumimoji="1" lang="ja-JP" altLang="en-US" strike="sngStrike" dirty="0" smtClean="0">
                <a:solidFill>
                  <a:srgbClr val="FF0000"/>
                </a:solidFill>
              </a:rPr>
              <a:t>先ほどの地図でバスの絵でお示しをさせていただきましたとおり、</a:t>
            </a:r>
            <a:endParaRPr kumimoji="1" lang="en-US" altLang="ja-JP" strike="sngStrike" dirty="0" smtClean="0">
              <a:solidFill>
                <a:srgbClr val="FF0000"/>
              </a:solidFill>
            </a:endParaRPr>
          </a:p>
          <a:p>
            <a:r>
              <a:rPr kumimoji="1" lang="ja-JP" altLang="en-US" dirty="0" smtClean="0"/>
              <a:t>対象の場所に、ワンボックスカーやバンを利用し、時間を区切って</a:t>
            </a:r>
            <a:endParaRPr kumimoji="1" lang="en-US" altLang="ja-JP" dirty="0" smtClean="0"/>
          </a:p>
          <a:p>
            <a:r>
              <a:rPr kumimoji="1" lang="ja-JP" altLang="en-US" dirty="0" smtClean="0"/>
              <a:t>投票所を構えます。</a:t>
            </a:r>
            <a:endParaRPr kumimoji="1" lang="en-US" altLang="ja-JP" dirty="0" smtClean="0"/>
          </a:p>
          <a:p>
            <a:endParaRPr kumimoji="1" lang="en-US" altLang="ja-JP" dirty="0" smtClean="0"/>
          </a:p>
          <a:p>
            <a:r>
              <a:rPr kumimoji="1" lang="ja-JP" altLang="en-US" dirty="0" smtClean="0"/>
              <a:t>方法としては、車の乗り入れ口にテントを出し、車内に投票所を構えます。</a:t>
            </a:r>
            <a:endParaRPr kumimoji="1" lang="en-US" altLang="ja-JP" dirty="0" smtClean="0"/>
          </a:p>
          <a:p>
            <a:r>
              <a:rPr kumimoji="1" lang="ja-JP" altLang="en-US" dirty="0" smtClean="0"/>
              <a:t>こういった方法によって少ないスペースでも投票所を設置することができます。</a:t>
            </a:r>
            <a:endParaRPr kumimoji="1" lang="en-US" altLang="ja-JP" dirty="0" smtClean="0"/>
          </a:p>
          <a:p>
            <a:endParaRPr kumimoji="1" lang="en-US" altLang="ja-JP" dirty="0" smtClean="0"/>
          </a:p>
          <a:p>
            <a:r>
              <a:rPr kumimoji="1" lang="ja-JP" altLang="en-US" dirty="0" smtClean="0"/>
              <a:t>なお、使用する車両については、原則として公用車を想定しておりますので</a:t>
            </a:r>
            <a:endParaRPr kumimoji="1" lang="en-US" altLang="ja-JP" dirty="0" smtClean="0"/>
          </a:p>
          <a:p>
            <a:r>
              <a:rPr kumimoji="1" lang="ja-JP" altLang="en-US" dirty="0" smtClean="0"/>
              <a:t>移動式の投票所については、工夫次第で低予算での実施が可能です。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DC9ED10F-EDE8-4902-BC13-3F206F2A3B60}" type="slidenum">
              <a:rPr kumimoji="1" lang="ja-JP" altLang="en-US" smtClean="0"/>
              <a:t>11</a:t>
            </a:fld>
            <a:endParaRPr kumimoji="1" lang="ja-JP" altLang="en-US" dirty="0"/>
          </a:p>
        </p:txBody>
      </p:sp>
    </p:spTree>
    <p:extLst>
      <p:ext uri="{BB962C8B-B14F-4D97-AF65-F5344CB8AC3E}">
        <p14:creationId xmlns:p14="http://schemas.microsoft.com/office/powerpoint/2010/main" val="6660007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続きまして、改革の柱の２番目である</a:t>
            </a:r>
            <a:endParaRPr kumimoji="1" lang="en-US" altLang="ja-JP" dirty="0" smtClean="0"/>
          </a:p>
          <a:p>
            <a:r>
              <a:rPr kumimoji="1" lang="ja-JP" altLang="en-US" dirty="0" smtClean="0"/>
              <a:t>支える人の改革についてご説明いたします。</a:t>
            </a:r>
            <a:endParaRPr kumimoji="1" lang="en-US" altLang="ja-JP" dirty="0" smtClean="0"/>
          </a:p>
          <a:p>
            <a:endParaRPr kumimoji="1" lang="en-US" altLang="ja-JP" dirty="0" smtClean="0"/>
          </a:p>
          <a:p>
            <a:r>
              <a:rPr kumimoji="1" lang="ja-JP" altLang="en-US" dirty="0" smtClean="0"/>
              <a:t>投票所における改革によって、共通投票所を設置することにより</a:t>
            </a:r>
            <a:endParaRPr kumimoji="1" lang="en-US" altLang="ja-JP" dirty="0" smtClean="0"/>
          </a:p>
          <a:p>
            <a:r>
              <a:rPr kumimoji="1" lang="ja-JP" altLang="en-US" dirty="0" smtClean="0"/>
              <a:t>投票当日に従事する人材は減少することとなりますが、</a:t>
            </a:r>
            <a:endParaRPr kumimoji="1" lang="en-US" altLang="ja-JP" dirty="0" smtClean="0"/>
          </a:p>
          <a:p>
            <a:r>
              <a:rPr kumimoji="1" lang="ja-JP" altLang="en-US" dirty="0" smtClean="0"/>
              <a:t>期日前の期間の従事者は増加いたします。</a:t>
            </a:r>
            <a:endParaRPr kumimoji="1" lang="en-US" altLang="ja-JP" dirty="0" smtClean="0"/>
          </a:p>
          <a:p>
            <a:endParaRPr kumimoji="1" lang="en-US" altLang="ja-JP" dirty="0" smtClean="0"/>
          </a:p>
          <a:p>
            <a:r>
              <a:rPr kumimoji="1" lang="ja-JP" altLang="en-US" dirty="0" smtClean="0"/>
              <a:t>そのため、人員配置とりわけ職員の配置についても改革が必要です。</a:t>
            </a:r>
            <a:endParaRPr kumimoji="1" lang="en-US" altLang="ja-JP" dirty="0" smtClean="0"/>
          </a:p>
          <a:p>
            <a:endParaRPr kumimoji="1" lang="en-US" altLang="ja-JP" dirty="0" smtClean="0"/>
          </a:p>
          <a:p>
            <a:r>
              <a:rPr kumimoji="1" lang="ja-JP" altLang="en-US" dirty="0" smtClean="0"/>
              <a:t>改革の内容といたしましては、</a:t>
            </a:r>
            <a:endParaRPr kumimoji="1" lang="en-US" altLang="ja-JP" dirty="0" smtClean="0"/>
          </a:p>
          <a:p>
            <a:r>
              <a:rPr kumimoji="1" lang="ja-JP" altLang="en-US" b="1" dirty="0" smtClean="0"/>
              <a:t>①</a:t>
            </a:r>
            <a:r>
              <a:rPr kumimoji="0" lang="ja-JP" altLang="en-US" sz="1200" b="1" kern="0" dirty="0" smtClean="0">
                <a:solidFill>
                  <a:srgbClr val="E64F0C"/>
                </a:solidFill>
                <a:latin typeface="メイリオ" panose="020B0604030504040204" pitchFamily="50" charset="-128"/>
                <a:ea typeface="メイリオ" panose="020B0604030504040204" pitchFamily="50" charset="-128"/>
                <a:cs typeface="Meiryo UI" panose="020B0604030504040204" pitchFamily="50" charset="-128"/>
              </a:rPr>
              <a:t>投票管理者、投票立会人の公募による登録制度</a:t>
            </a:r>
            <a:endParaRPr kumimoji="0" lang="en-US" altLang="ja-JP" sz="1200" b="1" kern="0" dirty="0" smtClean="0">
              <a:solidFill>
                <a:srgbClr val="E64F0C"/>
              </a:solidFill>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1" kern="0" dirty="0" smtClean="0">
                <a:solidFill>
                  <a:srgbClr val="E64F0C"/>
                </a:solidFill>
                <a:latin typeface="メイリオ" panose="020B0604030504040204" pitchFamily="50" charset="-128"/>
                <a:ea typeface="メイリオ" panose="020B0604030504040204" pitchFamily="50" charset="-128"/>
              </a:rPr>
              <a:t>②</a:t>
            </a:r>
            <a:r>
              <a:rPr lang="ja-JP" altLang="en-US" sz="1200" b="1" kern="0" dirty="0" smtClean="0">
                <a:solidFill>
                  <a:srgbClr val="E64F0C"/>
                </a:solidFill>
                <a:latin typeface="メイリオ" panose="020B0604030504040204" pitchFamily="50" charset="-128"/>
                <a:ea typeface="メイリオ" panose="020B0604030504040204" pitchFamily="50" charset="-128"/>
                <a:cs typeface="Meiryo UI" panose="020B0604030504040204" pitchFamily="50" charset="-128"/>
              </a:rPr>
              <a:t>高校生ボランティア制度</a:t>
            </a:r>
            <a:endParaRPr lang="en-US" altLang="ja-JP" sz="1200" b="1" kern="0" dirty="0" smtClean="0">
              <a:solidFill>
                <a:srgbClr val="E64F0C"/>
              </a:solidFill>
              <a:latin typeface="メイリオ" panose="020B0604030504040204" pitchFamily="50" charset="-128"/>
              <a:ea typeface="メイリオ" panose="020B0604030504040204" pitchFamily="50" charset="-128"/>
              <a:cs typeface="Meiryo UI" panose="020B0604030504040204" pitchFamily="50" charset="-128"/>
            </a:endParaRPr>
          </a:p>
          <a:p>
            <a:r>
              <a:rPr kumimoji="1" lang="ja-JP" altLang="en-US" b="1" dirty="0" smtClean="0"/>
              <a:t>③投票所事務従事者の任期制度</a:t>
            </a:r>
            <a:endParaRPr kumimoji="1" lang="en-US" altLang="ja-JP" b="1" dirty="0" smtClean="0"/>
          </a:p>
          <a:p>
            <a:endParaRPr kumimoji="1" lang="en-US" altLang="ja-JP" b="1" dirty="0" smtClean="0"/>
          </a:p>
          <a:p>
            <a:r>
              <a:rPr kumimoji="1" lang="ja-JP" altLang="en-US" b="0" dirty="0" smtClean="0"/>
              <a:t>これらにより、選挙がない期間においても選挙について考え、活動する仕組みづくり</a:t>
            </a:r>
            <a:endParaRPr kumimoji="1" lang="en-US" altLang="ja-JP" b="0" dirty="0" smtClean="0"/>
          </a:p>
          <a:p>
            <a:r>
              <a:rPr kumimoji="1" lang="ja-JP" altLang="en-US" b="0" dirty="0" smtClean="0"/>
              <a:t>を行います。</a:t>
            </a:r>
            <a:endParaRPr kumimoji="1" lang="en-US" altLang="ja-JP" b="0" dirty="0" smtClean="0"/>
          </a:p>
          <a:p>
            <a:endParaRPr kumimoji="1" lang="en-US" altLang="ja-JP" b="0" dirty="0" smtClean="0"/>
          </a:p>
          <a:p>
            <a:r>
              <a:rPr kumimoji="1" lang="ja-JP" altLang="en-US" b="0" dirty="0" smtClean="0"/>
              <a:t>また、人材派遣の方についても、従事する事務範囲の拡充を行い、対応を行います。</a:t>
            </a:r>
            <a:endParaRPr kumimoji="1" lang="en-US" altLang="ja-JP" b="1"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DC9ED10F-EDE8-4902-BC13-3F206F2A3B60}" type="slidenum">
              <a:rPr kumimoji="1" lang="ja-JP" altLang="en-US" smtClean="0"/>
              <a:t>12</a:t>
            </a:fld>
            <a:endParaRPr kumimoji="1" lang="ja-JP" altLang="en-US" dirty="0"/>
          </a:p>
        </p:txBody>
      </p:sp>
    </p:spTree>
    <p:extLst>
      <p:ext uri="{BB962C8B-B14F-4D97-AF65-F5344CB8AC3E}">
        <p14:creationId xmlns:p14="http://schemas.microsoft.com/office/powerpoint/2010/main" val="3794146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「まとめ」といたしまして、</a:t>
            </a:r>
            <a:endParaRPr kumimoji="1" lang="en-US" altLang="ja-JP" dirty="0" smtClean="0"/>
          </a:p>
          <a:p>
            <a:endParaRPr kumimoji="1" lang="en-US" altLang="ja-JP" dirty="0" smtClean="0"/>
          </a:p>
          <a:p>
            <a:r>
              <a:rPr kumimoji="1" lang="ja-JP" altLang="en-US" dirty="0" smtClean="0"/>
              <a:t>私たちの提案する「いつでもどこでも選挙」に込めた思いといたしまして、</a:t>
            </a:r>
            <a:endParaRPr kumimoji="1" lang="en-US" altLang="ja-JP" dirty="0" smtClean="0"/>
          </a:p>
          <a:p>
            <a:endParaRPr kumimoji="1" lang="en-US" altLang="ja-JP" dirty="0" smtClean="0"/>
          </a:p>
          <a:p>
            <a:r>
              <a:rPr kumimoji="1" lang="ja-JP" altLang="en-US" b="1" dirty="0" smtClean="0"/>
              <a:t>・有権者の生活に寄り添う投票所</a:t>
            </a:r>
            <a:endParaRPr kumimoji="1" lang="en-US" altLang="ja-JP"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chemeClr val="tx1"/>
              </a:solidFill>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mn-lt"/>
                <a:cs typeface="+mn-cs"/>
              </a:rPr>
              <a:t>・</a:t>
            </a:r>
            <a:r>
              <a:rPr lang="ja-JP" altLang="en-US" sz="1200" b="1" kern="0" dirty="0" smtClean="0">
                <a:solidFill>
                  <a:srgbClr val="70AD47">
                    <a:lumMod val="75000"/>
                  </a:srgbClr>
                </a:solidFill>
                <a:latin typeface="メイリオ" panose="020B0604030504040204" pitchFamily="50" charset="-128"/>
                <a:cs typeface="Meiryo UI" panose="020B0604030504040204" pitchFamily="50" charset="-128"/>
              </a:rPr>
              <a:t>みんなで参加する選挙</a:t>
            </a:r>
            <a:endParaRPr lang="zh-TW" altLang="en-US" sz="1200" b="1" kern="0" dirty="0" smtClean="0">
              <a:solidFill>
                <a:srgbClr val="70AD47">
                  <a:lumMod val="75000"/>
                </a:srgbClr>
              </a:solidFill>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chemeClr val="tx1"/>
              </a:solidFill>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mn-lt"/>
                <a:cs typeface="+mn-cs"/>
              </a:rPr>
              <a:t>・</a:t>
            </a:r>
            <a:r>
              <a:rPr lang="ja-JP" altLang="en-US" sz="1200" b="1" kern="0" dirty="0" smtClean="0">
                <a:solidFill>
                  <a:srgbClr val="70AD47">
                    <a:lumMod val="75000"/>
                  </a:srgbClr>
                </a:solidFill>
                <a:latin typeface="メイリオ" panose="020B0604030504040204" pitchFamily="50" charset="-128"/>
                <a:cs typeface="Meiryo UI" panose="020B0604030504040204" pitchFamily="50" charset="-128"/>
              </a:rPr>
              <a:t>選挙事務を行う人にやさしい選挙</a:t>
            </a:r>
            <a:endParaRPr lang="en-US" altLang="ja-JP" sz="1200" b="1" kern="0" dirty="0" smtClean="0">
              <a:solidFill>
                <a:srgbClr val="70AD47">
                  <a:lumMod val="75000"/>
                </a:srgbClr>
              </a:solidFill>
              <a:latin typeface="メイリオ"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kern="0" dirty="0" smtClean="0">
              <a:solidFill>
                <a:srgbClr val="70AD47">
                  <a:lumMod val="75000"/>
                </a:srgbClr>
              </a:solidFill>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kern="0" dirty="0" smtClean="0">
              <a:solidFill>
                <a:srgbClr val="70AD47">
                  <a:lumMod val="75000"/>
                </a:srgbClr>
              </a:solidFill>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kern="0" dirty="0" smtClean="0">
                <a:solidFill>
                  <a:srgbClr val="70AD47">
                    <a:lumMod val="75000"/>
                  </a:srgbClr>
                </a:solidFill>
                <a:latin typeface="メイリオ" panose="020B0604030504040204" pitchFamily="50" charset="-128"/>
                <a:ea typeface="メイリオ" panose="020B0604030504040204" pitchFamily="50" charset="-128"/>
                <a:cs typeface="Meiryo UI" panose="020B0604030504040204" pitchFamily="50" charset="-128"/>
              </a:rPr>
              <a:t>このような選挙となるように提案をさせていただきました。</a:t>
            </a:r>
            <a:endParaRPr lang="en-US" altLang="ja-JP" sz="1200" b="0" kern="0" dirty="0" smtClean="0">
              <a:solidFill>
                <a:srgbClr val="70AD47">
                  <a:lumMod val="75000"/>
                </a:srgbClr>
              </a:solidFill>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0" kern="0" dirty="0" smtClean="0">
              <a:solidFill>
                <a:srgbClr val="70AD47">
                  <a:lumMod val="75000"/>
                </a:srgbClr>
              </a:solidFill>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kern="0" dirty="0" smtClean="0">
                <a:solidFill>
                  <a:srgbClr val="70AD47">
                    <a:lumMod val="75000"/>
                  </a:srgbClr>
                </a:solidFill>
                <a:latin typeface="メイリオ" panose="020B0604030504040204" pitchFamily="50" charset="-128"/>
                <a:ea typeface="メイリオ" panose="020B0604030504040204" pitchFamily="50" charset="-128"/>
                <a:cs typeface="Meiryo UI" panose="020B0604030504040204" pitchFamily="50" charset="-128"/>
              </a:rPr>
              <a:t>以上です。</a:t>
            </a:r>
            <a:endParaRPr lang="zh-TW" altLang="en-US" sz="1200" b="0" kern="0" dirty="0" smtClean="0">
              <a:solidFill>
                <a:srgbClr val="70AD47">
                  <a:lumMod val="75000"/>
                </a:srgbClr>
              </a:solidFill>
              <a:latin typeface="メイリオ" panose="020B0604030504040204" pitchFamily="50" charset="-128"/>
              <a:ea typeface="メイリオ"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DC9ED10F-EDE8-4902-BC13-3F206F2A3B60}" type="slidenum">
              <a:rPr kumimoji="1" lang="ja-JP" altLang="en-US" smtClean="0"/>
              <a:t>13</a:t>
            </a:fld>
            <a:endParaRPr kumimoji="1" lang="ja-JP" altLang="en-US" dirty="0"/>
          </a:p>
        </p:txBody>
      </p:sp>
    </p:spTree>
    <p:extLst>
      <p:ext uri="{BB962C8B-B14F-4D97-AF65-F5344CB8AC3E}">
        <p14:creationId xmlns:p14="http://schemas.microsoft.com/office/powerpoint/2010/main" val="4144638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 イメージ プレースホルダー 1"/>
          <p:cNvSpPr>
            <a:spLocks noGrp="1" noRot="1" noChangeAspect="1" noTextEdit="1"/>
          </p:cNvSpPr>
          <p:nvPr>
            <p:ph type="sldImg"/>
          </p:nvPr>
        </p:nvSpPr>
        <p:spPr>
          <a:ln/>
        </p:spPr>
      </p:sp>
      <p:sp>
        <p:nvSpPr>
          <p:cNvPr id="20483" name="ノート プレースホルダー 2"/>
          <p:cNvSpPr>
            <a:spLocks noGrp="1"/>
          </p:cNvSpPr>
          <p:nvPr>
            <p:ph type="body" idx="1"/>
          </p:nvPr>
        </p:nvSpPr>
        <p:spPr>
          <a:noFill/>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j-ea"/>
                <a:ea typeface="+mj-ea"/>
                <a:cs typeface="+mn-cs"/>
              </a:rPr>
              <a:t>検討を進めるにあたり、最初に本プロジェクトで考えるべきことを整理するため、被選挙人の皆さんにご意見を伺いました。</a:t>
            </a:r>
            <a:endParaRPr kumimoji="1" lang="en-US" altLang="ja-JP" sz="1200" b="0" i="0" u="none" strike="noStrike" kern="1200" cap="none" spc="0" normalizeH="0" baseline="0" noProof="0" dirty="0" smtClean="0">
              <a:ln>
                <a:noFill/>
              </a:ln>
              <a:solidFill>
                <a:srgbClr val="000000"/>
              </a:solidFill>
              <a:effectLst/>
              <a:uLnTx/>
              <a:uFillTx/>
              <a:latin typeface="+mj-ea"/>
              <a:ea typeface="+mj-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j-ea"/>
                <a:ea typeface="+mj-ea"/>
                <a:cs typeface="+mn-cs"/>
              </a:rPr>
              <a:t>スライドに表示したように、選挙権を持つ市民の皆さんに政治、選挙に興味を持っていただくことや、そのための情報発信の難しさ、そのための投票の仕組みが必要とされていること。</a:t>
            </a:r>
            <a:endParaRPr kumimoji="1" lang="en-US" altLang="ja-JP" sz="1200" b="0" i="0" u="none" strike="noStrike" kern="1200" cap="none" spc="0" normalizeH="0" baseline="0" noProof="0" dirty="0" smtClean="0">
              <a:ln>
                <a:noFill/>
              </a:ln>
              <a:solidFill>
                <a:srgbClr val="000000"/>
              </a:solidFill>
              <a:effectLst/>
              <a:uLnTx/>
              <a:uFillTx/>
              <a:latin typeface="+mj-ea"/>
              <a:ea typeface="+mj-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j-ea"/>
                <a:ea typeface="+mj-ea"/>
                <a:cs typeface="+mn-cs"/>
              </a:rPr>
              <a:t>投票したいができないという方のお手伝いができるような仕組みづくりが求められていることが分かりました。</a:t>
            </a:r>
            <a:endParaRPr kumimoji="1" lang="en-US" altLang="ja-JP" sz="1200" b="0" i="0" u="none" strike="noStrike" kern="1200" cap="none" spc="0" normalizeH="0" baseline="0" noProof="0" dirty="0" smtClean="0">
              <a:ln>
                <a:noFill/>
              </a:ln>
              <a:solidFill>
                <a:srgbClr val="000000"/>
              </a:solidFill>
              <a:effectLst/>
              <a:uLnTx/>
              <a:uFillTx/>
              <a:latin typeface="+mj-ea"/>
              <a:ea typeface="+mj-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1" lang="en-US" altLang="ja-JP" sz="1200" b="0" i="0" u="none" strike="noStrike" kern="1200" cap="none" spc="0" normalizeH="0" baseline="0" noProof="0" dirty="0" smtClean="0">
              <a:ln>
                <a:noFill/>
              </a:ln>
              <a:solidFill>
                <a:srgbClr val="000000"/>
              </a:solidFill>
              <a:effectLst/>
              <a:uLnTx/>
              <a:uFillTx/>
              <a:latin typeface="+mj-ea"/>
              <a:ea typeface="+mj-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j-ea"/>
                <a:ea typeface="+mj-ea"/>
                <a:cs typeface="+mn-cs"/>
              </a:rPr>
              <a:t>また、選挙管理委員会は、「改革は不断に続けていくもの」という方針を持っており、今回のプロジェクトには大胆な提案を期待しているとのことでした。</a:t>
            </a:r>
            <a:endParaRPr kumimoji="1" lang="en-US" altLang="ja-JP" sz="1200" b="0" i="0" u="none" strike="noStrike" kern="1200" cap="none" spc="0" normalizeH="0" baseline="0" noProof="0" dirty="0" smtClean="0">
              <a:ln>
                <a:noFill/>
              </a:ln>
              <a:solidFill>
                <a:srgbClr val="000000"/>
              </a:solidFill>
              <a:effectLst/>
              <a:uLnTx/>
              <a:uFillTx/>
              <a:latin typeface="+mj-ea"/>
              <a:ea typeface="+mj-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1" lang="en-US" altLang="ja-JP" sz="1200" b="0" i="0" u="none" strike="noStrike" kern="1200" cap="none" spc="0" normalizeH="0" baseline="0" noProof="0" dirty="0" smtClean="0">
              <a:ln>
                <a:noFill/>
              </a:ln>
              <a:solidFill>
                <a:srgbClr val="000000"/>
              </a:solidFill>
              <a:effectLst/>
              <a:uLnTx/>
              <a:uFillTx/>
              <a:latin typeface="+mj-ea"/>
              <a:ea typeface="+mj-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j-ea"/>
                <a:ea typeface="+mj-ea"/>
                <a:cs typeface="+mn-cs"/>
              </a:rPr>
              <a:t>それらを受け、私たちのチームでは「様々な手段を組み合わせ、積み上げることで、目指すべき投票所の姿を提案することとしました。</a:t>
            </a:r>
          </a:p>
        </p:txBody>
      </p:sp>
      <p:sp>
        <p:nvSpPr>
          <p:cNvPr id="20484" name="スライド番号プレースホルダー 4"/>
          <p:cNvSpPr>
            <a:spLocks noGrp="1"/>
          </p:cNvSpPr>
          <p:nvPr>
            <p:ph type="sldNum" sz="quarter" idx="5"/>
          </p:nvPr>
        </p:nvSpPr>
        <p:spPr>
          <a:noFill/>
        </p:spPr>
        <p:txBody>
          <a:bodyPr/>
          <a:lstStyle>
            <a:lvl1pPr defTabSz="954088">
              <a:defRPr kumimoji="1" sz="1300">
                <a:solidFill>
                  <a:srgbClr val="333399"/>
                </a:solidFill>
                <a:latin typeface="HGP創英角ｺﾞｼｯｸUB" panose="020B0900000000000000" pitchFamily="50" charset="-128"/>
                <a:ea typeface="HGP創英角ｺﾞｼｯｸUB" panose="020B0900000000000000" pitchFamily="50" charset="-128"/>
              </a:defRPr>
            </a:lvl1pPr>
            <a:lvl2pPr defTabSz="954088">
              <a:defRPr kumimoji="1" sz="1300">
                <a:solidFill>
                  <a:srgbClr val="333399"/>
                </a:solidFill>
                <a:latin typeface="HGP創英角ｺﾞｼｯｸUB" panose="020B0900000000000000" pitchFamily="50" charset="-128"/>
                <a:ea typeface="HGP創英角ｺﾞｼｯｸUB" panose="020B0900000000000000" pitchFamily="50" charset="-128"/>
              </a:defRPr>
            </a:lvl2pPr>
            <a:lvl3pPr defTabSz="954088">
              <a:defRPr kumimoji="1" sz="1300">
                <a:solidFill>
                  <a:srgbClr val="333399"/>
                </a:solidFill>
                <a:latin typeface="HGP創英角ｺﾞｼｯｸUB" panose="020B0900000000000000" pitchFamily="50" charset="-128"/>
                <a:ea typeface="HGP創英角ｺﾞｼｯｸUB" panose="020B0900000000000000" pitchFamily="50" charset="-128"/>
              </a:defRPr>
            </a:lvl3pPr>
            <a:lvl4pPr defTabSz="954088">
              <a:defRPr kumimoji="1" sz="1300">
                <a:solidFill>
                  <a:srgbClr val="333399"/>
                </a:solidFill>
                <a:latin typeface="HGP創英角ｺﾞｼｯｸUB" panose="020B0900000000000000" pitchFamily="50" charset="-128"/>
                <a:ea typeface="HGP創英角ｺﾞｼｯｸUB" panose="020B0900000000000000" pitchFamily="50" charset="-128"/>
              </a:defRPr>
            </a:lvl4pPr>
            <a:lvl5pPr defTabSz="954088">
              <a:defRPr kumimoji="1" sz="1300">
                <a:solidFill>
                  <a:srgbClr val="333399"/>
                </a:solidFill>
                <a:latin typeface="HGP創英角ｺﾞｼｯｸUB" panose="020B0900000000000000" pitchFamily="50" charset="-128"/>
                <a:ea typeface="HGP創英角ｺﾞｼｯｸUB" panose="020B0900000000000000" pitchFamily="50" charset="-128"/>
              </a:defRPr>
            </a:lvl5pPr>
            <a:lvl6pPr marL="1917700" indent="365125" defTabSz="954088" eaLnBrk="0" fontAlgn="base" hangingPunct="0">
              <a:spcBef>
                <a:spcPct val="0"/>
              </a:spcBef>
              <a:spcAft>
                <a:spcPct val="0"/>
              </a:spcAft>
              <a:defRPr kumimoji="1" sz="1300">
                <a:solidFill>
                  <a:srgbClr val="333399"/>
                </a:solidFill>
                <a:latin typeface="HGP創英角ｺﾞｼｯｸUB" panose="020B0900000000000000" pitchFamily="50" charset="-128"/>
                <a:ea typeface="HGP創英角ｺﾞｼｯｸUB" panose="020B0900000000000000" pitchFamily="50" charset="-128"/>
              </a:defRPr>
            </a:lvl6pPr>
            <a:lvl7pPr marL="2374900" indent="365125" defTabSz="954088" eaLnBrk="0" fontAlgn="base" hangingPunct="0">
              <a:spcBef>
                <a:spcPct val="0"/>
              </a:spcBef>
              <a:spcAft>
                <a:spcPct val="0"/>
              </a:spcAft>
              <a:defRPr kumimoji="1" sz="1300">
                <a:solidFill>
                  <a:srgbClr val="333399"/>
                </a:solidFill>
                <a:latin typeface="HGP創英角ｺﾞｼｯｸUB" panose="020B0900000000000000" pitchFamily="50" charset="-128"/>
                <a:ea typeface="HGP創英角ｺﾞｼｯｸUB" panose="020B0900000000000000" pitchFamily="50" charset="-128"/>
              </a:defRPr>
            </a:lvl7pPr>
            <a:lvl8pPr marL="2832100" indent="365125" defTabSz="954088" eaLnBrk="0" fontAlgn="base" hangingPunct="0">
              <a:spcBef>
                <a:spcPct val="0"/>
              </a:spcBef>
              <a:spcAft>
                <a:spcPct val="0"/>
              </a:spcAft>
              <a:defRPr kumimoji="1" sz="1300">
                <a:solidFill>
                  <a:srgbClr val="333399"/>
                </a:solidFill>
                <a:latin typeface="HGP創英角ｺﾞｼｯｸUB" panose="020B0900000000000000" pitchFamily="50" charset="-128"/>
                <a:ea typeface="HGP創英角ｺﾞｼｯｸUB" panose="020B0900000000000000" pitchFamily="50" charset="-128"/>
              </a:defRPr>
            </a:lvl8pPr>
            <a:lvl9pPr marL="3289300" indent="365125" defTabSz="954088" eaLnBrk="0" fontAlgn="base" hangingPunct="0">
              <a:spcBef>
                <a:spcPct val="0"/>
              </a:spcBef>
              <a:spcAft>
                <a:spcPct val="0"/>
              </a:spcAft>
              <a:defRPr kumimoji="1" sz="1300">
                <a:solidFill>
                  <a:srgbClr val="333399"/>
                </a:solidFill>
                <a:latin typeface="HGP創英角ｺﾞｼｯｸUB" panose="020B0900000000000000" pitchFamily="50" charset="-128"/>
                <a:ea typeface="HGP創英角ｺﾞｼｯｸUB" panose="020B0900000000000000" pitchFamily="50" charset="-128"/>
              </a:defRPr>
            </a:lvl9pPr>
          </a:lstStyle>
          <a:p>
            <a:fld id="{65A94F4B-70BF-4D3E-9612-345F0BEF04C3}" type="slidenum">
              <a:rPr lang="ja-JP" altLang="en-US" smtClean="0">
                <a:solidFill>
                  <a:srgbClr val="000000"/>
                </a:solidFill>
                <a:latin typeface="Times New Roman" panose="02020603050405020304" pitchFamily="18" charset="0"/>
                <a:ea typeface="ＭＳ Ｐゴシック" panose="020B0600070205080204" pitchFamily="50" charset="-128"/>
              </a:rPr>
              <a:pPr/>
              <a:t>2</a:t>
            </a:fld>
            <a:endParaRPr lang="ja-JP" altLang="en-US" dirty="0" smtClean="0">
              <a:solidFill>
                <a:srgbClr val="000000"/>
              </a:solidFill>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1390515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現在の投票所の仕組みでは、決められた日に、決められた場所へ、有権者が出向かなければ投票できません。</a:t>
            </a:r>
            <a:endParaRPr kumimoji="1" lang="en-US" altLang="ja-JP" dirty="0" smtClean="0"/>
          </a:p>
          <a:p>
            <a:r>
              <a:rPr kumimoji="1" lang="ja-JP" altLang="en-US" dirty="0" smtClean="0"/>
              <a:t>一方、交通手段が限られる高齢者やライフスタイルが多様化している有権者にとって、</a:t>
            </a:r>
            <a:endParaRPr kumimoji="1" lang="en-US" altLang="ja-JP" dirty="0" smtClean="0"/>
          </a:p>
          <a:p>
            <a:r>
              <a:rPr kumimoji="1" lang="ja-JP" altLang="en-US" dirty="0" smtClean="0"/>
              <a:t>現在の投票所の仕組みのままでは、利用しづらいものになってきているのではないかと考えました。</a:t>
            </a:r>
            <a:endParaRPr kumimoji="1" lang="en-US" altLang="ja-JP" dirty="0" smtClean="0"/>
          </a:p>
          <a:p>
            <a:r>
              <a:rPr kumimoji="1" lang="ja-JP" altLang="en-US" smtClean="0"/>
              <a:t>そこで、その目指すべき投票所の方向性を「有権者の生活に寄り添う投票所」を実現することとして検討を始めました。</a:t>
            </a:r>
            <a:endParaRPr kumimoji="1" lang="ja-JP" altLang="en-US" dirty="0"/>
          </a:p>
        </p:txBody>
      </p:sp>
      <p:sp>
        <p:nvSpPr>
          <p:cNvPr id="4" name="スライド番号プレースホルダー 3"/>
          <p:cNvSpPr>
            <a:spLocks noGrp="1"/>
          </p:cNvSpPr>
          <p:nvPr>
            <p:ph type="sldNum" sz="quarter" idx="10"/>
          </p:nvPr>
        </p:nvSpPr>
        <p:spPr/>
        <p:txBody>
          <a:bodyPr/>
          <a:lstStyle/>
          <a:p>
            <a:fld id="{DC9ED10F-EDE8-4902-BC13-3F206F2A3B60}" type="slidenum">
              <a:rPr kumimoji="1" lang="ja-JP" altLang="en-US" smtClean="0"/>
              <a:t>3</a:t>
            </a:fld>
            <a:endParaRPr kumimoji="1" lang="ja-JP" altLang="en-US" dirty="0"/>
          </a:p>
        </p:txBody>
      </p:sp>
    </p:spTree>
    <p:extLst>
      <p:ext uri="{BB962C8B-B14F-4D97-AF65-F5344CB8AC3E}">
        <p14:creationId xmlns:p14="http://schemas.microsoft.com/office/powerpoint/2010/main" val="2715215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検討を進めるため、まずは現状と課題を整理しました。</a:t>
            </a:r>
            <a:endParaRPr kumimoji="1" lang="en-US" altLang="ja-JP" dirty="0" smtClean="0"/>
          </a:p>
          <a:p>
            <a:r>
              <a:rPr kumimoji="1" lang="ja-JP" altLang="en-US" dirty="0" smtClean="0"/>
              <a:t>現状としては</a:t>
            </a:r>
            <a:endParaRPr kumimoji="1" lang="en-US" altLang="ja-JP" dirty="0" smtClean="0"/>
          </a:p>
          <a:p>
            <a:endParaRPr kumimoji="1" lang="en-US" altLang="ja-JP" dirty="0" smtClean="0"/>
          </a:p>
          <a:p>
            <a:r>
              <a:rPr kumimoji="1" lang="ja-JP" altLang="en-US" dirty="0" smtClean="0"/>
              <a:t>①投票率が低下してきていること</a:t>
            </a:r>
            <a:endParaRPr kumimoji="1" lang="en-US" altLang="ja-JP" dirty="0" smtClean="0"/>
          </a:p>
          <a:p>
            <a:r>
              <a:rPr kumimoji="1" lang="ja-JP" altLang="en-US" dirty="0" smtClean="0"/>
              <a:t>②地域によって人口が減少するなどして投票所ごとの有権者数に偏りがでてきていること</a:t>
            </a:r>
            <a:endParaRPr kumimoji="1" lang="en-US" altLang="ja-JP" dirty="0" smtClean="0"/>
          </a:p>
          <a:p>
            <a:r>
              <a:rPr kumimoji="1" lang="ja-JP" altLang="en-US" dirty="0" smtClean="0"/>
              <a:t>③選挙事務をまかなう市の職員数が減少してきていること</a:t>
            </a:r>
            <a:endParaRPr kumimoji="1" lang="en-US" altLang="ja-JP" dirty="0" smtClean="0"/>
          </a:p>
          <a:p>
            <a:endParaRPr kumimoji="1" lang="en-US" altLang="ja-JP" dirty="0" smtClean="0"/>
          </a:p>
          <a:p>
            <a:r>
              <a:rPr kumimoji="1" lang="ja-JP" altLang="en-US" dirty="0" smtClean="0"/>
              <a:t>以上の三点が挙げられます。</a:t>
            </a:r>
            <a:endParaRPr kumimoji="1" lang="en-US" altLang="ja-JP" dirty="0" smtClean="0"/>
          </a:p>
          <a:p>
            <a:r>
              <a:rPr kumimoji="1" lang="ja-JP" altLang="en-US" dirty="0" smtClean="0"/>
              <a:t>これらを受け、</a:t>
            </a:r>
            <a:endParaRPr kumimoji="1" lang="en-US" altLang="ja-JP" dirty="0" smtClean="0"/>
          </a:p>
          <a:p>
            <a:endParaRPr kumimoji="1" lang="en-US" altLang="ja-JP" dirty="0" smtClean="0"/>
          </a:p>
          <a:p>
            <a:r>
              <a:rPr kumimoji="1" lang="ja-JP" altLang="en-US" dirty="0" smtClean="0"/>
              <a:t>①投票率の向上</a:t>
            </a:r>
            <a:endParaRPr kumimoji="1" lang="en-US" altLang="ja-JP" dirty="0" smtClean="0"/>
          </a:p>
          <a:p>
            <a:r>
              <a:rPr kumimoji="1" lang="ja-JP" altLang="en-US" dirty="0" smtClean="0"/>
              <a:t>②投票所の配置を含めたありかたの見直し</a:t>
            </a:r>
            <a:endParaRPr kumimoji="1" lang="en-US" altLang="ja-JP" dirty="0" smtClean="0"/>
          </a:p>
          <a:p>
            <a:r>
              <a:rPr kumimoji="1" lang="ja-JP" altLang="en-US" dirty="0" smtClean="0"/>
              <a:t>③選挙事務に従事する人数の確保</a:t>
            </a:r>
            <a:endParaRPr kumimoji="1" lang="en-US" altLang="ja-JP" dirty="0" smtClean="0"/>
          </a:p>
          <a:p>
            <a:endParaRPr kumimoji="1" lang="en-US" altLang="ja-JP" dirty="0" smtClean="0"/>
          </a:p>
          <a:p>
            <a:r>
              <a:rPr kumimoji="1" lang="ja-JP" altLang="en-US" dirty="0" smtClean="0"/>
              <a:t>を実施すべき対策と考えました。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C9ED10F-EDE8-4902-BC13-3F206F2A3B60}" type="slidenum">
              <a:rPr kumimoji="1" lang="ja-JP" altLang="en-US" smtClean="0"/>
              <a:t>4</a:t>
            </a:fld>
            <a:endParaRPr kumimoji="1" lang="ja-JP" altLang="en-US" dirty="0"/>
          </a:p>
        </p:txBody>
      </p:sp>
    </p:spTree>
    <p:extLst>
      <p:ext uri="{BB962C8B-B14F-4D97-AF65-F5344CB8AC3E}">
        <p14:creationId xmlns:p14="http://schemas.microsoft.com/office/powerpoint/2010/main" val="2733652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少し具体的に対策を挙げますと、</a:t>
            </a:r>
            <a:endParaRPr kumimoji="1" lang="en-US" altLang="ja-JP" dirty="0" smtClean="0"/>
          </a:p>
          <a:p>
            <a:endParaRPr kumimoji="1" lang="en-US" altLang="ja-JP" dirty="0" smtClean="0"/>
          </a:p>
          <a:p>
            <a:r>
              <a:rPr kumimoji="1" lang="ja-JP" altLang="en-US" dirty="0" smtClean="0"/>
              <a:t>・お住まいの地域によって投票所を限定しない、「共通投票所」の導入</a:t>
            </a:r>
            <a:endParaRPr kumimoji="1" lang="en-US" altLang="ja-JP" dirty="0" smtClean="0"/>
          </a:p>
          <a:p>
            <a:r>
              <a:rPr kumimoji="1" lang="ja-JP" altLang="en-US" dirty="0" smtClean="0"/>
              <a:t>・近年需要が高まっている期日前投票を充実させること</a:t>
            </a:r>
            <a:endParaRPr kumimoji="1" lang="en-US" altLang="ja-JP" dirty="0" smtClean="0"/>
          </a:p>
          <a:p>
            <a:r>
              <a:rPr kumimoji="1" lang="ja-JP" altLang="en-US" dirty="0" smtClean="0"/>
              <a:t>・投票所への移動が難しい方への移動支援</a:t>
            </a:r>
            <a:endParaRPr kumimoji="1" lang="en-US" altLang="ja-JP" dirty="0" smtClean="0"/>
          </a:p>
          <a:p>
            <a:r>
              <a:rPr kumimoji="1" lang="ja-JP" altLang="en-US" dirty="0" smtClean="0"/>
              <a:t>・公募による市民参加</a:t>
            </a:r>
            <a:endParaRPr kumimoji="1" lang="en-US" altLang="ja-JP" dirty="0" smtClean="0"/>
          </a:p>
          <a:p>
            <a:r>
              <a:rPr kumimoji="1" lang="ja-JP" altLang="en-US" dirty="0" smtClean="0"/>
              <a:t>・人材派遣等、外部人材活用の拡充</a:t>
            </a:r>
            <a:endParaRPr kumimoji="1" lang="en-US" altLang="ja-JP" dirty="0" smtClean="0"/>
          </a:p>
          <a:p>
            <a:r>
              <a:rPr kumimoji="1" lang="ja-JP" altLang="en-US" dirty="0" smtClean="0"/>
              <a:t>・選挙事務に携わる職員のさらなる意識高揚のための啓発</a:t>
            </a:r>
            <a:endParaRPr kumimoji="1" lang="en-US" altLang="ja-JP" dirty="0" smtClean="0"/>
          </a:p>
          <a:p>
            <a:endParaRPr kumimoji="1" lang="en-US" altLang="ja-JP" dirty="0" smtClean="0"/>
          </a:p>
          <a:p>
            <a:r>
              <a:rPr kumimoji="1" lang="ja-JP" altLang="en-US" dirty="0" smtClean="0"/>
              <a:t>これらの対策を組み合わせ、「選挙のシステムを変える」ことを目指します。</a:t>
            </a:r>
            <a:endParaRPr kumimoji="1" lang="ja-JP" altLang="en-US" dirty="0"/>
          </a:p>
        </p:txBody>
      </p:sp>
      <p:sp>
        <p:nvSpPr>
          <p:cNvPr id="4" name="スライド番号プレースホルダー 3"/>
          <p:cNvSpPr>
            <a:spLocks noGrp="1"/>
          </p:cNvSpPr>
          <p:nvPr>
            <p:ph type="sldNum" sz="quarter" idx="10"/>
          </p:nvPr>
        </p:nvSpPr>
        <p:spPr/>
        <p:txBody>
          <a:bodyPr/>
          <a:lstStyle/>
          <a:p>
            <a:fld id="{DC9ED10F-EDE8-4902-BC13-3F206F2A3B60}" type="slidenum">
              <a:rPr kumimoji="1" lang="ja-JP" altLang="en-US" smtClean="0"/>
              <a:t>5</a:t>
            </a:fld>
            <a:endParaRPr kumimoji="1" lang="ja-JP" altLang="en-US" dirty="0"/>
          </a:p>
        </p:txBody>
      </p:sp>
    </p:spTree>
    <p:extLst>
      <p:ext uri="{BB962C8B-B14F-4D97-AF65-F5344CB8AC3E}">
        <p14:creationId xmlns:p14="http://schemas.microsoft.com/office/powerpoint/2010/main" val="1192686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ここまでお話しした現状と課題、その対策を踏まえ、私たちが提案するのは</a:t>
            </a:r>
            <a:endParaRPr kumimoji="1" lang="en-US" altLang="ja-JP" dirty="0" smtClean="0"/>
          </a:p>
          <a:p>
            <a:r>
              <a:rPr kumimoji="1" lang="ja-JP" altLang="en-US" dirty="0" smtClean="0"/>
              <a:t>「いつでも、どこでも選挙」です。</a:t>
            </a:r>
            <a:endParaRPr kumimoji="1" lang="en-US" altLang="ja-JP" dirty="0" smtClean="0"/>
          </a:p>
          <a:p>
            <a:r>
              <a:rPr kumimoji="1" lang="ja-JP" altLang="en-US" dirty="0" smtClean="0"/>
              <a:t>多様化するライフスタイルに対応するため、二つの大きな目標を掲げます。</a:t>
            </a:r>
            <a:endParaRPr kumimoji="1" lang="en-US" altLang="ja-JP" dirty="0" smtClean="0"/>
          </a:p>
          <a:p>
            <a:endParaRPr kumimoji="1" lang="en-US" altLang="ja-JP" dirty="0" smtClean="0"/>
          </a:p>
          <a:p>
            <a:r>
              <a:rPr kumimoji="1" lang="ja-JP" altLang="en-US" dirty="0" smtClean="0"/>
              <a:t>一つ目に</a:t>
            </a:r>
            <a:endParaRPr kumimoji="1" lang="en-US" altLang="ja-JP" dirty="0" smtClean="0"/>
          </a:p>
          <a:p>
            <a:r>
              <a:rPr kumimoji="1" lang="ja-JP" altLang="en-US" dirty="0" smtClean="0"/>
              <a:t>・時間的制約をなくすため、期日前・投票日という区別をなくし、すべての投票所で期間中は投票ができるようにします。</a:t>
            </a:r>
            <a:endParaRPr kumimoji="1" lang="en-US" altLang="ja-JP" dirty="0" smtClean="0"/>
          </a:p>
          <a:p>
            <a:r>
              <a:rPr kumimoji="1" lang="ja-JP" altLang="en-US" dirty="0" smtClean="0"/>
              <a:t>二つ目に</a:t>
            </a:r>
            <a:endParaRPr kumimoji="1" lang="en-US" altLang="ja-JP" dirty="0" smtClean="0"/>
          </a:p>
          <a:p>
            <a:r>
              <a:rPr kumimoji="1" lang="ja-JP" altLang="en-US" dirty="0" smtClean="0"/>
              <a:t>・場所的制約をなくすため、居住地による投票所の指定をなくし、選挙権があればどこの投票所でも投票ができるようにします。</a:t>
            </a:r>
            <a:endParaRPr kumimoji="1" lang="en-US" altLang="ja-JP" dirty="0" smtClean="0"/>
          </a:p>
          <a:p>
            <a:endParaRPr kumimoji="1" lang="en-US" altLang="ja-JP" dirty="0" smtClean="0"/>
          </a:p>
          <a:p>
            <a:r>
              <a:rPr kumimoji="1" lang="ja-JP" altLang="en-US" dirty="0" smtClean="0"/>
              <a:t>この二つの大きな目標を達成することで有権者の生活に寄り添う選挙が実現できます。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C9ED10F-EDE8-4902-BC13-3F206F2A3B60}" type="slidenum">
              <a:rPr kumimoji="1" lang="ja-JP" altLang="en-US" smtClean="0"/>
              <a:t>6</a:t>
            </a:fld>
            <a:endParaRPr kumimoji="1" lang="ja-JP" altLang="en-US" dirty="0"/>
          </a:p>
        </p:txBody>
      </p:sp>
    </p:spTree>
    <p:extLst>
      <p:ext uri="{BB962C8B-B14F-4D97-AF65-F5344CB8AC3E}">
        <p14:creationId xmlns:p14="http://schemas.microsoft.com/office/powerpoint/2010/main" val="2061486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続きまして、ここからは「いつでもどこでも選挙」を実現するための制度設計についてご説明いたします。</a:t>
            </a:r>
            <a:endParaRPr kumimoji="1" lang="en-US" altLang="ja-JP" dirty="0" smtClean="0"/>
          </a:p>
          <a:p>
            <a:endParaRPr kumimoji="1" lang="en-US" altLang="ja-JP" dirty="0" smtClean="0"/>
          </a:p>
          <a:p>
            <a:r>
              <a:rPr kumimoji="1" lang="ja-JP" altLang="en-US" dirty="0" smtClean="0"/>
              <a:t>まずは投票所の配置についてです。</a:t>
            </a:r>
            <a:endParaRPr kumimoji="1" lang="en-US" altLang="ja-JP" dirty="0" smtClean="0"/>
          </a:p>
          <a:p>
            <a:r>
              <a:rPr kumimoji="1" lang="ja-JP" altLang="en-US" dirty="0" smtClean="0"/>
              <a:t>現行は期日前投票所を３か所、投票日当日には</a:t>
            </a:r>
            <a:r>
              <a:rPr kumimoji="1" lang="en-US" altLang="ja-JP" dirty="0" smtClean="0"/>
              <a:t>38</a:t>
            </a:r>
            <a:r>
              <a:rPr kumimoji="1" lang="ja-JP" altLang="en-US" dirty="0" smtClean="0"/>
              <a:t>か所の投票所を設置しています。</a:t>
            </a:r>
            <a:endParaRPr kumimoji="1" lang="en-US" altLang="ja-JP" dirty="0" smtClean="0"/>
          </a:p>
          <a:p>
            <a:r>
              <a:rPr kumimoji="1" lang="ja-JP" altLang="en-US" dirty="0" smtClean="0"/>
              <a:t>これを、「いつでもどこでも選挙」では期日前投票も可能な共通投票所として桑名駅やショッピングセンター等に設置し、再編成します。</a:t>
            </a:r>
            <a:endParaRPr kumimoji="1" lang="en-US" altLang="ja-JP" dirty="0" smtClean="0"/>
          </a:p>
          <a:p>
            <a:r>
              <a:rPr kumimoji="1" lang="ja-JP" altLang="en-US" dirty="0" smtClean="0"/>
              <a:t>また、ワンボックスカー</a:t>
            </a:r>
            <a:r>
              <a:rPr kumimoji="1" lang="en-US" altLang="ja-JP" dirty="0" smtClean="0"/>
              <a:t>2</a:t>
            </a:r>
            <a:r>
              <a:rPr kumimoji="1" lang="ja-JP" altLang="en-US" dirty="0" smtClean="0"/>
              <a:t>台を使用し、あらかじめ定めておいた時間・場所をまわる移動式投票所とします。</a:t>
            </a:r>
            <a:endParaRPr kumimoji="1" lang="en-US" altLang="ja-JP" dirty="0" smtClean="0"/>
          </a:p>
          <a:p>
            <a:r>
              <a:rPr kumimoji="1" lang="ja-JP" altLang="en-US" dirty="0" smtClean="0"/>
              <a:t>また、投票日当日には移動支援のために使用します。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DC9ED10F-EDE8-4902-BC13-3F206F2A3B60}" type="slidenum">
              <a:rPr kumimoji="1" lang="ja-JP" altLang="en-US" smtClean="0"/>
              <a:t>7</a:t>
            </a:fld>
            <a:endParaRPr kumimoji="1" lang="ja-JP" altLang="en-US" dirty="0"/>
          </a:p>
        </p:txBody>
      </p:sp>
    </p:spTree>
    <p:extLst>
      <p:ext uri="{BB962C8B-B14F-4D97-AF65-F5344CB8AC3E}">
        <p14:creationId xmlns:p14="http://schemas.microsoft.com/office/powerpoint/2010/main" val="3799978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次に、制度設計の枠組みとしては</a:t>
            </a:r>
            <a:endParaRPr kumimoji="1" lang="en-US" altLang="ja-JP" dirty="0" smtClean="0"/>
          </a:p>
          <a:p>
            <a:r>
              <a:rPr kumimoji="1" lang="ja-JP" altLang="en-US" dirty="0" smtClean="0"/>
              <a:t>「投票所における制度改革」と「支える人の改革」の二つに大きく分けられます。</a:t>
            </a:r>
            <a:endParaRPr kumimoji="1" lang="en-US" altLang="ja-JP" dirty="0" smtClean="0"/>
          </a:p>
          <a:p>
            <a:endParaRPr kumimoji="1" lang="en-US" altLang="ja-JP" dirty="0" smtClean="0"/>
          </a:p>
          <a:p>
            <a:r>
              <a:rPr kumimoji="1" lang="ja-JP" altLang="en-US" dirty="0" smtClean="0"/>
              <a:t>「投票所における制度改革」としては</a:t>
            </a:r>
            <a:endParaRPr kumimoji="1" lang="en-US" altLang="ja-JP" dirty="0" smtClean="0"/>
          </a:p>
          <a:p>
            <a:r>
              <a:rPr kumimoji="1" lang="ja-JP" altLang="en-US" dirty="0" smtClean="0"/>
              <a:t>①期日前投票を含めた投票期間中、どこでも投票ができる「共通投票所制度」</a:t>
            </a:r>
            <a:endParaRPr kumimoji="1" lang="en-US" altLang="ja-JP" dirty="0" smtClean="0"/>
          </a:p>
          <a:p>
            <a:r>
              <a:rPr kumimoji="1" lang="ja-JP" altLang="en-US" dirty="0" smtClean="0"/>
              <a:t>②共通投票所制度の実現に必要となるオンラインでの選挙人名簿対照のための施設環境整備</a:t>
            </a:r>
            <a:endParaRPr kumimoji="1" lang="en-US" altLang="ja-JP" dirty="0" smtClean="0"/>
          </a:p>
          <a:p>
            <a:r>
              <a:rPr kumimoji="1" lang="ja-JP" altLang="en-US" dirty="0" smtClean="0"/>
              <a:t>③移動式投票所、投票所への移動支援の実施</a:t>
            </a:r>
            <a:endParaRPr kumimoji="1" lang="en-US" altLang="ja-JP" dirty="0" smtClean="0"/>
          </a:p>
          <a:p>
            <a:r>
              <a:rPr kumimoji="1" lang="ja-JP" altLang="en-US" dirty="0" smtClean="0"/>
              <a:t>以上の</a:t>
            </a:r>
            <a:r>
              <a:rPr kumimoji="1" lang="en-US" altLang="ja-JP" dirty="0" smtClean="0"/>
              <a:t>3</a:t>
            </a:r>
            <a:r>
              <a:rPr kumimoji="1" lang="ja-JP" altLang="en-US" dirty="0" err="1" smtClean="0"/>
              <a:t>つを</a:t>
            </a:r>
            <a:r>
              <a:rPr kumimoji="1" lang="ja-JP" altLang="en-US" dirty="0" smtClean="0"/>
              <a:t>実施します。</a:t>
            </a:r>
            <a:endParaRPr kumimoji="1" lang="en-US" altLang="ja-JP" dirty="0" smtClean="0"/>
          </a:p>
          <a:p>
            <a:endParaRPr kumimoji="1" lang="en-US" altLang="ja-JP" dirty="0" smtClean="0"/>
          </a:p>
          <a:p>
            <a:r>
              <a:rPr kumimoji="1" lang="ja-JP" altLang="en-US" dirty="0" smtClean="0"/>
              <a:t>次に「支える人の改革」として</a:t>
            </a:r>
            <a:endParaRPr kumimoji="1" lang="en-US" altLang="ja-JP" dirty="0" smtClean="0"/>
          </a:p>
          <a:p>
            <a:r>
              <a:rPr kumimoji="1" lang="ja-JP" altLang="en-US" dirty="0" smtClean="0"/>
              <a:t>①投票管理者・投票立会人の公募による名簿登録制度</a:t>
            </a:r>
            <a:endParaRPr kumimoji="1" lang="en-US" altLang="ja-JP" dirty="0" smtClean="0"/>
          </a:p>
          <a:p>
            <a:r>
              <a:rPr kumimoji="1" lang="ja-JP" altLang="en-US" dirty="0" smtClean="0"/>
              <a:t>②高校生のボランティアによる選挙への参加</a:t>
            </a:r>
            <a:endParaRPr kumimoji="1" lang="en-US" altLang="ja-JP" dirty="0" smtClean="0"/>
          </a:p>
          <a:p>
            <a:r>
              <a:rPr kumimoji="1" lang="ja-JP" altLang="en-US" dirty="0" smtClean="0"/>
              <a:t>③市職員の投票所事務担当者の任期制度</a:t>
            </a:r>
            <a:endParaRPr kumimoji="1" lang="en-US" altLang="ja-JP" dirty="0" smtClean="0"/>
          </a:p>
          <a:p>
            <a:r>
              <a:rPr kumimoji="1" lang="ja-JP" altLang="en-US" dirty="0" smtClean="0"/>
              <a:t>④人材派遣を拡充し、外部人材を活用</a:t>
            </a:r>
            <a:endParaRPr kumimoji="1" lang="en-US" altLang="ja-JP" dirty="0" smtClean="0"/>
          </a:p>
          <a:p>
            <a:r>
              <a:rPr kumimoji="1" lang="ja-JP" altLang="en-US" dirty="0" smtClean="0"/>
              <a:t>以上の</a:t>
            </a:r>
            <a:r>
              <a:rPr kumimoji="1" lang="en-US" altLang="ja-JP" dirty="0" smtClean="0"/>
              <a:t>4</a:t>
            </a:r>
            <a:r>
              <a:rPr kumimoji="1" lang="ja-JP" altLang="en-US" dirty="0" err="1" smtClean="0"/>
              <a:t>つを</a:t>
            </a:r>
            <a:r>
              <a:rPr kumimoji="1" lang="ja-JP" altLang="en-US" dirty="0" smtClean="0"/>
              <a:t>実施します。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C9ED10F-EDE8-4902-BC13-3F206F2A3B60}" type="slidenum">
              <a:rPr kumimoji="1" lang="ja-JP" altLang="en-US" smtClean="0"/>
              <a:t>8</a:t>
            </a:fld>
            <a:endParaRPr kumimoji="1" lang="ja-JP" altLang="en-US" dirty="0"/>
          </a:p>
        </p:txBody>
      </p:sp>
    </p:spTree>
    <p:extLst>
      <p:ext uri="{BB962C8B-B14F-4D97-AF65-F5344CB8AC3E}">
        <p14:creationId xmlns:p14="http://schemas.microsoft.com/office/powerpoint/2010/main" val="2399541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それではまず、「投票所における制度改革」について具体的に説明いたします。</a:t>
            </a:r>
            <a:endParaRPr kumimoji="1" lang="en-US" altLang="ja-JP" dirty="0" smtClean="0"/>
          </a:p>
          <a:p>
            <a:endParaRPr kumimoji="1" lang="en-US" altLang="ja-JP" dirty="0" smtClean="0"/>
          </a:p>
          <a:p>
            <a:r>
              <a:rPr kumimoji="1" lang="ja-JP" altLang="en-US" dirty="0" smtClean="0"/>
              <a:t>投票所の配置についてですが、今回の提案ではお住いの地区に関わらず投票のできる共通投票所として配置します。</a:t>
            </a:r>
            <a:endParaRPr kumimoji="1" lang="en-US" altLang="ja-JP" dirty="0" smtClean="0"/>
          </a:p>
          <a:p>
            <a:r>
              <a:rPr kumimoji="1" lang="ja-JP" altLang="en-US" dirty="0" smtClean="0"/>
              <a:t>また、高齢者等の投票ニーズへの対応として、移動式投票所を設置するほか、選挙当日については、投票所への移動支援を実施いたします。</a:t>
            </a:r>
            <a:endParaRPr kumimoji="1" lang="en-US" altLang="ja-JP" dirty="0" smtClean="0"/>
          </a:p>
          <a:p>
            <a:endParaRPr kumimoji="1" lang="en-US" altLang="ja-JP" dirty="0" smtClean="0"/>
          </a:p>
          <a:p>
            <a:r>
              <a:rPr kumimoji="1" lang="ja-JP" altLang="en-US" dirty="0" smtClean="0"/>
              <a:t>共通投票所については、ライフスタイルの変化に対応するため、ショッピングセンターを中心とした配置に加え、駅や公共施設へも設置を想定しています。</a:t>
            </a:r>
            <a:endParaRPr kumimoji="1" lang="en-US" altLang="ja-JP" dirty="0" smtClean="0"/>
          </a:p>
          <a:p>
            <a:endParaRPr kumimoji="1" lang="en-US" altLang="ja-JP" dirty="0" smtClean="0"/>
          </a:p>
          <a:p>
            <a:r>
              <a:rPr kumimoji="1" lang="ja-JP" altLang="en-US" dirty="0" smtClean="0"/>
              <a:t>加えて、選挙への意識を醸成するという意味も込めて、市内の高等学校へ移動式投票所を配置することで、</a:t>
            </a:r>
            <a:endParaRPr kumimoji="1" lang="en-US" altLang="ja-JP" dirty="0" smtClean="0"/>
          </a:p>
          <a:p>
            <a:r>
              <a:rPr kumimoji="1" lang="ja-JP" altLang="en-US" dirty="0" smtClean="0"/>
              <a:t>選挙を身近に感じてもらう機会を作っていきたいと考えております。</a:t>
            </a:r>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DC9ED10F-EDE8-4902-BC13-3F206F2A3B60}" type="slidenum">
              <a:rPr kumimoji="1" lang="ja-JP" altLang="en-US" smtClean="0"/>
              <a:t>9</a:t>
            </a:fld>
            <a:endParaRPr kumimoji="1" lang="ja-JP" altLang="en-US" dirty="0"/>
          </a:p>
        </p:txBody>
      </p:sp>
    </p:spTree>
    <p:extLst>
      <p:ext uri="{BB962C8B-B14F-4D97-AF65-F5344CB8AC3E}">
        <p14:creationId xmlns:p14="http://schemas.microsoft.com/office/powerpoint/2010/main" val="2497214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686DA8B-C103-4EC3-8112-F7B920D7C0E3}" type="datetimeFigureOut">
              <a:rPr kumimoji="1" lang="ja-JP" altLang="en-US" smtClean="0"/>
              <a:t>2020/7/28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5726B50-086C-41A2-B0B6-7E588BCE05B6}" type="slidenum">
              <a:rPr kumimoji="1" lang="ja-JP" altLang="en-US" smtClean="0"/>
              <a:t>‹#›</a:t>
            </a:fld>
            <a:endParaRPr kumimoji="1" lang="ja-JP" altLang="en-US" dirty="0"/>
          </a:p>
        </p:txBody>
      </p:sp>
    </p:spTree>
    <p:extLst>
      <p:ext uri="{BB962C8B-B14F-4D97-AF65-F5344CB8AC3E}">
        <p14:creationId xmlns:p14="http://schemas.microsoft.com/office/powerpoint/2010/main" val="3341357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686DA8B-C103-4EC3-8112-F7B920D7C0E3}" type="datetimeFigureOut">
              <a:rPr kumimoji="1" lang="ja-JP" altLang="en-US" smtClean="0"/>
              <a:t>2020/7/28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5726B50-086C-41A2-B0B6-7E588BCE05B6}" type="slidenum">
              <a:rPr kumimoji="1" lang="ja-JP" altLang="en-US" smtClean="0"/>
              <a:t>‹#›</a:t>
            </a:fld>
            <a:endParaRPr kumimoji="1" lang="ja-JP" altLang="en-US" dirty="0"/>
          </a:p>
        </p:txBody>
      </p:sp>
    </p:spTree>
    <p:extLst>
      <p:ext uri="{BB962C8B-B14F-4D97-AF65-F5344CB8AC3E}">
        <p14:creationId xmlns:p14="http://schemas.microsoft.com/office/powerpoint/2010/main" val="82414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686DA8B-C103-4EC3-8112-F7B920D7C0E3}" type="datetimeFigureOut">
              <a:rPr kumimoji="1" lang="ja-JP" altLang="en-US" smtClean="0"/>
              <a:t>2020/7/28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5726B50-086C-41A2-B0B6-7E588BCE05B6}" type="slidenum">
              <a:rPr kumimoji="1" lang="ja-JP" altLang="en-US" smtClean="0"/>
              <a:t>‹#›</a:t>
            </a:fld>
            <a:endParaRPr kumimoji="1" lang="ja-JP" alt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833426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686DA8B-C103-4EC3-8112-F7B920D7C0E3}" type="datetimeFigureOut">
              <a:rPr kumimoji="1" lang="ja-JP" altLang="en-US" smtClean="0"/>
              <a:t>2020/7/28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5726B50-086C-41A2-B0B6-7E588BCE05B6}" type="slidenum">
              <a:rPr kumimoji="1" lang="ja-JP" altLang="en-US" smtClean="0"/>
              <a:t>‹#›</a:t>
            </a:fld>
            <a:endParaRPr kumimoji="1" lang="ja-JP" altLang="en-US" dirty="0"/>
          </a:p>
        </p:txBody>
      </p:sp>
    </p:spTree>
    <p:extLst>
      <p:ext uri="{BB962C8B-B14F-4D97-AF65-F5344CB8AC3E}">
        <p14:creationId xmlns:p14="http://schemas.microsoft.com/office/powerpoint/2010/main" val="1008712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686DA8B-C103-4EC3-8112-F7B920D7C0E3}" type="datetimeFigureOut">
              <a:rPr kumimoji="1" lang="ja-JP" altLang="en-US" smtClean="0"/>
              <a:t>2020/7/28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5726B50-086C-41A2-B0B6-7E588BCE05B6}" type="slidenum">
              <a:rPr kumimoji="1" lang="ja-JP" altLang="en-US" smtClean="0"/>
              <a:t>‹#›</a:t>
            </a:fld>
            <a:endParaRPr kumimoji="1" lang="ja-JP" alt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955024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686DA8B-C103-4EC3-8112-F7B920D7C0E3}" type="datetimeFigureOut">
              <a:rPr kumimoji="1" lang="ja-JP" altLang="en-US" smtClean="0"/>
              <a:t>2020/7/28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5726B50-086C-41A2-B0B6-7E588BCE05B6}" type="slidenum">
              <a:rPr kumimoji="1" lang="ja-JP" altLang="en-US" smtClean="0"/>
              <a:t>‹#›</a:t>
            </a:fld>
            <a:endParaRPr kumimoji="1" lang="ja-JP" altLang="en-US" dirty="0"/>
          </a:p>
        </p:txBody>
      </p:sp>
    </p:spTree>
    <p:extLst>
      <p:ext uri="{BB962C8B-B14F-4D97-AF65-F5344CB8AC3E}">
        <p14:creationId xmlns:p14="http://schemas.microsoft.com/office/powerpoint/2010/main" val="41764006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686DA8B-C103-4EC3-8112-F7B920D7C0E3}" type="datetimeFigureOut">
              <a:rPr kumimoji="1" lang="ja-JP" altLang="en-US" smtClean="0"/>
              <a:t>2020/7/28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5726B50-086C-41A2-B0B6-7E588BCE05B6}" type="slidenum">
              <a:rPr kumimoji="1" lang="ja-JP" altLang="en-US" smtClean="0"/>
              <a:t>‹#›</a:t>
            </a:fld>
            <a:endParaRPr kumimoji="1" lang="ja-JP" altLang="en-US" dirty="0"/>
          </a:p>
        </p:txBody>
      </p:sp>
    </p:spTree>
    <p:extLst>
      <p:ext uri="{BB962C8B-B14F-4D97-AF65-F5344CB8AC3E}">
        <p14:creationId xmlns:p14="http://schemas.microsoft.com/office/powerpoint/2010/main" val="5905478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686DA8B-C103-4EC3-8112-F7B920D7C0E3}" type="datetimeFigureOut">
              <a:rPr kumimoji="1" lang="ja-JP" altLang="en-US" smtClean="0"/>
              <a:t>2020/7/28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5726B50-086C-41A2-B0B6-7E588BCE05B6}" type="slidenum">
              <a:rPr kumimoji="1" lang="ja-JP" altLang="en-US" smtClean="0"/>
              <a:t>‹#›</a:t>
            </a:fld>
            <a:endParaRPr kumimoji="1" lang="ja-JP" altLang="en-US" dirty="0"/>
          </a:p>
        </p:txBody>
      </p:sp>
    </p:spTree>
    <p:extLst>
      <p:ext uri="{BB962C8B-B14F-4D97-AF65-F5344CB8AC3E}">
        <p14:creationId xmlns:p14="http://schemas.microsoft.com/office/powerpoint/2010/main" val="2197169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686DA8B-C103-4EC3-8112-F7B920D7C0E3}" type="datetimeFigureOut">
              <a:rPr kumimoji="1" lang="ja-JP" altLang="en-US" smtClean="0"/>
              <a:t>2020/7/28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5726B50-086C-41A2-B0B6-7E588BCE05B6}" type="slidenum">
              <a:rPr kumimoji="1" lang="ja-JP" altLang="en-US" smtClean="0"/>
              <a:t>‹#›</a:t>
            </a:fld>
            <a:endParaRPr kumimoji="1" lang="ja-JP" altLang="en-US" dirty="0"/>
          </a:p>
        </p:txBody>
      </p:sp>
    </p:spTree>
    <p:extLst>
      <p:ext uri="{BB962C8B-B14F-4D97-AF65-F5344CB8AC3E}">
        <p14:creationId xmlns:p14="http://schemas.microsoft.com/office/powerpoint/2010/main" val="2797327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686DA8B-C103-4EC3-8112-F7B920D7C0E3}" type="datetimeFigureOut">
              <a:rPr kumimoji="1" lang="ja-JP" altLang="en-US" smtClean="0"/>
              <a:t>2020/7/28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5726B50-086C-41A2-B0B6-7E588BCE05B6}" type="slidenum">
              <a:rPr kumimoji="1" lang="ja-JP" altLang="en-US" smtClean="0"/>
              <a:t>‹#›</a:t>
            </a:fld>
            <a:endParaRPr kumimoji="1" lang="ja-JP" altLang="en-US" dirty="0"/>
          </a:p>
        </p:txBody>
      </p:sp>
    </p:spTree>
    <p:extLst>
      <p:ext uri="{BB962C8B-B14F-4D97-AF65-F5344CB8AC3E}">
        <p14:creationId xmlns:p14="http://schemas.microsoft.com/office/powerpoint/2010/main" val="2748378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686DA8B-C103-4EC3-8112-F7B920D7C0E3}" type="datetimeFigureOut">
              <a:rPr kumimoji="1" lang="ja-JP" altLang="en-US" smtClean="0"/>
              <a:t>2020/7/28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5726B50-086C-41A2-B0B6-7E588BCE05B6}" type="slidenum">
              <a:rPr kumimoji="1" lang="ja-JP" altLang="en-US" smtClean="0"/>
              <a:t>‹#›</a:t>
            </a:fld>
            <a:endParaRPr kumimoji="1" lang="ja-JP" altLang="en-US" dirty="0"/>
          </a:p>
        </p:txBody>
      </p:sp>
    </p:spTree>
    <p:extLst>
      <p:ext uri="{BB962C8B-B14F-4D97-AF65-F5344CB8AC3E}">
        <p14:creationId xmlns:p14="http://schemas.microsoft.com/office/powerpoint/2010/main" val="971407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686DA8B-C103-4EC3-8112-F7B920D7C0E3}" type="datetimeFigureOut">
              <a:rPr kumimoji="1" lang="ja-JP" altLang="en-US" smtClean="0"/>
              <a:t>2020/7/28</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85726B50-086C-41A2-B0B6-7E588BCE05B6}" type="slidenum">
              <a:rPr kumimoji="1" lang="ja-JP" altLang="en-US" smtClean="0"/>
              <a:t>‹#›</a:t>
            </a:fld>
            <a:endParaRPr kumimoji="1" lang="ja-JP" altLang="en-US" dirty="0"/>
          </a:p>
        </p:txBody>
      </p:sp>
    </p:spTree>
    <p:extLst>
      <p:ext uri="{BB962C8B-B14F-4D97-AF65-F5344CB8AC3E}">
        <p14:creationId xmlns:p14="http://schemas.microsoft.com/office/powerpoint/2010/main" val="3373590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686DA8B-C103-4EC3-8112-F7B920D7C0E3}" type="datetimeFigureOut">
              <a:rPr kumimoji="1" lang="ja-JP" altLang="en-US" smtClean="0"/>
              <a:t>2020/7/28</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85726B50-086C-41A2-B0B6-7E588BCE05B6}" type="slidenum">
              <a:rPr kumimoji="1" lang="ja-JP" altLang="en-US" smtClean="0"/>
              <a:t>‹#›</a:t>
            </a:fld>
            <a:endParaRPr kumimoji="1" lang="ja-JP" altLang="en-US" dirty="0"/>
          </a:p>
        </p:txBody>
      </p:sp>
    </p:spTree>
    <p:extLst>
      <p:ext uri="{BB962C8B-B14F-4D97-AF65-F5344CB8AC3E}">
        <p14:creationId xmlns:p14="http://schemas.microsoft.com/office/powerpoint/2010/main" val="1455385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86DA8B-C103-4EC3-8112-F7B920D7C0E3}" type="datetimeFigureOut">
              <a:rPr kumimoji="1" lang="ja-JP" altLang="en-US" smtClean="0"/>
              <a:t>2020/7/28</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85726B50-086C-41A2-B0B6-7E588BCE05B6}" type="slidenum">
              <a:rPr kumimoji="1" lang="ja-JP" altLang="en-US" smtClean="0"/>
              <a:t>‹#›</a:t>
            </a:fld>
            <a:endParaRPr kumimoji="1" lang="ja-JP" altLang="en-US" dirty="0"/>
          </a:p>
        </p:txBody>
      </p:sp>
    </p:spTree>
    <p:extLst>
      <p:ext uri="{BB962C8B-B14F-4D97-AF65-F5344CB8AC3E}">
        <p14:creationId xmlns:p14="http://schemas.microsoft.com/office/powerpoint/2010/main" val="2073510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686DA8B-C103-4EC3-8112-F7B920D7C0E3}" type="datetimeFigureOut">
              <a:rPr kumimoji="1" lang="ja-JP" altLang="en-US" smtClean="0"/>
              <a:t>2020/7/28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5726B50-086C-41A2-B0B6-7E588BCE05B6}" type="slidenum">
              <a:rPr kumimoji="1" lang="ja-JP" altLang="en-US" smtClean="0"/>
              <a:t>‹#›</a:t>
            </a:fld>
            <a:endParaRPr kumimoji="1" lang="ja-JP" altLang="en-US" dirty="0"/>
          </a:p>
        </p:txBody>
      </p:sp>
    </p:spTree>
    <p:extLst>
      <p:ext uri="{BB962C8B-B14F-4D97-AF65-F5344CB8AC3E}">
        <p14:creationId xmlns:p14="http://schemas.microsoft.com/office/powerpoint/2010/main" val="2950164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dirty="0"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686DA8B-C103-4EC3-8112-F7B920D7C0E3}" type="datetimeFigureOut">
              <a:rPr kumimoji="1" lang="ja-JP" altLang="en-US" smtClean="0"/>
              <a:t>2020/7/28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5726B50-086C-41A2-B0B6-7E588BCE05B6}" type="slidenum">
              <a:rPr kumimoji="1" lang="ja-JP" altLang="en-US" smtClean="0"/>
              <a:t>‹#›</a:t>
            </a:fld>
            <a:endParaRPr kumimoji="1" lang="ja-JP" altLang="en-US" dirty="0"/>
          </a:p>
        </p:txBody>
      </p:sp>
    </p:spTree>
    <p:extLst>
      <p:ext uri="{BB962C8B-B14F-4D97-AF65-F5344CB8AC3E}">
        <p14:creationId xmlns:p14="http://schemas.microsoft.com/office/powerpoint/2010/main" val="4269734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686DA8B-C103-4EC3-8112-F7B920D7C0E3}" type="datetimeFigureOut">
              <a:rPr kumimoji="1" lang="ja-JP" altLang="en-US" smtClean="0"/>
              <a:t>2020/7/28</a:t>
            </a:fld>
            <a:endParaRPr kumimoji="1" lang="ja-JP" alt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5726B50-086C-41A2-B0B6-7E588BCE05B6}" type="slidenum">
              <a:rPr kumimoji="1" lang="ja-JP" altLang="en-US" smtClean="0"/>
              <a:t>‹#›</a:t>
            </a:fld>
            <a:endParaRPr kumimoji="1" lang="ja-JP" altLang="en-US" dirty="0"/>
          </a:p>
        </p:txBody>
      </p:sp>
    </p:spTree>
    <p:extLst>
      <p:ext uri="{BB962C8B-B14F-4D97-AF65-F5344CB8AC3E}">
        <p14:creationId xmlns:p14="http://schemas.microsoft.com/office/powerpoint/2010/main" val="16004633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914580" y="860117"/>
            <a:ext cx="9133187" cy="5210567"/>
            <a:chOff x="468013" y="1327949"/>
            <a:chExt cx="9133187" cy="5210567"/>
          </a:xfrm>
        </p:grpSpPr>
        <p:sp>
          <p:nvSpPr>
            <p:cNvPr id="6" name="テキスト ボックス 1"/>
            <p:cNvSpPr txBox="1">
              <a:spLocks noChangeArrowheads="1"/>
            </p:cNvSpPr>
            <p:nvPr/>
          </p:nvSpPr>
          <p:spPr bwMode="auto">
            <a:xfrm>
              <a:off x="468013" y="1327949"/>
              <a:ext cx="913318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ja-JP" altLang="en-US" sz="5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いつでも、どこでも選挙</a:t>
              </a:r>
              <a:endParaRPr lang="en-US" altLang="ja-JP" sz="5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1"/>
            <p:cNvSpPr txBox="1">
              <a:spLocks noChangeArrowheads="1"/>
            </p:cNvSpPr>
            <p:nvPr/>
          </p:nvSpPr>
          <p:spPr bwMode="auto">
            <a:xfrm>
              <a:off x="3720511" y="4599524"/>
              <a:ext cx="5762847"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年７月</a:t>
              </a:r>
              <a:r>
                <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　選挙改革</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プロジェクト</a:t>
              </a:r>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投票所チーム</a:t>
              </a:r>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　岡 昌裕、鵜飼 悠輔、山本 拓</a:t>
              </a:r>
              <a:endParaRPr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1"/>
            <p:cNvSpPr txBox="1">
              <a:spLocks noChangeArrowheads="1"/>
            </p:cNvSpPr>
            <p:nvPr/>
          </p:nvSpPr>
          <p:spPr bwMode="auto">
            <a:xfrm>
              <a:off x="2005075" y="2353592"/>
              <a:ext cx="57673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ja-JP" altLang="en-US" sz="3600" b="1" dirty="0" smtClean="0">
                  <a:latin typeface="メイリオ" panose="020B0604030504040204" pitchFamily="50" charset="-128"/>
                  <a:ea typeface="メイリオ" panose="020B0604030504040204" pitchFamily="50" charset="-128"/>
                  <a:cs typeface="メイリオ" panose="020B0604030504040204" pitchFamily="50" charset="-128"/>
                </a:rPr>
                <a:t>ライフスタイルに寄り添う</a:t>
              </a:r>
              <a:endParaRPr lang="en-US" altLang="ja-JP" sz="3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1"/>
            <p:cNvSpPr txBox="1">
              <a:spLocks noChangeArrowheads="1"/>
            </p:cNvSpPr>
            <p:nvPr/>
          </p:nvSpPr>
          <p:spPr bwMode="auto">
            <a:xfrm>
              <a:off x="2243148" y="2991810"/>
              <a:ext cx="527964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ja-JP" altLang="en-US" sz="3600" b="1" dirty="0" smtClean="0">
                  <a:latin typeface="メイリオ" panose="020B0604030504040204" pitchFamily="50" charset="-128"/>
                  <a:ea typeface="メイリオ" panose="020B0604030504040204" pitchFamily="50" charset="-128"/>
                  <a:cs typeface="メイリオ" panose="020B0604030504040204" pitchFamily="50" charset="-128"/>
                </a:rPr>
                <a:t>投票所を目指して</a:t>
              </a:r>
              <a:endParaRPr lang="en-US" altLang="ja-JP" sz="3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1"/>
            <p:cNvSpPr txBox="1">
              <a:spLocks noChangeArrowheads="1"/>
            </p:cNvSpPr>
            <p:nvPr/>
          </p:nvSpPr>
          <p:spPr bwMode="auto">
            <a:xfrm>
              <a:off x="1188574" y="2676757"/>
              <a:ext cx="106034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ja-JP" altLang="en-US" sz="36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
            <p:cNvSpPr txBox="1">
              <a:spLocks noChangeArrowheads="1"/>
            </p:cNvSpPr>
            <p:nvPr/>
          </p:nvSpPr>
          <p:spPr bwMode="auto">
            <a:xfrm>
              <a:off x="7609040" y="2676757"/>
              <a:ext cx="106034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ja-JP" altLang="en-US" sz="36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6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Tree>
    <p:extLst>
      <p:ext uri="{BB962C8B-B14F-4D97-AF65-F5344CB8AC3E}">
        <p14:creationId xmlns:p14="http://schemas.microsoft.com/office/powerpoint/2010/main" val="1789684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3">
            <a:extLst>
              <a:ext uri="{28A0092B-C50C-407E-A947-70E740481C1C}">
                <a14:useLocalDpi xmlns:a14="http://schemas.microsoft.com/office/drawing/2010/main" val="0"/>
              </a:ext>
            </a:extLst>
          </a:blip>
          <a:srcRect t="11529" b="5509"/>
          <a:stretch/>
        </p:blipFill>
        <p:spPr>
          <a:xfrm>
            <a:off x="2103812" y="3415552"/>
            <a:ext cx="6706466" cy="3442447"/>
          </a:xfrm>
          <a:prstGeom prst="rect">
            <a:avLst/>
          </a:prstGeom>
        </p:spPr>
      </p:pic>
      <p:sp>
        <p:nvSpPr>
          <p:cNvPr id="4" name="Rectangle 2"/>
          <p:cNvSpPr txBox="1">
            <a:spLocks noChangeArrowheads="1"/>
          </p:cNvSpPr>
          <p:nvPr/>
        </p:nvSpPr>
        <p:spPr>
          <a:xfrm>
            <a:off x="333223" y="363515"/>
            <a:ext cx="10667286" cy="661720"/>
          </a:xfrm>
          <a:prstGeom prst="rect">
            <a:avLst/>
          </a:prstGeom>
        </p:spPr>
        <p:txBody>
          <a:bodyPr wrap="square">
            <a:spAutoFit/>
          </a:bodyPr>
          <a:lstStyle>
            <a:lvl1pPr algn="l" rtl="0" eaLnBrk="0" fontAlgn="base" hangingPunct="0">
              <a:lnSpc>
                <a:spcPct val="90000"/>
              </a:lnSpc>
              <a:spcBef>
                <a:spcPct val="0"/>
              </a:spcBef>
              <a:spcAft>
                <a:spcPct val="0"/>
              </a:spcAft>
              <a:defRPr kumimoji="1" sz="2100">
                <a:solidFill>
                  <a:schemeClr val="bg1"/>
                </a:solidFill>
                <a:latin typeface="+mj-lt"/>
                <a:ea typeface="+mj-ea"/>
                <a:cs typeface="+mj-cs"/>
              </a:defRPr>
            </a:lvl1pPr>
            <a:lvl2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2pPr>
            <a:lvl3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3pPr>
            <a:lvl4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4pPr>
            <a:lvl5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5pPr>
            <a:lvl6pPr marL="365760" algn="l" rtl="0" fontAlgn="base">
              <a:lnSpc>
                <a:spcPct val="90000"/>
              </a:lnSpc>
              <a:spcBef>
                <a:spcPct val="0"/>
              </a:spcBef>
              <a:spcAft>
                <a:spcPct val="0"/>
              </a:spcAft>
              <a:defRPr kumimoji="1" sz="2100">
                <a:solidFill>
                  <a:schemeClr val="bg1"/>
                </a:solidFill>
                <a:latin typeface="Arial" charset="0"/>
                <a:ea typeface="HGPｺﾞｼｯｸE" pitchFamily="50" charset="-128"/>
              </a:defRPr>
            </a:lvl6pPr>
            <a:lvl7pPr marL="731520" algn="l" rtl="0" fontAlgn="base">
              <a:lnSpc>
                <a:spcPct val="90000"/>
              </a:lnSpc>
              <a:spcBef>
                <a:spcPct val="0"/>
              </a:spcBef>
              <a:spcAft>
                <a:spcPct val="0"/>
              </a:spcAft>
              <a:defRPr kumimoji="1" sz="2100">
                <a:solidFill>
                  <a:schemeClr val="bg1"/>
                </a:solidFill>
                <a:latin typeface="Arial" charset="0"/>
                <a:ea typeface="HGPｺﾞｼｯｸE" pitchFamily="50" charset="-128"/>
              </a:defRPr>
            </a:lvl7pPr>
            <a:lvl8pPr marL="1097280" algn="l" rtl="0" fontAlgn="base">
              <a:lnSpc>
                <a:spcPct val="90000"/>
              </a:lnSpc>
              <a:spcBef>
                <a:spcPct val="0"/>
              </a:spcBef>
              <a:spcAft>
                <a:spcPct val="0"/>
              </a:spcAft>
              <a:defRPr kumimoji="1" sz="2100">
                <a:solidFill>
                  <a:schemeClr val="bg1"/>
                </a:solidFill>
                <a:latin typeface="Arial" charset="0"/>
                <a:ea typeface="HGPｺﾞｼｯｸE" pitchFamily="50" charset="-128"/>
              </a:defRPr>
            </a:lvl8pPr>
            <a:lvl9pPr marL="1463040" algn="l" rtl="0" fontAlgn="base">
              <a:lnSpc>
                <a:spcPct val="90000"/>
              </a:lnSpc>
              <a:spcBef>
                <a:spcPct val="0"/>
              </a:spcBef>
              <a:spcAft>
                <a:spcPct val="0"/>
              </a:spcAft>
              <a:defRPr kumimoji="1" sz="2100">
                <a:solidFill>
                  <a:schemeClr val="bg1"/>
                </a:solidFill>
                <a:latin typeface="Arial" charset="0"/>
                <a:ea typeface="HGPｺﾞｼｯｸE" pitchFamily="50" charset="-128"/>
              </a:defRPr>
            </a:lvl9pPr>
          </a:lstStyle>
          <a:p>
            <a:pPr defTabSz="914400" eaLnBrk="1" fontAlgn="auto" hangingPunct="1">
              <a:spcAft>
                <a:spcPts val="0"/>
              </a:spcAft>
              <a:defRPr/>
            </a:pPr>
            <a:r>
              <a:rPr lang="ja-JP" altLang="en-US" sz="4000" b="1" kern="0" dirty="0">
                <a:solidFill>
                  <a:prstClr val="black"/>
                </a:solidFill>
                <a:latin typeface="メイリオ" panose="020B0604030504040204" pitchFamily="50" charset="-128"/>
              </a:rPr>
              <a:t>４</a:t>
            </a:r>
            <a:r>
              <a:rPr lang="ja-JP" altLang="en-US" sz="4000" b="1" kern="0" dirty="0" smtClean="0">
                <a:solidFill>
                  <a:prstClr val="black"/>
                </a:solidFill>
                <a:latin typeface="メイリオ" panose="020B0604030504040204" pitchFamily="50" charset="-128"/>
              </a:rPr>
              <a:t>．</a:t>
            </a:r>
            <a:r>
              <a:rPr lang="ja-JP" altLang="en-US" sz="4000" b="1" kern="0" dirty="0">
                <a:solidFill>
                  <a:prstClr val="black"/>
                </a:solidFill>
                <a:latin typeface="メイリオ" panose="020B0604030504040204" pitchFamily="50" charset="-128"/>
              </a:rPr>
              <a:t>制度設計（</a:t>
            </a:r>
            <a:r>
              <a:rPr lang="ja-JP" altLang="en-US" sz="3200" b="1" kern="0" dirty="0">
                <a:solidFill>
                  <a:prstClr val="black"/>
                </a:solidFill>
                <a:latin typeface="メイリオ" panose="020B0604030504040204" pitchFamily="50" charset="-128"/>
              </a:rPr>
              <a:t>実現するために必要な様々な改革</a:t>
            </a:r>
            <a:r>
              <a:rPr lang="ja-JP" altLang="en-US" sz="3200" b="1" kern="0" dirty="0" smtClean="0">
                <a:solidFill>
                  <a:prstClr val="black"/>
                </a:solidFill>
                <a:latin typeface="メイリオ" panose="020B0604030504040204" pitchFamily="50" charset="-128"/>
              </a:rPr>
              <a:t>）</a:t>
            </a:r>
            <a:endParaRPr lang="ja-JP" altLang="en-US" sz="3200" b="1" kern="0" dirty="0">
              <a:solidFill>
                <a:prstClr val="black"/>
              </a:solidFill>
              <a:latin typeface="メイリオ" panose="020B0604030504040204" pitchFamily="50" charset="-128"/>
            </a:endParaRPr>
          </a:p>
        </p:txBody>
      </p:sp>
      <p:sp>
        <p:nvSpPr>
          <p:cNvPr id="7" name="正方形/長方形 6">
            <a:extLst>
              <a:ext uri="{FF2B5EF4-FFF2-40B4-BE49-F238E27FC236}">
                <a16:creationId xmlns:a16="http://schemas.microsoft.com/office/drawing/2014/main" id="{A9AA4E95-B9DD-4B3A-8DA2-690859D86A76}"/>
              </a:ext>
            </a:extLst>
          </p:cNvPr>
          <p:cNvSpPr/>
          <p:nvPr/>
        </p:nvSpPr>
        <p:spPr>
          <a:xfrm>
            <a:off x="3742005" y="2689062"/>
            <a:ext cx="2250831" cy="462102"/>
          </a:xfrm>
          <a:prstGeom prst="rect">
            <a:avLst/>
          </a:prstGeom>
          <a:solidFill>
            <a:schemeClr val="bg1"/>
          </a:solidFill>
          <a:ln w="38100" cap="rnd" cmpd="sng" algn="ctr">
            <a:noFill/>
            <a:prstDash val="solid"/>
          </a:ln>
          <a:effectLst/>
        </p:spPr>
        <p:txBody>
          <a:bodyPr lIns="253500" tIns="31687" bIns="31687" rtlCol="0" anchor="t" anchorCtr="0">
            <a:noAutofit/>
          </a:bodyPr>
          <a:lstStyle/>
          <a:p>
            <a:pPr defTabSz="402416">
              <a:lnSpc>
                <a:spcPts val="3360"/>
              </a:lnSpc>
            </a:pPr>
            <a:endParaRPr kumimoji="0" lang="en-US" altLang="ja-JP" sz="2000" kern="0" dirty="0" smtClean="0">
              <a:solidFill>
                <a:schemeClr val="accent6">
                  <a:lumMod val="50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5" name="正方形/長方形 4">
            <a:extLst>
              <a:ext uri="{FF2B5EF4-FFF2-40B4-BE49-F238E27FC236}">
                <a16:creationId xmlns:a16="http://schemas.microsoft.com/office/drawing/2014/main" id="{A9AA4E95-B9DD-4B3A-8DA2-690859D86A76}"/>
              </a:ext>
            </a:extLst>
          </p:cNvPr>
          <p:cNvSpPr/>
          <p:nvPr/>
        </p:nvSpPr>
        <p:spPr>
          <a:xfrm>
            <a:off x="357951" y="2698990"/>
            <a:ext cx="9772410" cy="1159171"/>
          </a:xfrm>
          <a:prstGeom prst="rect">
            <a:avLst/>
          </a:prstGeom>
          <a:noFill/>
          <a:ln w="38100" cap="rnd" cmpd="sng" algn="ctr">
            <a:noFill/>
            <a:prstDash val="solid"/>
          </a:ln>
          <a:effectLst/>
        </p:spPr>
        <p:txBody>
          <a:bodyPr lIns="253500" tIns="31687" bIns="31687" rtlCol="0" anchor="t" anchorCtr="0">
            <a:noAutofit/>
          </a:bodyPr>
          <a:lstStyle/>
          <a:p>
            <a:pPr defTabSz="402416">
              <a:lnSpc>
                <a:spcPts val="3000"/>
              </a:lnSpc>
            </a:pPr>
            <a:r>
              <a:rPr kumimoji="0" lang="ja-JP" altLang="en-US" sz="2000" b="1" kern="0" dirty="0" smtClean="0">
                <a:solidFill>
                  <a:schemeClr val="accent1">
                    <a:lumMod val="50000"/>
                  </a:schemeClr>
                </a:solidFill>
                <a:latin typeface="メイリオ" panose="020B0604030504040204" pitchFamily="50" charset="-128"/>
                <a:ea typeface="メイリオ" panose="020B0604030504040204" pitchFamily="50" charset="-128"/>
                <a:cs typeface="Meiryo UI" panose="020B0604030504040204" pitchFamily="50" charset="-128"/>
              </a:rPr>
              <a:t>有権者が特定の投票区にとらわれることなく、誰でも投票が可能となる投票所制度</a:t>
            </a:r>
            <a:r>
              <a:rPr kumimoji="0" lang="ja-JP" altLang="en-US" b="1" kern="0" dirty="0" smtClean="0">
                <a:solidFill>
                  <a:schemeClr val="accent1">
                    <a:lumMod val="50000"/>
                  </a:schemeClr>
                </a:solidFill>
                <a:latin typeface="メイリオ" panose="020B0604030504040204" pitchFamily="50" charset="-128"/>
                <a:ea typeface="メイリオ" panose="020B0604030504040204" pitchFamily="50" charset="-128"/>
                <a:cs typeface="Meiryo UI" panose="020B0604030504040204" pitchFamily="50" charset="-128"/>
              </a:rPr>
              <a:t>⇒　二重投票など不正やミスを防ぐため、投票済みかどうかの情報を投票所間で共有する仕</a:t>
            </a:r>
            <a:endParaRPr kumimoji="0" lang="en-US" altLang="ja-JP" b="1" kern="0" dirty="0" smtClean="0">
              <a:solidFill>
                <a:schemeClr val="accent1">
                  <a:lumMod val="50000"/>
                </a:schemeClr>
              </a:solidFill>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3000"/>
              </a:lnSpc>
            </a:pPr>
            <a:r>
              <a:rPr kumimoji="0" lang="ja-JP" altLang="en-US" b="1" kern="0" dirty="0" smtClean="0">
                <a:solidFill>
                  <a:schemeClr val="accent1">
                    <a:lumMod val="50000"/>
                  </a:schemeClr>
                </a:solidFill>
                <a:latin typeface="メイリオ" panose="020B0604030504040204" pitchFamily="50" charset="-128"/>
                <a:ea typeface="メイリオ" panose="020B0604030504040204" pitchFamily="50" charset="-128"/>
                <a:cs typeface="Meiryo UI" panose="020B0604030504040204" pitchFamily="50" charset="-128"/>
              </a:rPr>
              <a:t>　　組みが不可欠</a:t>
            </a:r>
            <a:endParaRPr kumimoji="0" lang="en-US" altLang="ja-JP" b="1" kern="0" dirty="0" smtClean="0">
              <a:solidFill>
                <a:schemeClr val="accent1">
                  <a:lumMod val="50000"/>
                </a:schemeClr>
              </a:solidFill>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3360"/>
              </a:lnSpc>
            </a:pPr>
            <a:endParaRPr kumimoji="0" lang="en-US" altLang="ja-JP" sz="2000" kern="0" dirty="0" smtClean="0">
              <a:solidFill>
                <a:schemeClr val="accent6">
                  <a:lumMod val="50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8" name="角丸四角形 7"/>
          <p:cNvSpPr/>
          <p:nvPr/>
        </p:nvSpPr>
        <p:spPr>
          <a:xfrm>
            <a:off x="3150263" y="1776917"/>
            <a:ext cx="4613564" cy="714363"/>
          </a:xfrm>
          <a:prstGeom prst="roundRect">
            <a:avLst/>
          </a:prstGeom>
          <a:solidFill>
            <a:sysClr val="window" lastClr="FFFFFF"/>
          </a:solidFill>
          <a:ln w="53975" cap="flat" cmpd="sng" algn="ctr">
            <a:solidFill>
              <a:sysClr val="window" lastClr="FFFFFF"/>
            </a:solidFill>
            <a:prstDash val="solid"/>
            <a:miter lim="800000"/>
          </a:ln>
          <a:effectLst/>
        </p:spPr>
        <p:txBody>
          <a:bodyPr tIns="175500" bIns="0" rtlCol="0" anchor="ctr"/>
          <a:lstStyle/>
          <a:p>
            <a:pPr algn="ctr" defTabSz="326963">
              <a:lnSpc>
                <a:spcPts val="2730"/>
              </a:lnSpc>
              <a:defRPr/>
            </a:pPr>
            <a:r>
              <a:rPr lang="ja-JP" altLang="en-US" sz="2800" b="1" kern="0" dirty="0">
                <a:latin typeface="+mn-ea"/>
                <a:cs typeface="Meiryo UI" panose="020B0604030504040204" pitchFamily="50" charset="-128"/>
              </a:rPr>
              <a:t>実現</a:t>
            </a:r>
            <a:r>
              <a:rPr lang="ja-JP" altLang="en-US" sz="2800" b="1" kern="0" dirty="0" smtClean="0">
                <a:latin typeface="+mn-ea"/>
                <a:cs typeface="Meiryo UI" panose="020B0604030504040204" pitchFamily="50" charset="-128"/>
              </a:rPr>
              <a:t>のために核となる改革</a:t>
            </a:r>
            <a:endParaRPr kumimoji="0" lang="ja-JP" altLang="en-US" sz="2800" b="1" kern="0" dirty="0">
              <a:latin typeface="+mn-ea"/>
              <a:cs typeface="Meiryo UI" panose="020B0604030504040204" pitchFamily="50" charset="-128"/>
            </a:endParaRPr>
          </a:p>
        </p:txBody>
      </p:sp>
      <p:sp>
        <p:nvSpPr>
          <p:cNvPr id="9" name="角丸四角形 8"/>
          <p:cNvSpPr/>
          <p:nvPr/>
        </p:nvSpPr>
        <p:spPr>
          <a:xfrm>
            <a:off x="279335" y="2309984"/>
            <a:ext cx="2494451" cy="362592"/>
          </a:xfrm>
          <a:prstGeom prst="roundRect">
            <a:avLst/>
          </a:prstGeom>
          <a:solidFill>
            <a:sysClr val="window" lastClr="FFFFFF"/>
          </a:solidFill>
          <a:ln w="53975" cap="flat" cmpd="sng" algn="ctr">
            <a:solidFill>
              <a:sysClr val="window" lastClr="FFFFFF"/>
            </a:solidFill>
            <a:prstDash val="solid"/>
            <a:miter lim="800000"/>
          </a:ln>
          <a:effectLst/>
        </p:spPr>
        <p:txBody>
          <a:bodyPr tIns="175500" bIns="0" rtlCol="0" anchor="ctr"/>
          <a:lstStyle/>
          <a:p>
            <a:pPr algn="ctr" defTabSz="326963">
              <a:lnSpc>
                <a:spcPts val="2730"/>
              </a:lnSpc>
              <a:defRPr/>
            </a:pPr>
            <a:r>
              <a:rPr lang="ja-JP" altLang="en-US" sz="2800" b="1" kern="0" dirty="0" smtClean="0">
                <a:solidFill>
                  <a:schemeClr val="accent2">
                    <a:lumMod val="50000"/>
                  </a:schemeClr>
                </a:solidFill>
                <a:latin typeface="+mn-ea"/>
                <a:cs typeface="Meiryo UI" panose="020B0604030504040204" pitchFamily="50" charset="-128"/>
              </a:rPr>
              <a:t>共通投票</a:t>
            </a:r>
            <a:r>
              <a:rPr lang="ja-JP" altLang="en-US" sz="2800" b="1" kern="0" dirty="0">
                <a:solidFill>
                  <a:schemeClr val="accent2">
                    <a:lumMod val="50000"/>
                  </a:schemeClr>
                </a:solidFill>
                <a:latin typeface="+mn-ea"/>
                <a:cs typeface="Meiryo UI" panose="020B0604030504040204" pitchFamily="50" charset="-128"/>
              </a:rPr>
              <a:t>所</a:t>
            </a:r>
            <a:endParaRPr kumimoji="0" lang="ja-JP" altLang="en-US" sz="2800" b="1" kern="0" dirty="0">
              <a:solidFill>
                <a:schemeClr val="accent2">
                  <a:lumMod val="50000"/>
                </a:schemeClr>
              </a:solidFill>
              <a:latin typeface="+mn-ea"/>
              <a:cs typeface="Meiryo UI" panose="020B0604030504040204" pitchFamily="50" charset="-128"/>
            </a:endParaRPr>
          </a:p>
        </p:txBody>
      </p:sp>
      <p:sp>
        <p:nvSpPr>
          <p:cNvPr id="11" name="角丸四角形 10"/>
          <p:cNvSpPr/>
          <p:nvPr/>
        </p:nvSpPr>
        <p:spPr>
          <a:xfrm>
            <a:off x="357951" y="1087703"/>
            <a:ext cx="4536000" cy="576000"/>
          </a:xfrm>
          <a:prstGeom prst="roundRect">
            <a:avLst/>
          </a:prstGeom>
          <a:solidFill>
            <a:srgbClr val="70AD47">
              <a:lumMod val="50000"/>
            </a:srgbClr>
          </a:solidFill>
          <a:ln w="53975" cap="flat" cmpd="sng" algn="ctr">
            <a:solidFill>
              <a:sysClr val="window" lastClr="FFFFFF"/>
            </a:solidFill>
            <a:prstDash val="solid"/>
            <a:miter lim="800000"/>
          </a:ln>
          <a:effectLst/>
        </p:spPr>
        <p:txBody>
          <a:bodyPr lIns="108000" tIns="108000" rIns="108000" bIns="0" rtlCol="0" anchor="ctr"/>
          <a:lstStyle/>
          <a:p>
            <a:pPr marL="0" marR="0" lvl="0" indent="0" algn="ctr" defTabSz="402416" eaLnBrk="1" fontAlgn="auto" latinLnBrk="0" hangingPunct="1">
              <a:lnSpc>
                <a:spcPts val="3360"/>
              </a:lnSpc>
              <a:spcBef>
                <a:spcPts val="0"/>
              </a:spcBef>
              <a:spcAft>
                <a:spcPts val="0"/>
              </a:spcAft>
              <a:buClrTx/>
              <a:buSzTx/>
              <a:buFontTx/>
              <a:buNone/>
              <a:tabLst/>
              <a:defRPr/>
            </a:pPr>
            <a:r>
              <a:rPr kumimoji="0" lang="ja-JP" altLang="en-US" sz="2800" b="1" i="0" u="none" strike="noStrike" kern="0" cap="none" spc="0" normalizeH="0" baseline="0" noProof="0" dirty="0" smtClean="0">
                <a:ln>
                  <a:noFill/>
                </a:ln>
                <a:solidFill>
                  <a:prstClr val="white"/>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rPr>
              <a:t>投票所における制度改革</a:t>
            </a:r>
            <a:endParaRPr kumimoji="0" lang="en-US" altLang="ja-JP" sz="2800" b="1" i="0" u="none" strike="noStrike" kern="0" cap="none" spc="0" normalizeH="0" baseline="0" noProof="0" dirty="0" smtClean="0">
              <a:ln>
                <a:noFill/>
              </a:ln>
              <a:solidFill>
                <a:prstClr val="white"/>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endParaRPr>
          </a:p>
        </p:txBody>
      </p:sp>
    </p:spTree>
    <p:extLst>
      <p:ext uri="{BB962C8B-B14F-4D97-AF65-F5344CB8AC3E}">
        <p14:creationId xmlns:p14="http://schemas.microsoft.com/office/powerpoint/2010/main" val="2115981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rotWithShape="1">
          <a:blip r:embed="rId3"/>
          <a:srcRect b="5380"/>
          <a:stretch/>
        </p:blipFill>
        <p:spPr>
          <a:xfrm>
            <a:off x="3129096" y="2621223"/>
            <a:ext cx="5241528" cy="4236777"/>
          </a:xfrm>
          <a:prstGeom prst="rect">
            <a:avLst/>
          </a:prstGeom>
        </p:spPr>
      </p:pic>
      <p:pic>
        <p:nvPicPr>
          <p:cNvPr id="8" name="図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16618" y="1554316"/>
            <a:ext cx="3239604" cy="2617600"/>
          </a:xfrm>
          <a:prstGeom prst="rect">
            <a:avLst/>
          </a:prstGeom>
          <a:effectLst>
            <a:softEdge rad="139700"/>
          </a:effectLst>
        </p:spPr>
      </p:pic>
      <p:pic>
        <p:nvPicPr>
          <p:cNvPr id="9" name="図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344" y="4447699"/>
            <a:ext cx="2733007" cy="2410301"/>
          </a:xfrm>
          <a:prstGeom prst="rect">
            <a:avLst/>
          </a:prstGeom>
          <a:effectLst>
            <a:softEdge rad="165100"/>
          </a:effectLst>
        </p:spPr>
      </p:pic>
      <p:pic>
        <p:nvPicPr>
          <p:cNvPr id="10" name="図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70624" y="4152627"/>
            <a:ext cx="3773283" cy="2705373"/>
          </a:xfrm>
          <a:prstGeom prst="rect">
            <a:avLst/>
          </a:prstGeom>
          <a:effectLst>
            <a:softEdge rad="177800"/>
          </a:effectLst>
        </p:spPr>
      </p:pic>
      <p:sp>
        <p:nvSpPr>
          <p:cNvPr id="11" name="角丸四角形 10"/>
          <p:cNvSpPr/>
          <p:nvPr/>
        </p:nvSpPr>
        <p:spPr>
          <a:xfrm>
            <a:off x="107576" y="3054614"/>
            <a:ext cx="2918350" cy="1060622"/>
          </a:xfrm>
          <a:prstGeom prst="roundRect">
            <a:avLst/>
          </a:prstGeom>
          <a:noFill/>
          <a:ln w="53975" cap="flat" cmpd="sng" algn="ctr">
            <a:noFill/>
            <a:prstDash val="solid"/>
            <a:miter lim="800000"/>
          </a:ln>
          <a:effectLst/>
        </p:spPr>
        <p:txBody>
          <a:bodyPr tIns="216000" bIns="0" rtlCol="0" anchor="ctr"/>
          <a:lstStyle/>
          <a:p>
            <a:pPr marL="0" marR="0" lvl="0" indent="0" algn="ctr" defTabSz="402416" eaLnBrk="1" fontAlgn="auto" latinLnBrk="0" hangingPunct="1">
              <a:lnSpc>
                <a:spcPts val="3360"/>
              </a:lnSpc>
              <a:spcBef>
                <a:spcPts val="0"/>
              </a:spcBef>
              <a:spcAft>
                <a:spcPts val="0"/>
              </a:spcAft>
              <a:buClrTx/>
              <a:buSzTx/>
              <a:buFontTx/>
              <a:buNone/>
              <a:tabLst/>
              <a:defRPr/>
            </a:pPr>
            <a:r>
              <a:rPr lang="ja-JP" altLang="en-US" sz="2800" b="1" kern="0" dirty="0" smtClean="0">
                <a:solidFill>
                  <a:schemeClr val="accent1">
                    <a:lumMod val="50000"/>
                  </a:schemeClr>
                </a:solidFill>
                <a:latin typeface="+mn-ea"/>
                <a:cs typeface="Meiryo UI" panose="020B0604030504040204" pitchFamily="50" charset="-128"/>
              </a:rPr>
              <a:t>移動式投票所</a:t>
            </a:r>
            <a:endParaRPr lang="en-US" altLang="ja-JP" sz="2800" b="1" kern="0" dirty="0" smtClean="0">
              <a:solidFill>
                <a:schemeClr val="accent1">
                  <a:lumMod val="50000"/>
                </a:schemeClr>
              </a:solidFill>
              <a:latin typeface="+mn-ea"/>
              <a:cs typeface="Meiryo UI" panose="020B0604030504040204" pitchFamily="50" charset="-128"/>
            </a:endParaRPr>
          </a:p>
          <a:p>
            <a:pPr marL="0" marR="0" lvl="0" indent="0" algn="ctr" defTabSz="402416" eaLnBrk="1" fontAlgn="auto" latinLnBrk="0" hangingPunct="1">
              <a:lnSpc>
                <a:spcPts val="3360"/>
              </a:lnSpc>
              <a:spcBef>
                <a:spcPts val="0"/>
              </a:spcBef>
              <a:spcAft>
                <a:spcPts val="0"/>
              </a:spcAft>
              <a:buClrTx/>
              <a:buSzTx/>
              <a:buFontTx/>
              <a:buNone/>
              <a:tabLst/>
              <a:defRPr/>
            </a:pPr>
            <a:r>
              <a:rPr lang="ja-JP" altLang="en-US" sz="2800" b="1" kern="0" dirty="0" smtClean="0">
                <a:solidFill>
                  <a:schemeClr val="accent1">
                    <a:lumMod val="50000"/>
                  </a:schemeClr>
                </a:solidFill>
                <a:latin typeface="+mn-ea"/>
                <a:cs typeface="Meiryo UI" panose="020B0604030504040204" pitchFamily="50" charset="-128"/>
              </a:rPr>
              <a:t>イメージ</a:t>
            </a:r>
            <a:endParaRPr kumimoji="0" lang="ja-JP" altLang="en-US" sz="2800" b="1" i="0" u="none" strike="noStrike" kern="0" cap="none" spc="0" normalizeH="0" baseline="0" noProof="0" dirty="0" smtClean="0">
              <a:ln>
                <a:noFill/>
              </a:ln>
              <a:solidFill>
                <a:schemeClr val="accent1">
                  <a:lumMod val="50000"/>
                </a:schemeClr>
              </a:solidFill>
              <a:effectLst/>
              <a:uLnTx/>
              <a:uFillTx/>
              <a:latin typeface="+mn-ea"/>
              <a:cs typeface="Meiryo UI" panose="020B0604030504040204" pitchFamily="50" charset="-128"/>
            </a:endParaRPr>
          </a:p>
        </p:txBody>
      </p:sp>
      <p:sp>
        <p:nvSpPr>
          <p:cNvPr id="12" name="Rectangle 2"/>
          <p:cNvSpPr txBox="1">
            <a:spLocks noChangeArrowheads="1"/>
          </p:cNvSpPr>
          <p:nvPr/>
        </p:nvSpPr>
        <p:spPr>
          <a:xfrm>
            <a:off x="610314" y="515915"/>
            <a:ext cx="10667286" cy="661720"/>
          </a:xfrm>
          <a:prstGeom prst="rect">
            <a:avLst/>
          </a:prstGeom>
        </p:spPr>
        <p:txBody>
          <a:bodyPr wrap="square">
            <a:spAutoFit/>
          </a:bodyPr>
          <a:lstStyle>
            <a:lvl1pPr algn="l" rtl="0" eaLnBrk="0" fontAlgn="base" hangingPunct="0">
              <a:lnSpc>
                <a:spcPct val="90000"/>
              </a:lnSpc>
              <a:spcBef>
                <a:spcPct val="0"/>
              </a:spcBef>
              <a:spcAft>
                <a:spcPct val="0"/>
              </a:spcAft>
              <a:defRPr kumimoji="1" sz="2100">
                <a:solidFill>
                  <a:schemeClr val="bg1"/>
                </a:solidFill>
                <a:latin typeface="+mj-lt"/>
                <a:ea typeface="+mj-ea"/>
                <a:cs typeface="+mj-cs"/>
              </a:defRPr>
            </a:lvl1pPr>
            <a:lvl2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2pPr>
            <a:lvl3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3pPr>
            <a:lvl4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4pPr>
            <a:lvl5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5pPr>
            <a:lvl6pPr marL="365760" algn="l" rtl="0" fontAlgn="base">
              <a:lnSpc>
                <a:spcPct val="90000"/>
              </a:lnSpc>
              <a:spcBef>
                <a:spcPct val="0"/>
              </a:spcBef>
              <a:spcAft>
                <a:spcPct val="0"/>
              </a:spcAft>
              <a:defRPr kumimoji="1" sz="2100">
                <a:solidFill>
                  <a:schemeClr val="bg1"/>
                </a:solidFill>
                <a:latin typeface="Arial" charset="0"/>
                <a:ea typeface="HGPｺﾞｼｯｸE" pitchFamily="50" charset="-128"/>
              </a:defRPr>
            </a:lvl6pPr>
            <a:lvl7pPr marL="731520" algn="l" rtl="0" fontAlgn="base">
              <a:lnSpc>
                <a:spcPct val="90000"/>
              </a:lnSpc>
              <a:spcBef>
                <a:spcPct val="0"/>
              </a:spcBef>
              <a:spcAft>
                <a:spcPct val="0"/>
              </a:spcAft>
              <a:defRPr kumimoji="1" sz="2100">
                <a:solidFill>
                  <a:schemeClr val="bg1"/>
                </a:solidFill>
                <a:latin typeface="Arial" charset="0"/>
                <a:ea typeface="HGPｺﾞｼｯｸE" pitchFamily="50" charset="-128"/>
              </a:defRPr>
            </a:lvl7pPr>
            <a:lvl8pPr marL="1097280" algn="l" rtl="0" fontAlgn="base">
              <a:lnSpc>
                <a:spcPct val="90000"/>
              </a:lnSpc>
              <a:spcBef>
                <a:spcPct val="0"/>
              </a:spcBef>
              <a:spcAft>
                <a:spcPct val="0"/>
              </a:spcAft>
              <a:defRPr kumimoji="1" sz="2100">
                <a:solidFill>
                  <a:schemeClr val="bg1"/>
                </a:solidFill>
                <a:latin typeface="Arial" charset="0"/>
                <a:ea typeface="HGPｺﾞｼｯｸE" pitchFamily="50" charset="-128"/>
              </a:defRPr>
            </a:lvl8pPr>
            <a:lvl9pPr marL="1463040" algn="l" rtl="0" fontAlgn="base">
              <a:lnSpc>
                <a:spcPct val="90000"/>
              </a:lnSpc>
              <a:spcBef>
                <a:spcPct val="0"/>
              </a:spcBef>
              <a:spcAft>
                <a:spcPct val="0"/>
              </a:spcAft>
              <a:defRPr kumimoji="1" sz="2100">
                <a:solidFill>
                  <a:schemeClr val="bg1"/>
                </a:solidFill>
                <a:latin typeface="Arial" charset="0"/>
                <a:ea typeface="HGPｺﾞｼｯｸE" pitchFamily="50" charset="-128"/>
              </a:defRPr>
            </a:lvl9pPr>
          </a:lstStyle>
          <a:p>
            <a:pPr defTabSz="914400" eaLnBrk="1" fontAlgn="auto" hangingPunct="1">
              <a:spcAft>
                <a:spcPts val="0"/>
              </a:spcAft>
              <a:defRPr/>
            </a:pPr>
            <a:r>
              <a:rPr lang="ja-JP" altLang="en-US" sz="4000" b="1" kern="0" dirty="0">
                <a:solidFill>
                  <a:prstClr val="black"/>
                </a:solidFill>
                <a:latin typeface="メイリオ" panose="020B0604030504040204" pitchFamily="50" charset="-128"/>
              </a:rPr>
              <a:t>４</a:t>
            </a:r>
            <a:r>
              <a:rPr lang="ja-JP" altLang="en-US" sz="4000" b="1" kern="0" dirty="0" smtClean="0">
                <a:solidFill>
                  <a:prstClr val="black"/>
                </a:solidFill>
                <a:latin typeface="メイリオ" panose="020B0604030504040204" pitchFamily="50" charset="-128"/>
              </a:rPr>
              <a:t>．</a:t>
            </a:r>
            <a:r>
              <a:rPr lang="ja-JP" altLang="en-US" sz="4000" b="1" kern="0" dirty="0">
                <a:solidFill>
                  <a:prstClr val="black"/>
                </a:solidFill>
                <a:latin typeface="メイリオ" panose="020B0604030504040204" pitchFamily="50" charset="-128"/>
              </a:rPr>
              <a:t>制度設計</a:t>
            </a:r>
            <a:r>
              <a:rPr lang="ja-JP" altLang="en-US" sz="3200" b="1" kern="0" dirty="0">
                <a:solidFill>
                  <a:prstClr val="black"/>
                </a:solidFill>
                <a:latin typeface="メイリオ" panose="020B0604030504040204" pitchFamily="50" charset="-128"/>
              </a:rPr>
              <a:t>（実現するために必要な様々な改革</a:t>
            </a:r>
            <a:r>
              <a:rPr lang="ja-JP" altLang="en-US" sz="3200" b="1" kern="0" dirty="0" smtClean="0">
                <a:solidFill>
                  <a:prstClr val="black"/>
                </a:solidFill>
                <a:latin typeface="メイリオ" panose="020B0604030504040204" pitchFamily="50" charset="-128"/>
              </a:rPr>
              <a:t>）</a:t>
            </a:r>
            <a:endParaRPr lang="ja-JP" altLang="en-US" sz="3200" b="1" kern="0" dirty="0">
              <a:solidFill>
                <a:prstClr val="black"/>
              </a:solidFill>
              <a:latin typeface="メイリオ" panose="020B0604030504040204" pitchFamily="50" charset="-128"/>
            </a:endParaRPr>
          </a:p>
        </p:txBody>
      </p:sp>
      <p:sp>
        <p:nvSpPr>
          <p:cNvPr id="13" name="角丸四角形 12"/>
          <p:cNvSpPr/>
          <p:nvPr/>
        </p:nvSpPr>
        <p:spPr>
          <a:xfrm>
            <a:off x="256490" y="1844933"/>
            <a:ext cx="6544491" cy="714363"/>
          </a:xfrm>
          <a:prstGeom prst="roundRect">
            <a:avLst/>
          </a:prstGeom>
          <a:noFill/>
          <a:ln w="53975" cap="flat" cmpd="sng" algn="ctr">
            <a:noFill/>
            <a:prstDash val="solid"/>
            <a:miter lim="800000"/>
          </a:ln>
          <a:effectLst/>
        </p:spPr>
        <p:txBody>
          <a:bodyPr tIns="175500" bIns="0" rtlCol="0" anchor="ctr"/>
          <a:lstStyle/>
          <a:p>
            <a:pPr algn="ctr" defTabSz="326963">
              <a:lnSpc>
                <a:spcPts val="2730"/>
              </a:lnSpc>
              <a:defRPr/>
            </a:pPr>
            <a:r>
              <a:rPr lang="ja-JP" altLang="en-US" sz="2800" b="1" kern="0" dirty="0" smtClean="0">
                <a:latin typeface="+mn-ea"/>
                <a:cs typeface="Meiryo UI" panose="020B0604030504040204" pitchFamily="50" charset="-128"/>
              </a:rPr>
              <a:t>工夫次第で低予算で導入しやすい改革</a:t>
            </a:r>
            <a:endParaRPr kumimoji="0" lang="ja-JP" altLang="en-US" sz="2800" b="1" kern="0" dirty="0">
              <a:latin typeface="+mn-ea"/>
              <a:cs typeface="Meiryo UI" panose="020B0604030504040204" pitchFamily="50" charset="-128"/>
            </a:endParaRPr>
          </a:p>
        </p:txBody>
      </p:sp>
      <p:sp>
        <p:nvSpPr>
          <p:cNvPr id="14" name="角丸四角形 13"/>
          <p:cNvSpPr/>
          <p:nvPr/>
        </p:nvSpPr>
        <p:spPr>
          <a:xfrm>
            <a:off x="249344" y="1177635"/>
            <a:ext cx="4536000" cy="576000"/>
          </a:xfrm>
          <a:prstGeom prst="roundRect">
            <a:avLst/>
          </a:prstGeom>
          <a:solidFill>
            <a:srgbClr val="70AD47">
              <a:lumMod val="50000"/>
            </a:srgbClr>
          </a:solidFill>
          <a:ln w="53975" cap="flat" cmpd="sng" algn="ctr">
            <a:solidFill>
              <a:sysClr val="window" lastClr="FFFFFF"/>
            </a:solidFill>
            <a:prstDash val="solid"/>
            <a:miter lim="800000"/>
          </a:ln>
          <a:effectLst/>
        </p:spPr>
        <p:txBody>
          <a:bodyPr lIns="108000" tIns="108000" rIns="108000" bIns="0" rtlCol="0" anchor="ctr"/>
          <a:lstStyle/>
          <a:p>
            <a:pPr marL="0" marR="0" lvl="0" indent="0" algn="ctr" defTabSz="402416" eaLnBrk="1" fontAlgn="auto" latinLnBrk="0" hangingPunct="1">
              <a:lnSpc>
                <a:spcPts val="3360"/>
              </a:lnSpc>
              <a:spcBef>
                <a:spcPts val="0"/>
              </a:spcBef>
              <a:spcAft>
                <a:spcPts val="0"/>
              </a:spcAft>
              <a:buClrTx/>
              <a:buSzTx/>
              <a:buFontTx/>
              <a:buNone/>
              <a:tabLst/>
              <a:defRPr/>
            </a:pPr>
            <a:r>
              <a:rPr kumimoji="0" lang="ja-JP" altLang="en-US" sz="2800" b="1" i="0" u="none" strike="noStrike" kern="0" cap="none" spc="0" normalizeH="0" baseline="0" noProof="0" dirty="0" smtClean="0">
                <a:ln>
                  <a:noFill/>
                </a:ln>
                <a:solidFill>
                  <a:prstClr val="white"/>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rPr>
              <a:t>投票所における制度改革</a:t>
            </a:r>
            <a:endParaRPr kumimoji="0" lang="en-US" altLang="ja-JP" sz="2800" b="1" i="0" u="none" strike="noStrike" kern="0" cap="none" spc="0" normalizeH="0" baseline="0" noProof="0" dirty="0" smtClean="0">
              <a:ln>
                <a:noFill/>
              </a:ln>
              <a:solidFill>
                <a:prstClr val="white"/>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endParaRPr>
          </a:p>
        </p:txBody>
      </p:sp>
    </p:spTree>
    <p:extLst>
      <p:ext uri="{BB962C8B-B14F-4D97-AF65-F5344CB8AC3E}">
        <p14:creationId xmlns:p14="http://schemas.microsoft.com/office/powerpoint/2010/main" val="836737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A9AA4E95-B9DD-4B3A-8DA2-690859D86A76}"/>
              </a:ext>
            </a:extLst>
          </p:cNvPr>
          <p:cNvSpPr/>
          <p:nvPr/>
        </p:nvSpPr>
        <p:spPr>
          <a:xfrm>
            <a:off x="735626" y="2349652"/>
            <a:ext cx="9772410" cy="788647"/>
          </a:xfrm>
          <a:prstGeom prst="rect">
            <a:avLst/>
          </a:prstGeom>
          <a:noFill/>
          <a:ln w="38100" cap="rnd" cmpd="sng" algn="ctr">
            <a:noFill/>
            <a:prstDash val="solid"/>
          </a:ln>
          <a:effectLst/>
        </p:spPr>
        <p:txBody>
          <a:bodyPr lIns="253500" tIns="31687" bIns="31687" rtlCol="0" anchor="t" anchorCtr="0">
            <a:noAutofit/>
          </a:bodyPr>
          <a:lstStyle/>
          <a:p>
            <a:pPr defTabSz="402416">
              <a:lnSpc>
                <a:spcPts val="3360"/>
              </a:lnSpc>
            </a:pPr>
            <a:r>
              <a:rPr kumimoji="0" lang="ja-JP" altLang="en-US" sz="2000" b="1" kern="0" dirty="0" smtClean="0">
                <a:solidFill>
                  <a:schemeClr val="accent4">
                    <a:lumMod val="75000"/>
                  </a:schemeClr>
                </a:solidFill>
                <a:latin typeface="メイリオ" panose="020B0604030504040204" pitchFamily="50" charset="-128"/>
                <a:ea typeface="メイリオ" panose="020B0604030504040204" pitchFamily="50" charset="-128"/>
                <a:cs typeface="Meiryo UI" panose="020B0604030504040204" pitchFamily="50" charset="-128"/>
              </a:rPr>
              <a:t>　</a:t>
            </a:r>
            <a:r>
              <a:rPr kumimoji="0" lang="ja-JP" altLang="en-US" sz="2100" b="1" kern="0" dirty="0" smtClean="0">
                <a:solidFill>
                  <a:schemeClr val="accent4">
                    <a:lumMod val="50000"/>
                  </a:schemeClr>
                </a:solidFill>
                <a:latin typeface="メイリオ" panose="020B0604030504040204" pitchFamily="50" charset="-128"/>
                <a:ea typeface="メイリオ" panose="020B0604030504040204" pitchFamily="50" charset="-128"/>
                <a:cs typeface="Meiryo UI" panose="020B0604030504040204" pitchFamily="50" charset="-128"/>
              </a:rPr>
              <a:t>当日投票日に従事する人員</a:t>
            </a:r>
            <a:r>
              <a:rPr kumimoji="0" lang="ja-JP" altLang="en-US" sz="2100" b="1" kern="0" dirty="0">
                <a:solidFill>
                  <a:schemeClr val="accent4">
                    <a:lumMod val="50000"/>
                  </a:schemeClr>
                </a:solidFill>
                <a:latin typeface="メイリオ" panose="020B0604030504040204" pitchFamily="50" charset="-128"/>
                <a:ea typeface="メイリオ" panose="020B0604030504040204" pitchFamily="50" charset="-128"/>
                <a:cs typeface="Meiryo UI" panose="020B0604030504040204" pitchFamily="50" charset="-128"/>
              </a:rPr>
              <a:t>は減るものの、</a:t>
            </a:r>
            <a:r>
              <a:rPr kumimoji="0" lang="ja-JP" altLang="en-US" sz="2100" b="1" kern="0" dirty="0" smtClean="0">
                <a:solidFill>
                  <a:schemeClr val="accent4">
                    <a:lumMod val="50000"/>
                  </a:schemeClr>
                </a:solidFill>
                <a:latin typeface="メイリオ" panose="020B0604030504040204" pitchFamily="50" charset="-128"/>
                <a:ea typeface="メイリオ" panose="020B0604030504040204" pitchFamily="50" charset="-128"/>
                <a:cs typeface="Meiryo UI" panose="020B0604030504040204" pitchFamily="50" charset="-128"/>
              </a:rPr>
              <a:t>期日前投票日（</a:t>
            </a:r>
            <a:r>
              <a:rPr kumimoji="0" lang="ja-JP" altLang="en-US" sz="2100" b="1" kern="0" dirty="0">
                <a:solidFill>
                  <a:schemeClr val="accent4">
                    <a:lumMod val="50000"/>
                  </a:schemeClr>
                </a:solidFill>
                <a:latin typeface="メイリオ" panose="020B0604030504040204" pitchFamily="50" charset="-128"/>
                <a:ea typeface="メイリオ" panose="020B0604030504040204" pitchFamily="50" charset="-128"/>
                <a:cs typeface="Meiryo UI" panose="020B0604030504040204" pitchFamily="50" charset="-128"/>
              </a:rPr>
              <a:t>平日勤務</a:t>
            </a:r>
            <a:r>
              <a:rPr kumimoji="0" lang="ja-JP" altLang="en-US" sz="2100" b="1" kern="0" dirty="0" smtClean="0">
                <a:solidFill>
                  <a:schemeClr val="accent4">
                    <a:lumMod val="50000"/>
                  </a:schemeClr>
                </a:solidFill>
                <a:latin typeface="メイリオ" panose="020B0604030504040204" pitchFamily="50" charset="-128"/>
                <a:ea typeface="メイリオ" panose="020B0604030504040204" pitchFamily="50" charset="-128"/>
                <a:cs typeface="Meiryo UI" panose="020B0604030504040204" pitchFamily="50" charset="-128"/>
              </a:rPr>
              <a:t>）に従事する人員は</a:t>
            </a:r>
            <a:r>
              <a:rPr kumimoji="0" lang="ja-JP" altLang="en-US" sz="2100" b="1" kern="0" dirty="0">
                <a:solidFill>
                  <a:schemeClr val="accent4">
                    <a:lumMod val="50000"/>
                  </a:schemeClr>
                </a:solidFill>
                <a:latin typeface="メイリオ" panose="020B0604030504040204" pitchFamily="50" charset="-128"/>
                <a:ea typeface="メイリオ" panose="020B0604030504040204" pitchFamily="50" charset="-128"/>
                <a:cs typeface="Meiryo UI" panose="020B0604030504040204" pitchFamily="50" charset="-128"/>
              </a:rPr>
              <a:t>増えるため</a:t>
            </a:r>
            <a:r>
              <a:rPr kumimoji="0" lang="ja-JP" altLang="en-US" sz="2100" b="1" kern="0" dirty="0" smtClean="0">
                <a:solidFill>
                  <a:schemeClr val="accent4">
                    <a:lumMod val="50000"/>
                  </a:schemeClr>
                </a:solidFill>
                <a:latin typeface="メイリオ" panose="020B0604030504040204" pitchFamily="50" charset="-128"/>
                <a:ea typeface="メイリオ" panose="020B0604030504040204" pitchFamily="50" charset="-128"/>
                <a:cs typeface="Meiryo UI" panose="020B0604030504040204" pitchFamily="50" charset="-128"/>
              </a:rPr>
              <a:t>、</a:t>
            </a:r>
            <a:r>
              <a:rPr kumimoji="0" lang="en-US" altLang="ja-JP" sz="2100" b="1" kern="0" dirty="0" smtClean="0">
                <a:solidFill>
                  <a:schemeClr val="accent4">
                    <a:lumMod val="50000"/>
                  </a:schemeClr>
                </a:solidFill>
                <a:latin typeface="メイリオ" panose="020B0604030504040204" pitchFamily="50" charset="-128"/>
                <a:ea typeface="メイリオ" panose="020B0604030504040204" pitchFamily="50" charset="-128"/>
                <a:cs typeface="Meiryo UI" panose="020B0604030504040204" pitchFamily="50" charset="-128"/>
              </a:rPr>
              <a:t>『</a:t>
            </a:r>
            <a:r>
              <a:rPr kumimoji="0" lang="ja-JP" altLang="en-US" sz="2100" b="1" kern="0" dirty="0" smtClean="0">
                <a:solidFill>
                  <a:schemeClr val="accent4">
                    <a:lumMod val="50000"/>
                  </a:schemeClr>
                </a:solidFill>
                <a:latin typeface="メイリオ" panose="020B0604030504040204" pitchFamily="50" charset="-128"/>
                <a:ea typeface="メイリオ" panose="020B0604030504040204" pitchFamily="50" charset="-128"/>
                <a:cs typeface="Meiryo UI" panose="020B0604030504040204" pitchFamily="50" charset="-128"/>
              </a:rPr>
              <a:t>人</a:t>
            </a:r>
            <a:r>
              <a:rPr kumimoji="0" lang="en-US" altLang="ja-JP" sz="2100" b="1" kern="0" dirty="0" smtClean="0">
                <a:solidFill>
                  <a:schemeClr val="accent4">
                    <a:lumMod val="50000"/>
                  </a:schemeClr>
                </a:solidFill>
                <a:latin typeface="メイリオ" panose="020B0604030504040204" pitchFamily="50" charset="-128"/>
                <a:ea typeface="メイリオ" panose="020B0604030504040204" pitchFamily="50" charset="-128"/>
                <a:cs typeface="Meiryo UI" panose="020B0604030504040204" pitchFamily="50" charset="-128"/>
              </a:rPr>
              <a:t>』</a:t>
            </a:r>
            <a:r>
              <a:rPr kumimoji="0" lang="ja-JP" altLang="en-US" sz="2100" b="1" kern="0" dirty="0">
                <a:solidFill>
                  <a:schemeClr val="accent4">
                    <a:lumMod val="50000"/>
                  </a:schemeClr>
                </a:solidFill>
                <a:latin typeface="メイリオ" panose="020B0604030504040204" pitchFamily="50" charset="-128"/>
                <a:ea typeface="メイリオ" panose="020B0604030504040204" pitchFamily="50" charset="-128"/>
                <a:cs typeface="Meiryo UI" panose="020B0604030504040204" pitchFamily="50" charset="-128"/>
              </a:rPr>
              <a:t>の</a:t>
            </a:r>
            <a:r>
              <a:rPr kumimoji="0" lang="ja-JP" altLang="en-US" sz="2100" b="1" kern="0" dirty="0" smtClean="0">
                <a:solidFill>
                  <a:schemeClr val="accent4">
                    <a:lumMod val="50000"/>
                  </a:schemeClr>
                </a:solidFill>
                <a:latin typeface="メイリオ" panose="020B0604030504040204" pitchFamily="50" charset="-128"/>
                <a:ea typeface="メイリオ" panose="020B0604030504040204" pitchFamily="50" charset="-128"/>
                <a:cs typeface="Meiryo UI" panose="020B0604030504040204" pitchFamily="50" charset="-128"/>
              </a:rPr>
              <a:t>配置（特に職員配置）の改革が必要である。</a:t>
            </a:r>
            <a:endParaRPr kumimoji="0" lang="en-US" altLang="ja-JP" sz="2100" kern="0" dirty="0" smtClean="0">
              <a:solidFill>
                <a:schemeClr val="accent4">
                  <a:lumMod val="50000"/>
                </a:schemeClr>
              </a:solidFill>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3360"/>
              </a:lnSpc>
            </a:pPr>
            <a:endParaRPr kumimoji="0" lang="en-US" altLang="ja-JP" sz="2000" kern="0" dirty="0" smtClean="0">
              <a:solidFill>
                <a:schemeClr val="accent6">
                  <a:lumMod val="50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pic>
        <p:nvPicPr>
          <p:cNvPr id="3" name="図 2"/>
          <p:cNvPicPr>
            <a:picLocks noChangeAspect="1"/>
          </p:cNvPicPr>
          <p:nvPr/>
        </p:nvPicPr>
        <p:blipFill rotWithShape="1">
          <a:blip r:embed="rId3"/>
          <a:srcRect r="84781"/>
          <a:stretch/>
        </p:blipFill>
        <p:spPr>
          <a:xfrm>
            <a:off x="10077" y="3592384"/>
            <a:ext cx="1557467" cy="2588154"/>
          </a:xfrm>
          <a:prstGeom prst="rect">
            <a:avLst/>
          </a:prstGeom>
        </p:spPr>
      </p:pic>
      <p:sp>
        <p:nvSpPr>
          <p:cNvPr id="16" name="Rectangle 2"/>
          <p:cNvSpPr txBox="1">
            <a:spLocks noChangeArrowheads="1"/>
          </p:cNvSpPr>
          <p:nvPr/>
        </p:nvSpPr>
        <p:spPr>
          <a:xfrm>
            <a:off x="610314" y="515915"/>
            <a:ext cx="10667286" cy="661720"/>
          </a:xfrm>
          <a:prstGeom prst="rect">
            <a:avLst/>
          </a:prstGeom>
        </p:spPr>
        <p:txBody>
          <a:bodyPr wrap="square">
            <a:spAutoFit/>
          </a:bodyPr>
          <a:lstStyle>
            <a:lvl1pPr algn="l" rtl="0" eaLnBrk="0" fontAlgn="base" hangingPunct="0">
              <a:lnSpc>
                <a:spcPct val="90000"/>
              </a:lnSpc>
              <a:spcBef>
                <a:spcPct val="0"/>
              </a:spcBef>
              <a:spcAft>
                <a:spcPct val="0"/>
              </a:spcAft>
              <a:defRPr kumimoji="1" sz="2100">
                <a:solidFill>
                  <a:schemeClr val="bg1"/>
                </a:solidFill>
                <a:latin typeface="+mj-lt"/>
                <a:ea typeface="+mj-ea"/>
                <a:cs typeface="+mj-cs"/>
              </a:defRPr>
            </a:lvl1pPr>
            <a:lvl2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2pPr>
            <a:lvl3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3pPr>
            <a:lvl4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4pPr>
            <a:lvl5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5pPr>
            <a:lvl6pPr marL="365760" algn="l" rtl="0" fontAlgn="base">
              <a:lnSpc>
                <a:spcPct val="90000"/>
              </a:lnSpc>
              <a:spcBef>
                <a:spcPct val="0"/>
              </a:spcBef>
              <a:spcAft>
                <a:spcPct val="0"/>
              </a:spcAft>
              <a:defRPr kumimoji="1" sz="2100">
                <a:solidFill>
                  <a:schemeClr val="bg1"/>
                </a:solidFill>
                <a:latin typeface="Arial" charset="0"/>
                <a:ea typeface="HGPｺﾞｼｯｸE" pitchFamily="50" charset="-128"/>
              </a:defRPr>
            </a:lvl6pPr>
            <a:lvl7pPr marL="731520" algn="l" rtl="0" fontAlgn="base">
              <a:lnSpc>
                <a:spcPct val="90000"/>
              </a:lnSpc>
              <a:spcBef>
                <a:spcPct val="0"/>
              </a:spcBef>
              <a:spcAft>
                <a:spcPct val="0"/>
              </a:spcAft>
              <a:defRPr kumimoji="1" sz="2100">
                <a:solidFill>
                  <a:schemeClr val="bg1"/>
                </a:solidFill>
                <a:latin typeface="Arial" charset="0"/>
                <a:ea typeface="HGPｺﾞｼｯｸE" pitchFamily="50" charset="-128"/>
              </a:defRPr>
            </a:lvl7pPr>
            <a:lvl8pPr marL="1097280" algn="l" rtl="0" fontAlgn="base">
              <a:lnSpc>
                <a:spcPct val="90000"/>
              </a:lnSpc>
              <a:spcBef>
                <a:spcPct val="0"/>
              </a:spcBef>
              <a:spcAft>
                <a:spcPct val="0"/>
              </a:spcAft>
              <a:defRPr kumimoji="1" sz="2100">
                <a:solidFill>
                  <a:schemeClr val="bg1"/>
                </a:solidFill>
                <a:latin typeface="Arial" charset="0"/>
                <a:ea typeface="HGPｺﾞｼｯｸE" pitchFamily="50" charset="-128"/>
              </a:defRPr>
            </a:lvl8pPr>
            <a:lvl9pPr marL="1463040" algn="l" rtl="0" fontAlgn="base">
              <a:lnSpc>
                <a:spcPct val="90000"/>
              </a:lnSpc>
              <a:spcBef>
                <a:spcPct val="0"/>
              </a:spcBef>
              <a:spcAft>
                <a:spcPct val="0"/>
              </a:spcAft>
              <a:defRPr kumimoji="1" sz="2100">
                <a:solidFill>
                  <a:schemeClr val="bg1"/>
                </a:solidFill>
                <a:latin typeface="Arial" charset="0"/>
                <a:ea typeface="HGPｺﾞｼｯｸE" pitchFamily="50" charset="-128"/>
              </a:defRPr>
            </a:lvl9pPr>
          </a:lstStyle>
          <a:p>
            <a:pPr defTabSz="914400" eaLnBrk="1" fontAlgn="auto" hangingPunct="1">
              <a:spcAft>
                <a:spcPts val="0"/>
              </a:spcAft>
              <a:defRPr/>
            </a:pPr>
            <a:r>
              <a:rPr lang="ja-JP" altLang="en-US" sz="4000" b="1" kern="0" dirty="0">
                <a:solidFill>
                  <a:prstClr val="black"/>
                </a:solidFill>
                <a:latin typeface="メイリオ" panose="020B0604030504040204" pitchFamily="50" charset="-128"/>
              </a:rPr>
              <a:t>４</a:t>
            </a:r>
            <a:r>
              <a:rPr lang="ja-JP" altLang="en-US" sz="4000" b="1" kern="0" dirty="0" smtClean="0">
                <a:solidFill>
                  <a:prstClr val="black"/>
                </a:solidFill>
                <a:latin typeface="メイリオ" panose="020B0604030504040204" pitchFamily="50" charset="-128"/>
              </a:rPr>
              <a:t>．</a:t>
            </a:r>
            <a:r>
              <a:rPr lang="ja-JP" altLang="en-US" sz="4000" b="1" kern="0" dirty="0">
                <a:solidFill>
                  <a:prstClr val="black"/>
                </a:solidFill>
                <a:latin typeface="メイリオ" panose="020B0604030504040204" pitchFamily="50" charset="-128"/>
              </a:rPr>
              <a:t>制度設計</a:t>
            </a:r>
            <a:r>
              <a:rPr lang="ja-JP" altLang="en-US" sz="3200" b="1" kern="0" dirty="0">
                <a:solidFill>
                  <a:prstClr val="black"/>
                </a:solidFill>
                <a:latin typeface="メイリオ" panose="020B0604030504040204" pitchFamily="50" charset="-128"/>
              </a:rPr>
              <a:t>（実現するために必要な様々な改革</a:t>
            </a:r>
            <a:r>
              <a:rPr lang="ja-JP" altLang="en-US" sz="3200" b="1" kern="0" dirty="0" smtClean="0">
                <a:solidFill>
                  <a:prstClr val="black"/>
                </a:solidFill>
                <a:latin typeface="メイリオ" panose="020B0604030504040204" pitchFamily="50" charset="-128"/>
              </a:rPr>
              <a:t>）</a:t>
            </a:r>
            <a:endParaRPr lang="ja-JP" altLang="en-US" sz="3200" b="1" kern="0" dirty="0">
              <a:solidFill>
                <a:prstClr val="black"/>
              </a:solidFill>
              <a:latin typeface="メイリオ" panose="020B0604030504040204" pitchFamily="50" charset="-128"/>
            </a:endParaRPr>
          </a:p>
        </p:txBody>
      </p:sp>
      <p:sp>
        <p:nvSpPr>
          <p:cNvPr id="7" name="正方形/長方形 6">
            <a:extLst>
              <a:ext uri="{FF2B5EF4-FFF2-40B4-BE49-F238E27FC236}">
                <a16:creationId xmlns:a16="http://schemas.microsoft.com/office/drawing/2014/main" id="{A9AA4E95-B9DD-4B3A-8DA2-690859D86A76}"/>
              </a:ext>
            </a:extLst>
          </p:cNvPr>
          <p:cNvSpPr/>
          <p:nvPr/>
        </p:nvSpPr>
        <p:spPr>
          <a:xfrm>
            <a:off x="1274467" y="3608614"/>
            <a:ext cx="7836874" cy="2199911"/>
          </a:xfrm>
          <a:prstGeom prst="rect">
            <a:avLst/>
          </a:prstGeom>
          <a:noFill/>
          <a:ln w="38100" cap="rnd" cmpd="sng" algn="ctr">
            <a:noFill/>
            <a:prstDash val="solid"/>
          </a:ln>
          <a:effectLst/>
        </p:spPr>
        <p:txBody>
          <a:bodyPr lIns="253500" tIns="31687" bIns="31687" rtlCol="0" anchor="t" anchorCtr="0">
            <a:noAutofit/>
          </a:bodyPr>
          <a:lstStyle/>
          <a:p>
            <a:pPr defTabSz="402416">
              <a:lnSpc>
                <a:spcPts val="4500"/>
              </a:lnSpc>
            </a:pPr>
            <a:r>
              <a:rPr kumimoji="0" lang="ja-JP" altLang="en-US" sz="2200" b="1" kern="0" dirty="0" smtClean="0">
                <a:solidFill>
                  <a:srgbClr val="E64F0C"/>
                </a:solidFill>
                <a:latin typeface="メイリオ" panose="020B0604030504040204" pitchFamily="50" charset="-128"/>
                <a:ea typeface="メイリオ" panose="020B0604030504040204" pitchFamily="50" charset="-128"/>
                <a:cs typeface="Meiryo UI" panose="020B0604030504040204" pitchFamily="50" charset="-128"/>
              </a:rPr>
              <a:t>■　投票管理者、投票立会人の公募による登録制度</a:t>
            </a:r>
            <a:endParaRPr kumimoji="0" lang="en-US" altLang="ja-JP" sz="2200" b="1" kern="0" dirty="0" smtClean="0">
              <a:solidFill>
                <a:srgbClr val="E64F0C"/>
              </a:solidFill>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4500"/>
              </a:lnSpc>
            </a:pPr>
            <a:r>
              <a:rPr lang="ja-JP" altLang="en-US" sz="2200" b="1" kern="0" dirty="0" smtClean="0">
                <a:solidFill>
                  <a:srgbClr val="E64F0C"/>
                </a:solidFill>
                <a:latin typeface="メイリオ" panose="020B0604030504040204" pitchFamily="50" charset="-128"/>
                <a:ea typeface="メイリオ" panose="020B0604030504040204" pitchFamily="50" charset="-128"/>
                <a:cs typeface="Meiryo UI" panose="020B0604030504040204" pitchFamily="50" charset="-128"/>
              </a:rPr>
              <a:t>■　高校生ボランティア制度</a:t>
            </a:r>
            <a:endParaRPr lang="en-US" altLang="ja-JP" sz="2200" b="1" kern="0" dirty="0" smtClean="0">
              <a:solidFill>
                <a:srgbClr val="E64F0C"/>
              </a:solidFill>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4500"/>
              </a:lnSpc>
            </a:pPr>
            <a:r>
              <a:rPr kumimoji="0" lang="ja-JP" altLang="en-US" sz="2200" b="1" kern="0" dirty="0" smtClean="0">
                <a:solidFill>
                  <a:srgbClr val="E64F0C"/>
                </a:solidFill>
                <a:latin typeface="メイリオ" panose="020B0604030504040204" pitchFamily="50" charset="-128"/>
                <a:ea typeface="メイリオ" panose="020B0604030504040204" pitchFamily="50" charset="-128"/>
                <a:cs typeface="Meiryo UI" panose="020B0604030504040204" pitchFamily="50" charset="-128"/>
              </a:rPr>
              <a:t>■　投票所事務従事者の任期制度</a:t>
            </a:r>
            <a:endParaRPr kumimoji="0" lang="en-US" altLang="ja-JP" sz="2200" b="1" kern="0" dirty="0" smtClean="0">
              <a:solidFill>
                <a:srgbClr val="E64F0C"/>
              </a:solidFill>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4500"/>
              </a:lnSpc>
            </a:pPr>
            <a:r>
              <a:rPr lang="ja-JP" altLang="en-US" sz="2200" b="1" kern="0" dirty="0" smtClean="0">
                <a:solidFill>
                  <a:srgbClr val="E64F0C"/>
                </a:solidFill>
                <a:latin typeface="メイリオ" panose="020B0604030504040204" pitchFamily="50" charset="-128"/>
                <a:ea typeface="メイリオ" panose="020B0604030504040204" pitchFamily="50" charset="-128"/>
                <a:cs typeface="Meiryo UI" panose="020B0604030504040204" pitchFamily="50" charset="-128"/>
              </a:rPr>
              <a:t>■　人材派遣の拡充</a:t>
            </a:r>
            <a:endParaRPr kumimoji="0" lang="en-US" altLang="ja-JP" sz="2200" b="1" kern="0" dirty="0" smtClean="0">
              <a:solidFill>
                <a:srgbClr val="E64F0C"/>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4" name="左中かっこ 3"/>
          <p:cNvSpPr/>
          <p:nvPr/>
        </p:nvSpPr>
        <p:spPr>
          <a:xfrm rot="10800000">
            <a:off x="7935685" y="3755570"/>
            <a:ext cx="408215" cy="1449821"/>
          </a:xfrm>
          <a:prstGeom prst="leftBrace">
            <a:avLst/>
          </a:prstGeom>
          <a:ln w="25400">
            <a:solidFill>
              <a:srgbClr val="E64F0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テキスト ボックス 4"/>
          <p:cNvSpPr txBox="1"/>
          <p:nvPr/>
        </p:nvSpPr>
        <p:spPr>
          <a:xfrm>
            <a:off x="8490856" y="4033156"/>
            <a:ext cx="2612573" cy="879728"/>
          </a:xfrm>
          <a:prstGeom prst="rect">
            <a:avLst/>
          </a:prstGeom>
          <a:noFill/>
          <a:ln w="25400">
            <a:solidFill>
              <a:srgbClr val="E64F0C"/>
            </a:solidFill>
          </a:ln>
        </p:spPr>
        <p:txBody>
          <a:bodyPr wrap="square" rtlCol="0">
            <a:spAutoFit/>
          </a:bodyPr>
          <a:lstStyle/>
          <a:p>
            <a:pPr>
              <a:lnSpc>
                <a:spcPts val="3200"/>
              </a:lnSpc>
            </a:pPr>
            <a:r>
              <a:rPr kumimoji="1" lang="ja-JP" altLang="en-US" dirty="0" smtClean="0">
                <a:solidFill>
                  <a:srgbClr val="E64F0C"/>
                </a:solidFill>
              </a:rPr>
              <a:t>日常から選挙について考え、活動する仕組み</a:t>
            </a:r>
            <a:endParaRPr kumimoji="1" lang="ja-JP" altLang="en-US" dirty="0">
              <a:solidFill>
                <a:srgbClr val="E64F0C"/>
              </a:solidFill>
            </a:endParaRPr>
          </a:p>
        </p:txBody>
      </p:sp>
      <p:sp>
        <p:nvSpPr>
          <p:cNvPr id="10" name="角丸四角形 9"/>
          <p:cNvSpPr/>
          <p:nvPr/>
        </p:nvSpPr>
        <p:spPr>
          <a:xfrm>
            <a:off x="309072" y="1315074"/>
            <a:ext cx="4068000" cy="612000"/>
          </a:xfrm>
          <a:prstGeom prst="roundRect">
            <a:avLst/>
          </a:prstGeom>
          <a:solidFill>
            <a:srgbClr val="ED7D31">
              <a:lumMod val="75000"/>
            </a:srgbClr>
          </a:solidFill>
          <a:ln w="53975" cap="flat" cmpd="sng" algn="ctr">
            <a:solidFill>
              <a:sysClr val="window" lastClr="FFFFFF"/>
            </a:solidFill>
            <a:prstDash val="solid"/>
            <a:miter lim="800000"/>
          </a:ln>
          <a:effectLst/>
        </p:spPr>
        <p:txBody>
          <a:bodyPr tIns="72000" bIns="0" rtlCol="0" anchor="ctr"/>
          <a:lstStyle/>
          <a:p>
            <a:pPr marL="0" marR="0" lvl="0" indent="0" algn="ctr" defTabSz="402416" eaLnBrk="1" fontAlgn="auto" latinLnBrk="0" hangingPunct="1">
              <a:lnSpc>
                <a:spcPts val="3360"/>
              </a:lnSpc>
              <a:spcBef>
                <a:spcPts val="0"/>
              </a:spcBef>
              <a:spcAft>
                <a:spcPts val="0"/>
              </a:spcAft>
              <a:buClrTx/>
              <a:buSzTx/>
              <a:buFontTx/>
              <a:buNone/>
              <a:tabLst/>
              <a:defRPr/>
            </a:pPr>
            <a:r>
              <a:rPr kumimoji="0" lang="ja-JP" altLang="en-US" sz="2800" b="1" i="0" u="none" strike="noStrike" kern="0" cap="none" spc="0" normalizeH="0" baseline="0" noProof="0" dirty="0" smtClean="0">
                <a:ln>
                  <a:noFill/>
                </a:ln>
                <a:solidFill>
                  <a:prstClr val="white"/>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rPr>
              <a:t>支える </a:t>
            </a:r>
            <a:r>
              <a:rPr kumimoji="0" lang="en-US" altLang="ja-JP" sz="2800" b="1" i="0" u="none" strike="noStrike" kern="0" cap="none" spc="0" normalizeH="0" baseline="0" noProof="0" dirty="0" smtClean="0">
                <a:ln>
                  <a:noFill/>
                </a:ln>
                <a:solidFill>
                  <a:prstClr val="white"/>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rPr>
              <a:t>『</a:t>
            </a:r>
            <a:r>
              <a:rPr kumimoji="0" lang="ja-JP" altLang="en-US" sz="2800" b="1" i="0" u="none" strike="noStrike" kern="0" cap="none" spc="0" normalizeH="0" baseline="0" noProof="0" dirty="0" smtClean="0">
                <a:ln>
                  <a:noFill/>
                </a:ln>
                <a:solidFill>
                  <a:prstClr val="white"/>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rPr>
              <a:t>人</a:t>
            </a:r>
            <a:r>
              <a:rPr kumimoji="0" lang="en-US" altLang="ja-JP" sz="2800" b="1" i="0" u="none" strike="noStrike" kern="0" cap="none" spc="0" normalizeH="0" baseline="0" noProof="0" dirty="0" smtClean="0">
                <a:ln>
                  <a:noFill/>
                </a:ln>
                <a:solidFill>
                  <a:prstClr val="white"/>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rPr>
              <a:t>』 </a:t>
            </a:r>
            <a:r>
              <a:rPr kumimoji="0" lang="ja-JP" altLang="en-US" sz="2800" b="1" i="0" u="none" strike="noStrike" kern="0" cap="none" spc="0" normalizeH="0" baseline="0" noProof="0" dirty="0" smtClean="0">
                <a:ln>
                  <a:noFill/>
                </a:ln>
                <a:solidFill>
                  <a:prstClr val="white"/>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rPr>
              <a:t>の改革</a:t>
            </a:r>
            <a:endParaRPr kumimoji="0" lang="en-US" altLang="ja-JP" sz="2800" b="1" i="0" u="none" strike="noStrike" kern="0" cap="none" spc="0" normalizeH="0" baseline="0" noProof="0" dirty="0" smtClean="0">
              <a:ln>
                <a:noFill/>
              </a:ln>
              <a:solidFill>
                <a:prstClr val="white"/>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endParaRPr>
          </a:p>
        </p:txBody>
      </p:sp>
    </p:spTree>
    <p:extLst>
      <p:ext uri="{BB962C8B-B14F-4D97-AF65-F5344CB8AC3E}">
        <p14:creationId xmlns:p14="http://schemas.microsoft.com/office/powerpoint/2010/main" val="2729586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074230" y="353871"/>
            <a:ext cx="6482929" cy="661720"/>
          </a:xfrm>
          <a:prstGeom prst="rect">
            <a:avLst/>
          </a:prstGeom>
        </p:spPr>
        <p:txBody>
          <a:bodyPr wrap="square">
            <a:spAutoFit/>
          </a:bodyPr>
          <a:lstStyle>
            <a:lvl1pPr algn="l" rtl="0" eaLnBrk="0" fontAlgn="base" hangingPunct="0">
              <a:lnSpc>
                <a:spcPct val="90000"/>
              </a:lnSpc>
              <a:spcBef>
                <a:spcPct val="0"/>
              </a:spcBef>
              <a:spcAft>
                <a:spcPct val="0"/>
              </a:spcAft>
              <a:defRPr kumimoji="1" sz="2100">
                <a:solidFill>
                  <a:schemeClr val="bg1"/>
                </a:solidFill>
                <a:latin typeface="+mj-lt"/>
                <a:ea typeface="+mj-ea"/>
                <a:cs typeface="+mj-cs"/>
              </a:defRPr>
            </a:lvl1pPr>
            <a:lvl2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2pPr>
            <a:lvl3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3pPr>
            <a:lvl4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4pPr>
            <a:lvl5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5pPr>
            <a:lvl6pPr marL="365760" algn="l" rtl="0" fontAlgn="base">
              <a:lnSpc>
                <a:spcPct val="90000"/>
              </a:lnSpc>
              <a:spcBef>
                <a:spcPct val="0"/>
              </a:spcBef>
              <a:spcAft>
                <a:spcPct val="0"/>
              </a:spcAft>
              <a:defRPr kumimoji="1" sz="2100">
                <a:solidFill>
                  <a:schemeClr val="bg1"/>
                </a:solidFill>
                <a:latin typeface="Arial" charset="0"/>
                <a:ea typeface="HGPｺﾞｼｯｸE" pitchFamily="50" charset="-128"/>
              </a:defRPr>
            </a:lvl6pPr>
            <a:lvl7pPr marL="731520" algn="l" rtl="0" fontAlgn="base">
              <a:lnSpc>
                <a:spcPct val="90000"/>
              </a:lnSpc>
              <a:spcBef>
                <a:spcPct val="0"/>
              </a:spcBef>
              <a:spcAft>
                <a:spcPct val="0"/>
              </a:spcAft>
              <a:defRPr kumimoji="1" sz="2100">
                <a:solidFill>
                  <a:schemeClr val="bg1"/>
                </a:solidFill>
                <a:latin typeface="Arial" charset="0"/>
                <a:ea typeface="HGPｺﾞｼｯｸE" pitchFamily="50" charset="-128"/>
              </a:defRPr>
            </a:lvl7pPr>
            <a:lvl8pPr marL="1097280" algn="l" rtl="0" fontAlgn="base">
              <a:lnSpc>
                <a:spcPct val="90000"/>
              </a:lnSpc>
              <a:spcBef>
                <a:spcPct val="0"/>
              </a:spcBef>
              <a:spcAft>
                <a:spcPct val="0"/>
              </a:spcAft>
              <a:defRPr kumimoji="1" sz="2100">
                <a:solidFill>
                  <a:schemeClr val="bg1"/>
                </a:solidFill>
                <a:latin typeface="Arial" charset="0"/>
                <a:ea typeface="HGPｺﾞｼｯｸE" pitchFamily="50" charset="-128"/>
              </a:defRPr>
            </a:lvl8pPr>
            <a:lvl9pPr marL="1463040" algn="l" rtl="0" fontAlgn="base">
              <a:lnSpc>
                <a:spcPct val="90000"/>
              </a:lnSpc>
              <a:spcBef>
                <a:spcPct val="0"/>
              </a:spcBef>
              <a:spcAft>
                <a:spcPct val="0"/>
              </a:spcAft>
              <a:defRPr kumimoji="1" sz="2100">
                <a:solidFill>
                  <a:schemeClr val="bg1"/>
                </a:solidFill>
                <a:latin typeface="Arial" charset="0"/>
                <a:ea typeface="HGPｺﾞｼｯｸE" pitchFamily="50" charset="-128"/>
              </a:defRPr>
            </a:lvl9pPr>
          </a:lstStyle>
          <a:p>
            <a:pPr defTabSz="914400" eaLnBrk="1" fontAlgn="auto" hangingPunct="1">
              <a:spcAft>
                <a:spcPts val="0"/>
              </a:spcAft>
              <a:defRPr/>
            </a:pPr>
            <a:r>
              <a:rPr lang="ja-JP" altLang="en-US" sz="4000" b="1" kern="0" dirty="0">
                <a:solidFill>
                  <a:prstClr val="black"/>
                </a:solidFill>
                <a:latin typeface="メイリオ" panose="020B0604030504040204" pitchFamily="50" charset="-128"/>
              </a:rPr>
              <a:t>５</a:t>
            </a:r>
            <a:r>
              <a:rPr lang="ja-JP" altLang="en-US" sz="4000" b="1" kern="0" dirty="0" smtClean="0">
                <a:solidFill>
                  <a:prstClr val="black"/>
                </a:solidFill>
                <a:latin typeface="メイリオ" panose="020B0604030504040204" pitchFamily="50" charset="-128"/>
              </a:rPr>
              <a:t>．まと</a:t>
            </a:r>
            <a:r>
              <a:rPr lang="ja-JP" altLang="en-US" sz="4000" b="1" kern="0" dirty="0">
                <a:solidFill>
                  <a:prstClr val="black"/>
                </a:solidFill>
                <a:latin typeface="メイリオ" panose="020B0604030504040204" pitchFamily="50" charset="-128"/>
              </a:rPr>
              <a:t>め</a:t>
            </a:r>
          </a:p>
        </p:txBody>
      </p:sp>
      <p:sp>
        <p:nvSpPr>
          <p:cNvPr id="5" name="正方形/長方形 4">
            <a:extLst>
              <a:ext uri="{FF2B5EF4-FFF2-40B4-BE49-F238E27FC236}">
                <a16:creationId xmlns:a16="http://schemas.microsoft.com/office/drawing/2014/main" id="{A9AA4E95-B9DD-4B3A-8DA2-690859D86A76}"/>
              </a:ext>
            </a:extLst>
          </p:cNvPr>
          <p:cNvSpPr/>
          <p:nvPr/>
        </p:nvSpPr>
        <p:spPr>
          <a:xfrm>
            <a:off x="1385040" y="2375820"/>
            <a:ext cx="6493793" cy="578460"/>
          </a:xfrm>
          <a:prstGeom prst="rect">
            <a:avLst/>
          </a:prstGeom>
          <a:noFill/>
          <a:ln w="38100" cap="rnd" cmpd="sng" algn="ctr">
            <a:noFill/>
            <a:prstDash val="solid"/>
          </a:ln>
          <a:effectLst/>
        </p:spPr>
        <p:txBody>
          <a:bodyPr lIns="253500" tIns="31687" bIns="31687" rtlCol="0" anchor="t" anchorCtr="0">
            <a:noAutofit/>
          </a:bodyPr>
          <a:lstStyle/>
          <a:p>
            <a:pPr defTabSz="402416">
              <a:lnSpc>
                <a:spcPts val="3360"/>
              </a:lnSpc>
            </a:pPr>
            <a:r>
              <a:rPr lang="ja-JP" altLang="en-US" sz="3200" b="1" kern="0" dirty="0" smtClean="0">
                <a:solidFill>
                  <a:srgbClr val="70AD47">
                    <a:lumMod val="75000"/>
                  </a:srgbClr>
                </a:solidFill>
                <a:latin typeface="メイリオ" panose="020B0604030504040204" pitchFamily="50" charset="-128"/>
                <a:cs typeface="Meiryo UI" panose="020B0604030504040204" pitchFamily="50" charset="-128"/>
              </a:rPr>
              <a:t>■有権者の生活に寄り添う投票所</a:t>
            </a:r>
            <a:endParaRPr lang="zh-TW" altLang="en-US" sz="3200" b="1" kern="0" dirty="0">
              <a:solidFill>
                <a:srgbClr val="70AD47">
                  <a:lumMod val="75000"/>
                </a:srgbClr>
              </a:solidFill>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2000"/>
              </a:lnSpc>
            </a:pPr>
            <a:r>
              <a:rPr lang="ja-JP" altLang="en-US" sz="2000" kern="0" dirty="0">
                <a:solidFill>
                  <a:srgbClr val="70AD47">
                    <a:lumMod val="50000"/>
                  </a:srgbClr>
                </a:solidFill>
                <a:latin typeface="メイリオ" panose="020B0604030504040204" pitchFamily="50" charset="-128"/>
                <a:cs typeface="Meiryo UI" panose="020B0604030504040204" pitchFamily="50" charset="-128"/>
              </a:rPr>
              <a:t>　</a:t>
            </a:r>
            <a:endParaRPr lang="en-US" altLang="ja-JP" sz="2000" b="1" kern="0" dirty="0" smtClean="0">
              <a:solidFill>
                <a:srgbClr val="70AD47">
                  <a:lumMod val="50000"/>
                </a:srgb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A9AA4E95-B9DD-4B3A-8DA2-690859D86A76}"/>
              </a:ext>
            </a:extLst>
          </p:cNvPr>
          <p:cNvSpPr/>
          <p:nvPr/>
        </p:nvSpPr>
        <p:spPr>
          <a:xfrm>
            <a:off x="1385040" y="4226910"/>
            <a:ext cx="9272818" cy="1292023"/>
          </a:xfrm>
          <a:prstGeom prst="rect">
            <a:avLst/>
          </a:prstGeom>
          <a:noFill/>
          <a:ln w="38100" cap="rnd" cmpd="sng" algn="ctr">
            <a:noFill/>
            <a:prstDash val="solid"/>
          </a:ln>
          <a:effectLst/>
        </p:spPr>
        <p:txBody>
          <a:bodyPr lIns="253500" tIns="31687" bIns="31687" rtlCol="0" anchor="t" anchorCtr="0">
            <a:noAutofit/>
          </a:bodyPr>
          <a:lstStyle/>
          <a:p>
            <a:pPr defTabSz="402416">
              <a:lnSpc>
                <a:spcPts val="3360"/>
              </a:lnSpc>
            </a:pPr>
            <a:r>
              <a:rPr lang="ja-JP" altLang="en-US" sz="3200" b="1" kern="0" dirty="0" smtClean="0">
                <a:solidFill>
                  <a:srgbClr val="70AD47">
                    <a:lumMod val="75000"/>
                  </a:srgbClr>
                </a:solidFill>
                <a:latin typeface="メイリオ" panose="020B0604030504040204" pitchFamily="50" charset="-128"/>
                <a:cs typeface="Meiryo UI" panose="020B0604030504040204" pitchFamily="50" charset="-128"/>
              </a:rPr>
              <a:t>■みんなで参加する選挙</a:t>
            </a:r>
            <a:endParaRPr lang="zh-TW" altLang="en-US" sz="3200" b="1" kern="0" dirty="0">
              <a:solidFill>
                <a:srgbClr val="70AD47">
                  <a:lumMod val="75000"/>
                </a:srgbClr>
              </a:solidFill>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2000"/>
              </a:lnSpc>
            </a:pPr>
            <a:r>
              <a:rPr lang="ja-JP" altLang="en-US" kern="0" dirty="0">
                <a:solidFill>
                  <a:srgbClr val="70AD47">
                    <a:lumMod val="50000"/>
                  </a:srgbClr>
                </a:solidFill>
                <a:latin typeface="メイリオ" panose="020B0604030504040204" pitchFamily="50" charset="-128"/>
                <a:cs typeface="Meiryo UI" panose="020B0604030504040204" pitchFamily="50" charset="-128"/>
              </a:rPr>
              <a:t>　</a:t>
            </a:r>
            <a:r>
              <a:rPr lang="ja-JP" altLang="en-US" sz="1600" kern="0" dirty="0" smtClean="0">
                <a:solidFill>
                  <a:srgbClr val="70AD47">
                    <a:lumMod val="50000"/>
                  </a:srgbClr>
                </a:solidFill>
                <a:latin typeface="メイリオ" panose="020B0604030504040204" pitchFamily="50" charset="-128"/>
                <a:cs typeface="Meiryo UI" panose="020B0604030504040204" pitchFamily="50" charset="-128"/>
              </a:rPr>
              <a:t>職員</a:t>
            </a:r>
            <a:r>
              <a:rPr lang="ja-JP" altLang="en-US" sz="1600" kern="0" dirty="0">
                <a:solidFill>
                  <a:srgbClr val="70AD47">
                    <a:lumMod val="50000"/>
                  </a:srgbClr>
                </a:solidFill>
                <a:latin typeface="メイリオ" panose="020B0604030504040204" pitchFamily="50" charset="-128"/>
                <a:cs typeface="Meiryo UI" panose="020B0604030504040204" pitchFamily="50" charset="-128"/>
              </a:rPr>
              <a:t>、市民、高校生等は、いつ選挙があってもいいよう</a:t>
            </a:r>
            <a:r>
              <a:rPr lang="ja-JP" altLang="en-US" sz="1600" kern="0" dirty="0" smtClean="0">
                <a:solidFill>
                  <a:srgbClr val="70AD47">
                    <a:lumMod val="50000"/>
                  </a:srgbClr>
                </a:solidFill>
                <a:latin typeface="メイリオ" panose="020B0604030504040204" pitchFamily="50" charset="-128"/>
                <a:cs typeface="Meiryo UI" panose="020B0604030504040204" pitchFamily="50" charset="-128"/>
              </a:rPr>
              <a:t>に準備</a:t>
            </a:r>
            <a:r>
              <a:rPr lang="ja-JP" altLang="en-US" sz="1600" kern="0" dirty="0">
                <a:solidFill>
                  <a:srgbClr val="70AD47">
                    <a:lumMod val="50000"/>
                  </a:srgbClr>
                </a:solidFill>
                <a:latin typeface="メイリオ" panose="020B0604030504040204" pitchFamily="50" charset="-128"/>
                <a:cs typeface="Meiryo UI" panose="020B0604030504040204" pitchFamily="50" charset="-128"/>
              </a:rPr>
              <a:t>を</a:t>
            </a:r>
            <a:r>
              <a:rPr lang="ja-JP" altLang="en-US" sz="1600" kern="0" dirty="0" smtClean="0">
                <a:solidFill>
                  <a:srgbClr val="70AD47">
                    <a:lumMod val="50000"/>
                  </a:srgbClr>
                </a:solidFill>
                <a:latin typeface="メイリオ" panose="020B0604030504040204" pitchFamily="50" charset="-128"/>
                <a:cs typeface="Meiryo UI" panose="020B0604030504040204" pitchFamily="50" charset="-128"/>
              </a:rPr>
              <a:t>する必要が</a:t>
            </a:r>
            <a:r>
              <a:rPr lang="ja-JP" altLang="en-US" sz="1600" kern="0" dirty="0">
                <a:solidFill>
                  <a:srgbClr val="70AD47">
                    <a:lumMod val="50000"/>
                  </a:srgbClr>
                </a:solidFill>
                <a:latin typeface="メイリオ" panose="020B0604030504040204" pitchFamily="50" charset="-128"/>
                <a:cs typeface="Meiryo UI" panose="020B0604030504040204" pitchFamily="50" charset="-128"/>
              </a:rPr>
              <a:t>あるもの</a:t>
            </a:r>
            <a:r>
              <a:rPr lang="ja-JP" altLang="en-US" sz="1600" kern="0" dirty="0" smtClean="0">
                <a:solidFill>
                  <a:srgbClr val="70AD47">
                    <a:lumMod val="50000"/>
                  </a:srgbClr>
                </a:solidFill>
                <a:latin typeface="メイリオ" panose="020B0604030504040204" pitchFamily="50" charset="-128"/>
                <a:cs typeface="Meiryo UI" panose="020B0604030504040204" pitchFamily="50" charset="-128"/>
              </a:rPr>
              <a:t>の、</a:t>
            </a:r>
            <a:endParaRPr lang="en-US" altLang="ja-JP" sz="1600" kern="0" dirty="0" smtClean="0">
              <a:solidFill>
                <a:srgbClr val="70AD47">
                  <a:lumMod val="50000"/>
                </a:srgbClr>
              </a:solidFill>
              <a:latin typeface="メイリオ" panose="020B0604030504040204" pitchFamily="50" charset="-128"/>
              <a:cs typeface="Meiryo UI" panose="020B0604030504040204" pitchFamily="50" charset="-128"/>
            </a:endParaRPr>
          </a:p>
          <a:p>
            <a:pPr defTabSz="402416">
              <a:lnSpc>
                <a:spcPts val="2000"/>
              </a:lnSpc>
            </a:pPr>
            <a:r>
              <a:rPr lang="ja-JP" altLang="en-US" sz="1600" kern="0" dirty="0" smtClean="0">
                <a:solidFill>
                  <a:srgbClr val="70AD47">
                    <a:lumMod val="50000"/>
                  </a:srgbClr>
                </a:solidFill>
                <a:latin typeface="メイリオ" panose="020B0604030504040204" pitchFamily="50" charset="-128"/>
                <a:cs typeface="Meiryo UI" panose="020B0604030504040204" pitchFamily="50" charset="-128"/>
              </a:rPr>
              <a:t>　日常的に選挙</a:t>
            </a:r>
            <a:r>
              <a:rPr lang="ja-JP" altLang="en-US" sz="1600" kern="0" dirty="0">
                <a:solidFill>
                  <a:srgbClr val="70AD47">
                    <a:lumMod val="50000"/>
                  </a:srgbClr>
                </a:solidFill>
                <a:latin typeface="メイリオ" panose="020B0604030504040204" pitchFamily="50" charset="-128"/>
                <a:cs typeface="Meiryo UI" panose="020B0604030504040204" pitchFamily="50" charset="-128"/>
              </a:rPr>
              <a:t>を</a:t>
            </a:r>
            <a:r>
              <a:rPr lang="ja-JP" altLang="en-US" sz="1600" kern="0" dirty="0" smtClean="0">
                <a:solidFill>
                  <a:srgbClr val="70AD47">
                    <a:lumMod val="50000"/>
                  </a:srgbClr>
                </a:solidFill>
                <a:latin typeface="メイリオ" panose="020B0604030504040204" pitchFamily="50" charset="-128"/>
                <a:cs typeface="Meiryo UI" panose="020B0604030504040204" pitchFamily="50" charset="-128"/>
              </a:rPr>
              <a:t>意識する</a:t>
            </a:r>
            <a:r>
              <a:rPr lang="ja-JP" altLang="en-US" sz="1600" kern="0" dirty="0">
                <a:solidFill>
                  <a:srgbClr val="70AD47">
                    <a:lumMod val="50000"/>
                  </a:srgbClr>
                </a:solidFill>
                <a:latin typeface="メイリオ" panose="020B0604030504040204" pitchFamily="50" charset="-128"/>
                <a:cs typeface="Meiryo UI" panose="020B0604030504040204" pitchFamily="50" charset="-128"/>
              </a:rPr>
              <a:t>ことで</a:t>
            </a:r>
            <a:r>
              <a:rPr lang="ja-JP" altLang="en-US" sz="1600" kern="0" dirty="0" smtClean="0">
                <a:solidFill>
                  <a:srgbClr val="70AD47">
                    <a:lumMod val="50000"/>
                  </a:srgbClr>
                </a:solidFill>
                <a:latin typeface="メイリオ" panose="020B0604030504040204" pitchFamily="50" charset="-128"/>
                <a:cs typeface="Meiryo UI" panose="020B0604030504040204" pitchFamily="50" charset="-128"/>
              </a:rPr>
              <a:t>、いざ選挙となっても、協力体制</a:t>
            </a:r>
            <a:r>
              <a:rPr lang="en-US" altLang="ja-JP" sz="1600" kern="0" dirty="0" smtClean="0">
                <a:solidFill>
                  <a:srgbClr val="70AD47">
                    <a:lumMod val="50000"/>
                  </a:srgbClr>
                </a:solidFill>
                <a:latin typeface="メイリオ" panose="020B0604030504040204" pitchFamily="50" charset="-128"/>
                <a:cs typeface="Meiryo UI" panose="020B0604030504040204" pitchFamily="50" charset="-128"/>
              </a:rPr>
              <a:t>(</a:t>
            </a:r>
            <a:r>
              <a:rPr lang="ja-JP" altLang="en-US" sz="1600" kern="0" dirty="0" smtClean="0">
                <a:solidFill>
                  <a:srgbClr val="70AD47">
                    <a:lumMod val="50000"/>
                  </a:srgbClr>
                </a:solidFill>
                <a:latin typeface="メイリオ" panose="020B0604030504040204" pitchFamily="50" charset="-128"/>
                <a:cs typeface="Meiryo UI" panose="020B0604030504040204" pitchFamily="50" charset="-128"/>
              </a:rPr>
              <a:t>選挙ネットワーク</a:t>
            </a:r>
            <a:r>
              <a:rPr lang="en-US" altLang="ja-JP" sz="1600" kern="0" dirty="0" smtClean="0">
                <a:solidFill>
                  <a:srgbClr val="70AD47">
                    <a:lumMod val="50000"/>
                  </a:srgbClr>
                </a:solidFill>
                <a:latin typeface="メイリオ" panose="020B0604030504040204" pitchFamily="50" charset="-128"/>
                <a:cs typeface="Meiryo UI" panose="020B0604030504040204" pitchFamily="50" charset="-128"/>
              </a:rPr>
              <a:t>)</a:t>
            </a:r>
            <a:r>
              <a:rPr lang="ja-JP" altLang="en-US" sz="1600" kern="0" dirty="0" smtClean="0">
                <a:solidFill>
                  <a:srgbClr val="70AD47">
                    <a:lumMod val="50000"/>
                  </a:srgbClr>
                </a:solidFill>
                <a:latin typeface="メイリオ" panose="020B0604030504040204" pitchFamily="50" charset="-128"/>
                <a:cs typeface="Meiryo UI" panose="020B0604030504040204" pitchFamily="50" charset="-128"/>
              </a:rPr>
              <a:t>が</a:t>
            </a:r>
            <a:endParaRPr lang="en-US" altLang="ja-JP" sz="1600" kern="0" dirty="0" smtClean="0">
              <a:solidFill>
                <a:srgbClr val="70AD47">
                  <a:lumMod val="50000"/>
                </a:srgbClr>
              </a:solidFill>
              <a:latin typeface="メイリオ" panose="020B0604030504040204" pitchFamily="50" charset="-128"/>
              <a:cs typeface="Meiryo UI" panose="020B0604030504040204" pitchFamily="50" charset="-128"/>
            </a:endParaRPr>
          </a:p>
          <a:p>
            <a:pPr defTabSz="402416">
              <a:lnSpc>
                <a:spcPts val="2000"/>
              </a:lnSpc>
            </a:pPr>
            <a:r>
              <a:rPr lang="ja-JP" altLang="en-US" sz="1600" kern="0" dirty="0" smtClean="0">
                <a:solidFill>
                  <a:srgbClr val="70AD47">
                    <a:lumMod val="50000"/>
                  </a:srgbClr>
                </a:solidFill>
                <a:latin typeface="メイリオ" panose="020B0604030504040204" pitchFamily="50" charset="-128"/>
                <a:cs typeface="Meiryo UI" panose="020B0604030504040204" pitchFamily="50" charset="-128"/>
              </a:rPr>
              <a:t>　できて</a:t>
            </a:r>
            <a:r>
              <a:rPr lang="ja-JP" altLang="en-US" sz="1600" kern="0" dirty="0">
                <a:solidFill>
                  <a:srgbClr val="70AD47">
                    <a:lumMod val="50000"/>
                  </a:srgbClr>
                </a:solidFill>
                <a:latin typeface="メイリオ" panose="020B0604030504040204" pitchFamily="50" charset="-128"/>
                <a:cs typeface="Meiryo UI" panose="020B0604030504040204" pitchFamily="50" charset="-128"/>
              </a:rPr>
              <a:t>おり、市</a:t>
            </a:r>
            <a:r>
              <a:rPr lang="ja-JP" altLang="en-US" sz="1600" kern="0" dirty="0" smtClean="0">
                <a:solidFill>
                  <a:srgbClr val="70AD47">
                    <a:lumMod val="50000"/>
                  </a:srgbClr>
                </a:solidFill>
                <a:latin typeface="メイリオ" panose="020B0604030504040204" pitchFamily="50" charset="-128"/>
                <a:cs typeface="Meiryo UI" panose="020B0604030504040204" pitchFamily="50" charset="-128"/>
              </a:rPr>
              <a:t>全体の盛り上がりにつながる。</a:t>
            </a:r>
            <a:endParaRPr lang="en-US" altLang="ja-JP" sz="1600" kern="0" dirty="0" smtClean="0">
              <a:solidFill>
                <a:srgbClr val="70AD47">
                  <a:lumMod val="50000"/>
                </a:srgbClr>
              </a:solidFill>
              <a:latin typeface="メイリオ" panose="020B0604030504040204" pitchFamily="50" charset="-128"/>
              <a:cs typeface="Meiryo UI" panose="020B0604030504040204" pitchFamily="50" charset="-128"/>
            </a:endParaRPr>
          </a:p>
          <a:p>
            <a:pPr defTabSz="402416">
              <a:lnSpc>
                <a:spcPts val="2500"/>
              </a:lnSpc>
            </a:pPr>
            <a:endParaRPr lang="en-US" altLang="ja-JP" sz="2000" kern="0" dirty="0">
              <a:solidFill>
                <a:srgbClr val="70AD47">
                  <a:lumMod val="50000"/>
                </a:srgbClr>
              </a:solidFill>
              <a:latin typeface="メイリオ" panose="020B0604030504040204" pitchFamily="50" charset="-128"/>
              <a:cs typeface="Meiryo UI" panose="020B0604030504040204" pitchFamily="50" charset="-128"/>
            </a:endParaRPr>
          </a:p>
        </p:txBody>
      </p:sp>
      <p:sp>
        <p:nvSpPr>
          <p:cNvPr id="8" name="正方形/長方形 7">
            <a:extLst>
              <a:ext uri="{FF2B5EF4-FFF2-40B4-BE49-F238E27FC236}">
                <a16:creationId xmlns:a16="http://schemas.microsoft.com/office/drawing/2014/main" id="{A9AA4E95-B9DD-4B3A-8DA2-690859D86A76}"/>
              </a:ext>
            </a:extLst>
          </p:cNvPr>
          <p:cNvSpPr/>
          <p:nvPr/>
        </p:nvSpPr>
        <p:spPr>
          <a:xfrm>
            <a:off x="1385040" y="5700241"/>
            <a:ext cx="9272818" cy="922328"/>
          </a:xfrm>
          <a:prstGeom prst="rect">
            <a:avLst/>
          </a:prstGeom>
          <a:noFill/>
          <a:ln w="38100" cap="rnd" cmpd="sng" algn="ctr">
            <a:noFill/>
            <a:prstDash val="solid"/>
          </a:ln>
          <a:effectLst/>
        </p:spPr>
        <p:txBody>
          <a:bodyPr lIns="253500" tIns="31687" bIns="31687" rtlCol="0" anchor="t" anchorCtr="0">
            <a:noAutofit/>
          </a:bodyPr>
          <a:lstStyle/>
          <a:p>
            <a:pPr defTabSz="402416">
              <a:lnSpc>
                <a:spcPts val="3360"/>
              </a:lnSpc>
            </a:pPr>
            <a:r>
              <a:rPr lang="ja-JP" altLang="en-US" sz="3200" b="1" kern="0" dirty="0" smtClean="0">
                <a:solidFill>
                  <a:srgbClr val="70AD47">
                    <a:lumMod val="75000"/>
                  </a:srgbClr>
                </a:solidFill>
                <a:latin typeface="メイリオ" panose="020B0604030504040204" pitchFamily="50" charset="-128"/>
                <a:cs typeface="Meiryo UI" panose="020B0604030504040204" pitchFamily="50" charset="-128"/>
              </a:rPr>
              <a:t>■選挙事務を行う人にやさしい選挙</a:t>
            </a:r>
            <a:endParaRPr lang="zh-TW" altLang="en-US" sz="3200" b="1" kern="0" dirty="0">
              <a:solidFill>
                <a:srgbClr val="70AD47">
                  <a:lumMod val="75000"/>
                </a:srgbClr>
              </a:solidFill>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2000"/>
              </a:lnSpc>
            </a:pPr>
            <a:r>
              <a:rPr lang="ja-JP" altLang="en-US" sz="2000" kern="0" dirty="0">
                <a:solidFill>
                  <a:srgbClr val="70AD47">
                    <a:lumMod val="50000"/>
                  </a:srgbClr>
                </a:solidFill>
                <a:latin typeface="メイリオ" panose="020B0604030504040204" pitchFamily="50" charset="-128"/>
                <a:cs typeface="Meiryo UI" panose="020B0604030504040204" pitchFamily="50" charset="-128"/>
              </a:rPr>
              <a:t>　</a:t>
            </a:r>
            <a:r>
              <a:rPr lang="ja-JP" altLang="en-US" sz="1600" kern="0" dirty="0" smtClean="0">
                <a:solidFill>
                  <a:srgbClr val="70AD47">
                    <a:lumMod val="50000"/>
                  </a:srgbClr>
                </a:solidFill>
                <a:latin typeface="メイリオ" panose="020B0604030504040204" pitchFamily="50" charset="-128"/>
                <a:cs typeface="Meiryo UI" panose="020B0604030504040204" pitchFamily="50" charset="-128"/>
              </a:rPr>
              <a:t>選挙事務を行う職員、人材派遣、市民、高校生ボランティア等の実動日時</a:t>
            </a:r>
            <a:endParaRPr lang="en-US" altLang="ja-JP" sz="1600" kern="0" dirty="0" smtClean="0">
              <a:solidFill>
                <a:srgbClr val="70AD47">
                  <a:lumMod val="50000"/>
                </a:srgbClr>
              </a:solidFill>
              <a:latin typeface="メイリオ" panose="020B0604030504040204" pitchFamily="50" charset="-128"/>
              <a:cs typeface="Meiryo UI" panose="020B0604030504040204" pitchFamily="50" charset="-128"/>
            </a:endParaRPr>
          </a:p>
          <a:p>
            <a:pPr defTabSz="402416">
              <a:lnSpc>
                <a:spcPts val="2000"/>
              </a:lnSpc>
            </a:pPr>
            <a:r>
              <a:rPr lang="ja-JP" altLang="en-US" sz="1600" kern="0" dirty="0">
                <a:solidFill>
                  <a:srgbClr val="70AD47">
                    <a:lumMod val="50000"/>
                  </a:srgbClr>
                </a:solidFill>
                <a:latin typeface="メイリオ" panose="020B0604030504040204" pitchFamily="50" charset="-128"/>
                <a:cs typeface="Meiryo UI" panose="020B0604030504040204" pitchFamily="50" charset="-128"/>
              </a:rPr>
              <a:t>　</a:t>
            </a:r>
            <a:r>
              <a:rPr lang="ja-JP" altLang="en-US" sz="1600" kern="0" dirty="0" smtClean="0">
                <a:solidFill>
                  <a:srgbClr val="70AD47">
                    <a:lumMod val="50000"/>
                  </a:srgbClr>
                </a:solidFill>
                <a:latin typeface="メイリオ" panose="020B0604030504040204" pitchFamily="50" charset="-128"/>
                <a:cs typeface="Meiryo UI" panose="020B0604030504040204" pitchFamily="50" charset="-128"/>
              </a:rPr>
              <a:t>が</a:t>
            </a:r>
            <a:r>
              <a:rPr lang="ja-JP" altLang="en-US" sz="1600" kern="0" dirty="0">
                <a:solidFill>
                  <a:srgbClr val="70AD47">
                    <a:lumMod val="50000"/>
                  </a:srgbClr>
                </a:solidFill>
                <a:latin typeface="メイリオ" panose="020B0604030504040204" pitchFamily="50" charset="-128"/>
                <a:cs typeface="Meiryo UI" panose="020B0604030504040204" pitchFamily="50" charset="-128"/>
              </a:rPr>
              <a:t>分散されることで</a:t>
            </a:r>
            <a:r>
              <a:rPr lang="ja-JP" altLang="en-US" sz="1600" kern="0" dirty="0" smtClean="0">
                <a:solidFill>
                  <a:srgbClr val="70AD47">
                    <a:lumMod val="50000"/>
                  </a:srgbClr>
                </a:solidFill>
                <a:latin typeface="メイリオ" panose="020B0604030504040204" pitchFamily="50" charset="-128"/>
                <a:cs typeface="Meiryo UI" panose="020B0604030504040204" pitchFamily="50" charset="-128"/>
              </a:rPr>
              <a:t>、無理のないライフスタイルにあった配置が検討できる。</a:t>
            </a:r>
            <a:endParaRPr lang="en-US" altLang="ja-JP" sz="1600" kern="0" dirty="0" smtClean="0">
              <a:solidFill>
                <a:srgbClr val="70AD47">
                  <a:lumMod val="50000"/>
                </a:srgbClr>
              </a:solidFill>
              <a:latin typeface="メイリオ" panose="020B0604030504040204" pitchFamily="50" charset="-128"/>
              <a:cs typeface="Meiryo UI" panose="020B0604030504040204" pitchFamily="50" charset="-128"/>
            </a:endParaRPr>
          </a:p>
          <a:p>
            <a:pPr defTabSz="402416">
              <a:lnSpc>
                <a:spcPts val="2000"/>
              </a:lnSpc>
            </a:pPr>
            <a:endParaRPr lang="en-US" altLang="ja-JP" sz="2000" kern="0" dirty="0">
              <a:solidFill>
                <a:srgbClr val="70AD47">
                  <a:lumMod val="50000"/>
                </a:srgbClr>
              </a:solidFill>
              <a:latin typeface="メイリオ" panose="020B0604030504040204" pitchFamily="50" charset="-128"/>
              <a:cs typeface="Meiryo UI" panose="020B0604030504040204" pitchFamily="50" charset="-128"/>
            </a:endParaRPr>
          </a:p>
        </p:txBody>
      </p:sp>
      <p:sp>
        <p:nvSpPr>
          <p:cNvPr id="9" name="角丸四角形 8"/>
          <p:cNvSpPr/>
          <p:nvPr/>
        </p:nvSpPr>
        <p:spPr>
          <a:xfrm>
            <a:off x="1230293" y="1208155"/>
            <a:ext cx="6482929" cy="807350"/>
          </a:xfrm>
          <a:prstGeom prst="roundRect">
            <a:avLst/>
          </a:prstGeom>
          <a:solidFill>
            <a:srgbClr val="FF0000"/>
          </a:solid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tIns="252000" bIns="0" rtlCol="0" anchor="ctr"/>
          <a:lstStyle/>
          <a:p>
            <a:pPr algn="ctr" defTabSz="402416">
              <a:lnSpc>
                <a:spcPts val="3360"/>
              </a:lnSpc>
            </a:pPr>
            <a:r>
              <a:rPr kumimoji="0" lang="ja-JP" altLang="en-US" sz="4000" b="1" kern="0"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いつでも、どこでも選挙</a:t>
            </a:r>
            <a:endParaRPr kumimoji="0" lang="en-US" altLang="ja-JP" sz="4000" b="1" kern="0"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A9AA4E95-B9DD-4B3A-8DA2-690859D86A76}"/>
              </a:ext>
            </a:extLst>
          </p:cNvPr>
          <p:cNvSpPr/>
          <p:nvPr/>
        </p:nvSpPr>
        <p:spPr>
          <a:xfrm>
            <a:off x="1821138" y="2865393"/>
            <a:ext cx="7969975" cy="449202"/>
          </a:xfrm>
          <a:prstGeom prst="rect">
            <a:avLst/>
          </a:prstGeom>
          <a:noFill/>
          <a:ln w="38100" cap="rnd" cmpd="sng" algn="ctr">
            <a:noFill/>
            <a:prstDash val="solid"/>
          </a:ln>
          <a:effectLst/>
        </p:spPr>
        <p:txBody>
          <a:bodyPr lIns="253500" tIns="31687" bIns="31687" rtlCol="0" anchor="t" anchorCtr="0">
            <a:noAutofit/>
          </a:bodyPr>
          <a:lstStyle/>
          <a:p>
            <a:pPr defTabSz="402416">
              <a:lnSpc>
                <a:spcPts val="2000"/>
              </a:lnSpc>
            </a:pPr>
            <a:r>
              <a:rPr lang="ja-JP" altLang="en-US" sz="1600" kern="0" dirty="0" smtClean="0">
                <a:solidFill>
                  <a:srgbClr val="70AD47">
                    <a:lumMod val="50000"/>
                  </a:srgbClr>
                </a:solidFill>
                <a:latin typeface="メイリオ" panose="020B0604030504040204" pitchFamily="50" charset="-128"/>
                <a:cs typeface="Meiryo UI" panose="020B0604030504040204" pitchFamily="50" charset="-128"/>
              </a:rPr>
              <a:t>有権者のライフスタイルが多様化する中</a:t>
            </a:r>
            <a:r>
              <a:rPr lang="ja-JP" altLang="en-US" sz="1600" kern="0" dirty="0">
                <a:solidFill>
                  <a:srgbClr val="70AD47">
                    <a:lumMod val="50000"/>
                  </a:srgbClr>
                </a:solidFill>
                <a:latin typeface="メイリオ" panose="020B0604030504040204" pitchFamily="50" charset="-128"/>
                <a:cs typeface="Meiryo UI" panose="020B0604030504040204" pitchFamily="50" charset="-128"/>
              </a:rPr>
              <a:t>で、それぞれの</a:t>
            </a:r>
            <a:r>
              <a:rPr lang="ja-JP" altLang="en-US" sz="1600" kern="0" dirty="0" smtClean="0">
                <a:solidFill>
                  <a:srgbClr val="70AD47">
                    <a:lumMod val="50000"/>
                  </a:srgbClr>
                </a:solidFill>
                <a:latin typeface="メイリオ" panose="020B0604030504040204" pitchFamily="50" charset="-128"/>
                <a:cs typeface="Meiryo UI" panose="020B0604030504040204" pitchFamily="50" charset="-128"/>
              </a:rPr>
              <a:t>有権者のライフスタイルに</a:t>
            </a:r>
            <a:endParaRPr lang="en-US" altLang="ja-JP" sz="1600" kern="0" dirty="0" smtClean="0">
              <a:solidFill>
                <a:srgbClr val="70AD47">
                  <a:lumMod val="50000"/>
                </a:srgbClr>
              </a:solidFill>
              <a:latin typeface="メイリオ" panose="020B0604030504040204" pitchFamily="50" charset="-128"/>
              <a:cs typeface="Meiryo UI" panose="020B0604030504040204" pitchFamily="50" charset="-128"/>
            </a:endParaRPr>
          </a:p>
          <a:p>
            <a:pPr defTabSz="402416">
              <a:lnSpc>
                <a:spcPts val="2000"/>
              </a:lnSpc>
            </a:pPr>
            <a:r>
              <a:rPr lang="ja-JP" altLang="en-US" sz="1600" kern="0" dirty="0" smtClean="0">
                <a:solidFill>
                  <a:srgbClr val="70AD47">
                    <a:lumMod val="50000"/>
                  </a:srgbClr>
                </a:solidFill>
                <a:latin typeface="メイリオ" panose="020B0604030504040204" pitchFamily="50" charset="-128"/>
                <a:cs typeface="Meiryo UI" panose="020B0604030504040204" pitchFamily="50" charset="-128"/>
              </a:rPr>
              <a:t>合わせた投票所にしたい。</a:t>
            </a:r>
            <a:endParaRPr lang="en-US" altLang="ja-JP" sz="1600" kern="0" dirty="0">
              <a:solidFill>
                <a:srgbClr val="FF0000"/>
              </a:solidFill>
              <a:latin typeface="メイリオ" panose="020B0604030504040204" pitchFamily="50" charset="-128"/>
              <a:cs typeface="Meiryo UI" panose="020B0604030504040204" pitchFamily="50" charset="-128"/>
            </a:endParaRPr>
          </a:p>
          <a:p>
            <a:pPr defTabSz="402416">
              <a:lnSpc>
                <a:spcPts val="2000"/>
              </a:lnSpc>
            </a:pPr>
            <a:r>
              <a:rPr lang="ja-JP" altLang="en-US" sz="1600" b="1" kern="0" dirty="0" smtClean="0">
                <a:solidFill>
                  <a:srgbClr val="FF0000"/>
                </a:solidFill>
                <a:latin typeface="メイリオ" panose="020B0604030504040204" pitchFamily="50" charset="-128"/>
                <a:cs typeface="Meiryo UI" panose="020B0604030504040204" pitchFamily="50" charset="-128"/>
              </a:rPr>
              <a:t>　　</a:t>
            </a:r>
            <a:endParaRPr lang="en-US" altLang="ja-JP" sz="2000" b="1" kern="0" dirty="0" smtClean="0">
              <a:solidFill>
                <a:srgbClr val="70AD47">
                  <a:lumMod val="50000"/>
                </a:srgb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1" name="正方形/長方形 10">
            <a:extLst>
              <a:ext uri="{FF2B5EF4-FFF2-40B4-BE49-F238E27FC236}">
                <a16:creationId xmlns:a16="http://schemas.microsoft.com/office/drawing/2014/main" id="{A9AA4E95-B9DD-4B3A-8DA2-690859D86A76}"/>
              </a:ext>
            </a:extLst>
          </p:cNvPr>
          <p:cNvSpPr/>
          <p:nvPr/>
        </p:nvSpPr>
        <p:spPr>
          <a:xfrm>
            <a:off x="2035436" y="3428348"/>
            <a:ext cx="5969925" cy="614522"/>
          </a:xfrm>
          <a:prstGeom prst="rect">
            <a:avLst/>
          </a:prstGeom>
          <a:noFill/>
          <a:ln w="38100" cap="rnd" cmpd="sng" algn="ctr">
            <a:noFill/>
            <a:prstDash val="solid"/>
          </a:ln>
          <a:effectLst/>
        </p:spPr>
        <p:txBody>
          <a:bodyPr lIns="253500" tIns="31687" bIns="31687" rtlCol="0" anchor="t" anchorCtr="0">
            <a:noAutofit/>
          </a:bodyPr>
          <a:lstStyle/>
          <a:p>
            <a:pPr defTabSz="402416">
              <a:lnSpc>
                <a:spcPts val="2000"/>
              </a:lnSpc>
            </a:pPr>
            <a:r>
              <a:rPr lang="ja-JP" altLang="en-US" sz="2000" b="1" kern="0" dirty="0" smtClean="0">
                <a:solidFill>
                  <a:srgbClr val="FF0000"/>
                </a:solidFill>
                <a:latin typeface="メイリオ" panose="020B0604030504040204" pitchFamily="50" charset="-128"/>
                <a:cs typeface="Meiryo UI" panose="020B0604030504040204" pitchFamily="50" charset="-128"/>
              </a:rPr>
              <a:t>✔　投票期間であれば、いつでも投票ができる！</a:t>
            </a:r>
            <a:endParaRPr lang="en-US" altLang="ja-JP" sz="2000" b="1" kern="0" dirty="0">
              <a:solidFill>
                <a:srgbClr val="FF0000"/>
              </a:solidFill>
              <a:latin typeface="メイリオ" panose="020B0604030504040204" pitchFamily="50" charset="-128"/>
              <a:cs typeface="Meiryo UI" panose="020B0604030504040204" pitchFamily="50" charset="-128"/>
            </a:endParaRPr>
          </a:p>
          <a:p>
            <a:pPr defTabSz="402416">
              <a:lnSpc>
                <a:spcPts val="2000"/>
              </a:lnSpc>
            </a:pPr>
            <a:r>
              <a:rPr lang="ja-JP" altLang="en-US" sz="2000" b="1" kern="0" dirty="0" smtClean="0">
                <a:solidFill>
                  <a:srgbClr val="FF0000"/>
                </a:solidFill>
                <a:latin typeface="メイリオ" panose="020B0604030504040204" pitchFamily="50" charset="-128"/>
                <a:cs typeface="Meiryo UI" panose="020B0604030504040204" pitchFamily="50" charset="-128"/>
              </a:rPr>
              <a:t>     ✔</a:t>
            </a:r>
            <a:r>
              <a:rPr lang="ja-JP" altLang="en-US" sz="2000" b="1" kern="0" dirty="0">
                <a:solidFill>
                  <a:srgbClr val="FF0000"/>
                </a:solidFill>
                <a:latin typeface="メイリオ" panose="020B0604030504040204" pitchFamily="50" charset="-128"/>
                <a:cs typeface="Meiryo UI" panose="020B0604030504040204" pitchFamily="50" charset="-128"/>
              </a:rPr>
              <a:t>　外出すれば、どこでも</a:t>
            </a:r>
            <a:r>
              <a:rPr lang="ja-JP" altLang="en-US" sz="2000" b="1" kern="0" dirty="0" smtClean="0">
                <a:solidFill>
                  <a:srgbClr val="FF0000"/>
                </a:solidFill>
                <a:latin typeface="メイリオ" panose="020B0604030504040204" pitchFamily="50" charset="-128"/>
                <a:cs typeface="Meiryo UI" panose="020B0604030504040204" pitchFamily="50" charset="-128"/>
              </a:rPr>
              <a:t>投票ができる</a:t>
            </a:r>
            <a:r>
              <a:rPr lang="ja-JP" altLang="en-US" sz="2000" b="1" kern="0" dirty="0">
                <a:solidFill>
                  <a:srgbClr val="FF0000"/>
                </a:solidFill>
                <a:latin typeface="メイリオ" panose="020B0604030504040204" pitchFamily="50" charset="-128"/>
                <a:cs typeface="Meiryo UI" panose="020B0604030504040204" pitchFamily="50" charset="-128"/>
              </a:rPr>
              <a:t>！</a:t>
            </a:r>
            <a:endParaRPr lang="en-US" altLang="ja-JP" sz="2000" b="1" kern="0" dirty="0" smtClean="0">
              <a:solidFill>
                <a:srgbClr val="70AD47">
                  <a:lumMod val="50000"/>
                </a:srgb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Tree>
    <p:extLst>
      <p:ext uri="{BB962C8B-B14F-4D97-AF65-F5344CB8AC3E}">
        <p14:creationId xmlns:p14="http://schemas.microsoft.com/office/powerpoint/2010/main" val="3803610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508442" y="342783"/>
            <a:ext cx="10386631" cy="646331"/>
          </a:xfrm>
          <a:prstGeom prst="rect">
            <a:avLst/>
          </a:prstGeom>
        </p:spPr>
        <p:txBody>
          <a:bodyPr wrap="square">
            <a:spAutoFit/>
          </a:bodyPr>
          <a:lstStyle>
            <a:lvl1pPr algn="l" rtl="0" eaLnBrk="0" fontAlgn="base" hangingPunct="0">
              <a:lnSpc>
                <a:spcPct val="90000"/>
              </a:lnSpc>
              <a:spcBef>
                <a:spcPct val="0"/>
              </a:spcBef>
              <a:spcAft>
                <a:spcPct val="0"/>
              </a:spcAft>
              <a:defRPr kumimoji="1" sz="2100">
                <a:solidFill>
                  <a:schemeClr val="bg1"/>
                </a:solidFill>
                <a:latin typeface="+mj-lt"/>
                <a:ea typeface="+mj-ea"/>
                <a:cs typeface="+mj-cs"/>
              </a:defRPr>
            </a:lvl1pPr>
            <a:lvl2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2pPr>
            <a:lvl3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3pPr>
            <a:lvl4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4pPr>
            <a:lvl5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5pPr>
            <a:lvl6pPr marL="365760" algn="l" rtl="0" fontAlgn="base">
              <a:lnSpc>
                <a:spcPct val="90000"/>
              </a:lnSpc>
              <a:spcBef>
                <a:spcPct val="0"/>
              </a:spcBef>
              <a:spcAft>
                <a:spcPct val="0"/>
              </a:spcAft>
              <a:defRPr kumimoji="1" sz="2100">
                <a:solidFill>
                  <a:schemeClr val="bg1"/>
                </a:solidFill>
                <a:latin typeface="Arial" charset="0"/>
                <a:ea typeface="HGPｺﾞｼｯｸE" pitchFamily="50" charset="-128"/>
              </a:defRPr>
            </a:lvl6pPr>
            <a:lvl7pPr marL="731520" algn="l" rtl="0" fontAlgn="base">
              <a:lnSpc>
                <a:spcPct val="90000"/>
              </a:lnSpc>
              <a:spcBef>
                <a:spcPct val="0"/>
              </a:spcBef>
              <a:spcAft>
                <a:spcPct val="0"/>
              </a:spcAft>
              <a:defRPr kumimoji="1" sz="2100">
                <a:solidFill>
                  <a:schemeClr val="bg1"/>
                </a:solidFill>
                <a:latin typeface="Arial" charset="0"/>
                <a:ea typeface="HGPｺﾞｼｯｸE" pitchFamily="50" charset="-128"/>
              </a:defRPr>
            </a:lvl7pPr>
            <a:lvl8pPr marL="1097280" algn="l" rtl="0" fontAlgn="base">
              <a:lnSpc>
                <a:spcPct val="90000"/>
              </a:lnSpc>
              <a:spcBef>
                <a:spcPct val="0"/>
              </a:spcBef>
              <a:spcAft>
                <a:spcPct val="0"/>
              </a:spcAft>
              <a:defRPr kumimoji="1" sz="2100">
                <a:solidFill>
                  <a:schemeClr val="bg1"/>
                </a:solidFill>
                <a:latin typeface="Arial" charset="0"/>
                <a:ea typeface="HGPｺﾞｼｯｸE" pitchFamily="50" charset="-128"/>
              </a:defRPr>
            </a:lvl8pPr>
            <a:lvl9pPr marL="1463040" algn="l" rtl="0" fontAlgn="base">
              <a:lnSpc>
                <a:spcPct val="90000"/>
              </a:lnSpc>
              <a:spcBef>
                <a:spcPct val="0"/>
              </a:spcBef>
              <a:spcAft>
                <a:spcPct val="0"/>
              </a:spcAft>
              <a:defRPr kumimoji="1" sz="2100">
                <a:solidFill>
                  <a:schemeClr val="bg1"/>
                </a:solidFill>
                <a:latin typeface="Arial" charset="0"/>
                <a:ea typeface="HGPｺﾞｼｯｸE" pitchFamily="50" charset="-128"/>
              </a:defRPr>
            </a:lvl9pPr>
          </a:lstStyle>
          <a:p>
            <a:pPr eaLnBrk="1" fontAlgn="auto" hangingPunct="1">
              <a:spcAft>
                <a:spcPts val="0"/>
              </a:spcAft>
              <a:defRPr/>
            </a:pPr>
            <a:r>
              <a:rPr lang="ja-JP" altLang="en-US" sz="4000" b="1" kern="0" dirty="0">
                <a:solidFill>
                  <a:schemeClr val="tx1"/>
                </a:solidFill>
                <a:latin typeface="メイリオ" panose="020B0604030504040204" pitchFamily="50" charset="-128"/>
                <a:ea typeface="メイリオ" panose="020B0604030504040204" pitchFamily="50" charset="-128"/>
              </a:rPr>
              <a:t>１</a:t>
            </a:r>
            <a:r>
              <a:rPr lang="ja-JP" altLang="en-US" sz="4000" b="1" kern="0" dirty="0" smtClean="0">
                <a:solidFill>
                  <a:schemeClr val="tx1"/>
                </a:solidFill>
                <a:latin typeface="メイリオ" panose="020B0604030504040204" pitchFamily="50" charset="-128"/>
                <a:ea typeface="メイリオ" panose="020B0604030504040204" pitchFamily="50" charset="-128"/>
              </a:rPr>
              <a:t>．</a:t>
            </a:r>
            <a:r>
              <a:rPr lang="ja-JP" altLang="en-US" sz="4000" b="1" kern="0" dirty="0">
                <a:solidFill>
                  <a:schemeClr val="tx1"/>
                </a:solidFill>
                <a:latin typeface="メイリオ" panose="020B0604030504040204" pitchFamily="50" charset="-128"/>
                <a:ea typeface="メイリオ" panose="020B0604030504040204" pitchFamily="50" charset="-128"/>
              </a:rPr>
              <a:t>選挙</a:t>
            </a:r>
            <a:r>
              <a:rPr lang="ja-JP" altLang="en-US" sz="4000" b="1" kern="0" dirty="0" smtClean="0">
                <a:solidFill>
                  <a:schemeClr val="tx1"/>
                </a:solidFill>
                <a:latin typeface="メイリオ" panose="020B0604030504040204" pitchFamily="50" charset="-128"/>
                <a:ea typeface="メイリオ" panose="020B0604030504040204" pitchFamily="50" charset="-128"/>
              </a:rPr>
              <a:t>改革プロジェクトで</a:t>
            </a:r>
            <a:r>
              <a:rPr lang="ja-JP" altLang="en-US" sz="4000" b="1" kern="0" dirty="0">
                <a:solidFill>
                  <a:schemeClr val="tx1"/>
                </a:solidFill>
                <a:latin typeface="メイリオ" panose="020B0604030504040204" pitchFamily="50" charset="-128"/>
                <a:ea typeface="メイリオ" panose="020B0604030504040204" pitchFamily="50" charset="-128"/>
              </a:rPr>
              <a:t>考えるべきこと</a:t>
            </a:r>
          </a:p>
        </p:txBody>
      </p:sp>
      <p:grpSp>
        <p:nvGrpSpPr>
          <p:cNvPr id="4" name="グループ化 3"/>
          <p:cNvGrpSpPr/>
          <p:nvPr/>
        </p:nvGrpSpPr>
        <p:grpSpPr>
          <a:xfrm>
            <a:off x="270391" y="1008268"/>
            <a:ext cx="9774155" cy="5663823"/>
            <a:chOff x="1157804" y="1031177"/>
            <a:chExt cx="9607024" cy="5653492"/>
          </a:xfrm>
        </p:grpSpPr>
        <p:sp>
          <p:nvSpPr>
            <p:cNvPr id="16" name="正方形/長方形 15">
              <a:extLst>
                <a:ext uri="{FF2B5EF4-FFF2-40B4-BE49-F238E27FC236}">
                  <a16:creationId xmlns:a16="http://schemas.microsoft.com/office/drawing/2014/main" id="{A9AA4E95-B9DD-4B3A-8DA2-690859D86A76}"/>
                </a:ext>
              </a:extLst>
            </p:cNvPr>
            <p:cNvSpPr/>
            <p:nvPr/>
          </p:nvSpPr>
          <p:spPr>
            <a:xfrm>
              <a:off x="1157804" y="1031177"/>
              <a:ext cx="4781005" cy="477871"/>
            </a:xfrm>
            <a:prstGeom prst="rect">
              <a:avLst/>
            </a:prstGeom>
            <a:noFill/>
            <a:ln w="38100" cap="rnd" cmpd="sng" algn="ctr">
              <a:noFill/>
              <a:prstDash val="solid"/>
            </a:ln>
            <a:effectLst/>
          </p:spPr>
          <p:txBody>
            <a:bodyPr lIns="253500" tIns="31687" bIns="31687" rtlCol="0" anchor="t" anchorCtr="0">
              <a:noAutofit/>
            </a:bodyPr>
            <a:lstStyle/>
            <a:p>
              <a:pPr defTabSz="402416">
                <a:lnSpc>
                  <a:spcPts val="3360"/>
                </a:lnSpc>
              </a:pPr>
              <a:r>
                <a:rPr lang="ja-JP" altLang="en-US" sz="2400" b="1" kern="0" dirty="0">
                  <a:solidFill>
                    <a:srgbClr val="002060"/>
                  </a:solidFill>
                  <a:latin typeface="メイリオ" panose="020B0604030504040204" pitchFamily="50" charset="-128"/>
                  <a:ea typeface="メイリオ" panose="020B0604030504040204" pitchFamily="50" charset="-128"/>
                  <a:cs typeface="Meiryo UI" panose="020B0604030504040204" pitchFamily="50" charset="-128"/>
                </a:rPr>
                <a:t>当事者の思い（投票される側）</a:t>
              </a:r>
              <a:endParaRPr lang="en-US" altLang="ja-JP" sz="2400" b="1" kern="0" dirty="0">
                <a:solidFill>
                  <a:srgbClr val="002060"/>
                </a:solidFill>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2000"/>
                </a:lnSpc>
              </a:pPr>
              <a:endParaRPr lang="en-US" altLang="ja-JP" sz="3200" kern="0" dirty="0">
                <a:solidFill>
                  <a:srgbClr val="00206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9" name="正方形/長方形 18">
              <a:extLst>
                <a:ext uri="{FF2B5EF4-FFF2-40B4-BE49-F238E27FC236}">
                  <a16:creationId xmlns:a16="http://schemas.microsoft.com/office/drawing/2014/main" id="{A9AA4E95-B9DD-4B3A-8DA2-690859D86A76}"/>
                </a:ext>
              </a:extLst>
            </p:cNvPr>
            <p:cNvSpPr/>
            <p:nvPr/>
          </p:nvSpPr>
          <p:spPr>
            <a:xfrm>
              <a:off x="1753268" y="1678740"/>
              <a:ext cx="9011560" cy="1987215"/>
            </a:xfrm>
            <a:prstGeom prst="rect">
              <a:avLst/>
            </a:prstGeom>
            <a:noFill/>
            <a:ln w="38100" cap="rnd" cmpd="sng" algn="ctr">
              <a:solidFill>
                <a:schemeClr val="accent5">
                  <a:lumMod val="60000"/>
                  <a:lumOff val="40000"/>
                </a:schemeClr>
              </a:solidFill>
              <a:prstDash val="solid"/>
            </a:ln>
            <a:effectLst/>
          </p:spPr>
          <p:txBody>
            <a:bodyPr lIns="253500" tIns="31687" bIns="31687" rtlCol="0" anchor="t" anchorCtr="0">
              <a:noAutofit/>
            </a:bodyPr>
            <a:lstStyle/>
            <a:p>
              <a:pPr defTabSz="402416">
                <a:lnSpc>
                  <a:spcPts val="2400"/>
                </a:lnSpc>
              </a:pPr>
              <a:endParaRPr lang="en-US" altLang="ja-JP" sz="1600" kern="0" dirty="0">
                <a:solidFill>
                  <a:schemeClr val="accent4">
                    <a:lumMod val="50000"/>
                  </a:schemeClr>
                </a:solidFill>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2400"/>
                </a:lnSpc>
              </a:pPr>
              <a:r>
                <a:rPr lang="ja-JP" altLang="en-US" sz="1600" kern="0" dirty="0">
                  <a:solidFill>
                    <a:schemeClr val="accent4">
                      <a:lumMod val="50000"/>
                    </a:schemeClr>
                  </a:solidFill>
                  <a:latin typeface="メイリオ" panose="020B0604030504040204" pitchFamily="50" charset="-128"/>
                  <a:ea typeface="メイリオ" panose="020B0604030504040204" pitchFamily="50" charset="-128"/>
                  <a:cs typeface="Meiryo UI" panose="020B0604030504040204" pitchFamily="50" charset="-128"/>
                </a:rPr>
                <a:t>・「暮らし」と「政治」との関わりが分かりにくくなっている。</a:t>
              </a:r>
              <a:endParaRPr lang="en-US" altLang="ja-JP" sz="1600" kern="0" dirty="0">
                <a:solidFill>
                  <a:schemeClr val="accent4">
                    <a:lumMod val="50000"/>
                  </a:schemeClr>
                </a:solidFill>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2400"/>
                </a:lnSpc>
              </a:pPr>
              <a:r>
                <a:rPr lang="ja-JP" altLang="en-US" sz="1600" kern="0" dirty="0">
                  <a:solidFill>
                    <a:schemeClr val="accent4">
                      <a:lumMod val="50000"/>
                    </a:schemeClr>
                  </a:solidFill>
                  <a:latin typeface="メイリオ" panose="020B0604030504040204" pitchFamily="50" charset="-128"/>
                  <a:ea typeface="メイリオ" panose="020B0604030504040204" pitchFamily="50" charset="-128"/>
                  <a:cs typeface="Meiryo UI" panose="020B0604030504040204" pitchFamily="50" charset="-128"/>
                </a:rPr>
                <a:t>・　情報ツールも多く、興味も多様化している。</a:t>
              </a:r>
              <a:endParaRPr lang="en-US" altLang="ja-JP" sz="1600" kern="0" dirty="0">
                <a:solidFill>
                  <a:schemeClr val="accent4">
                    <a:lumMod val="50000"/>
                  </a:schemeClr>
                </a:solidFill>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2400"/>
                </a:lnSpc>
              </a:pPr>
              <a:r>
                <a:rPr lang="ja-JP" altLang="en-US" sz="1600" kern="0" dirty="0">
                  <a:solidFill>
                    <a:schemeClr val="accent4">
                      <a:lumMod val="50000"/>
                    </a:schemeClr>
                  </a:solidFill>
                  <a:latin typeface="メイリオ" panose="020B0604030504040204" pitchFamily="50" charset="-128"/>
                  <a:ea typeface="メイリオ" panose="020B0604030504040204" pitchFamily="50" charset="-128"/>
                  <a:cs typeface="Meiryo UI" panose="020B0604030504040204" pitchFamily="50" charset="-128"/>
                </a:rPr>
                <a:t>・　情報を到達させることに苦労している</a:t>
              </a:r>
              <a:r>
                <a:rPr lang="ja-JP" altLang="en-US" sz="1600" kern="0" dirty="0" smtClean="0">
                  <a:solidFill>
                    <a:schemeClr val="accent4">
                      <a:lumMod val="50000"/>
                    </a:schemeClr>
                  </a:solidFill>
                  <a:latin typeface="メイリオ" panose="020B0604030504040204" pitchFamily="50" charset="-128"/>
                  <a:ea typeface="メイリオ" panose="020B0604030504040204" pitchFamily="50" charset="-128"/>
                  <a:cs typeface="Meiryo UI" panose="020B0604030504040204" pitchFamily="50" charset="-128"/>
                </a:rPr>
                <a:t>。</a:t>
              </a:r>
              <a:endParaRPr lang="en-US" altLang="ja-JP" sz="1600" kern="0" dirty="0" smtClean="0">
                <a:solidFill>
                  <a:schemeClr val="accent4">
                    <a:lumMod val="50000"/>
                  </a:schemeClr>
                </a:solidFill>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2400"/>
                </a:lnSpc>
              </a:pPr>
              <a:r>
                <a:rPr lang="ja-JP" altLang="en-US" sz="1600" kern="0" dirty="0">
                  <a:solidFill>
                    <a:schemeClr val="accent4">
                      <a:lumMod val="50000"/>
                    </a:schemeClr>
                  </a:solidFill>
                  <a:latin typeface="メイリオ" panose="020B0604030504040204" pitchFamily="50" charset="-128"/>
                  <a:cs typeface="Meiryo UI" panose="020B0604030504040204" pitchFamily="50" charset="-128"/>
                </a:rPr>
                <a:t>・　様々な投票の仕組みを取り入れてほしい。</a:t>
              </a:r>
            </a:p>
            <a:p>
              <a:pPr defTabSz="402416">
                <a:lnSpc>
                  <a:spcPts val="2400"/>
                </a:lnSpc>
              </a:pPr>
              <a:r>
                <a:rPr lang="ja-JP" altLang="en-US" sz="1600" kern="0" dirty="0">
                  <a:solidFill>
                    <a:schemeClr val="accent4">
                      <a:lumMod val="50000"/>
                    </a:schemeClr>
                  </a:solidFill>
                  <a:latin typeface="メイリオ" panose="020B0604030504040204" pitchFamily="50" charset="-128"/>
                  <a:cs typeface="Meiryo UI" panose="020B0604030504040204" pitchFamily="50" charset="-128"/>
                </a:rPr>
                <a:t>・「投票したい」と思っている人の気持ちには応えることができるような改革をお願いしたい。</a:t>
              </a:r>
              <a:endParaRPr lang="en-US" altLang="ja-JP" sz="1600" kern="0" dirty="0">
                <a:solidFill>
                  <a:schemeClr val="accent4">
                    <a:lumMod val="50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defTabSz="402416">
                <a:lnSpc>
                  <a:spcPts val="2400"/>
                </a:lnSpc>
              </a:pPr>
              <a:endParaRPr lang="en-US" altLang="ja-JP" sz="1600" kern="0" dirty="0">
                <a:solidFill>
                  <a:schemeClr val="accent4">
                    <a:lumMod val="50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4" name="正方形/長方形 13">
              <a:extLst>
                <a:ext uri="{FF2B5EF4-FFF2-40B4-BE49-F238E27FC236}">
                  <a16:creationId xmlns:a16="http://schemas.microsoft.com/office/drawing/2014/main" id="{A9AA4E95-B9DD-4B3A-8DA2-690859D86A76}"/>
                </a:ext>
              </a:extLst>
            </p:cNvPr>
            <p:cNvSpPr/>
            <p:nvPr/>
          </p:nvSpPr>
          <p:spPr>
            <a:xfrm>
              <a:off x="1738133" y="4373681"/>
              <a:ext cx="9019127" cy="700097"/>
            </a:xfrm>
            <a:prstGeom prst="rect">
              <a:avLst/>
            </a:prstGeom>
            <a:noFill/>
            <a:ln w="38100" cap="rnd" cmpd="sng" algn="ctr">
              <a:solidFill>
                <a:schemeClr val="accent6">
                  <a:lumMod val="75000"/>
                </a:schemeClr>
              </a:solidFill>
              <a:prstDash val="solid"/>
            </a:ln>
            <a:effectLst/>
          </p:spPr>
          <p:txBody>
            <a:bodyPr lIns="253500" tIns="31687" bIns="31687" rtlCol="0" anchor="t" anchorCtr="0">
              <a:noAutofit/>
            </a:bodyPr>
            <a:lstStyle/>
            <a:p>
              <a:pPr defTabSz="402416">
                <a:lnSpc>
                  <a:spcPts val="2700"/>
                </a:lnSpc>
              </a:pPr>
              <a:endParaRPr lang="en-US" altLang="ja-JP" kern="0" dirty="0">
                <a:solidFill>
                  <a:schemeClr val="accent4">
                    <a:lumMod val="50000"/>
                  </a:schemeClr>
                </a:solidFill>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2700"/>
                </a:lnSpc>
              </a:pPr>
              <a:r>
                <a:rPr lang="ja-JP" altLang="en-US" kern="0" dirty="0">
                  <a:solidFill>
                    <a:schemeClr val="accent4">
                      <a:lumMod val="50000"/>
                    </a:schemeClr>
                  </a:solidFill>
                  <a:latin typeface="メイリオ" panose="020B0604030504040204" pitchFamily="50" charset="-128"/>
                  <a:ea typeface="メイリオ" panose="020B0604030504040204" pitchFamily="50" charset="-128"/>
                  <a:cs typeface="Meiryo UI" panose="020B0604030504040204" pitchFamily="50" charset="-128"/>
                </a:rPr>
                <a:t>・　改革は不断に続けていくもの　・　選挙改革ＰＪには大胆な提案を期待</a:t>
              </a:r>
              <a:endParaRPr lang="en-US" altLang="ja-JP" kern="0" dirty="0">
                <a:solidFill>
                  <a:schemeClr val="accent4">
                    <a:lumMod val="50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22" name="正方形/長方形 21">
              <a:extLst>
                <a:ext uri="{FF2B5EF4-FFF2-40B4-BE49-F238E27FC236}">
                  <a16:creationId xmlns:a16="http://schemas.microsoft.com/office/drawing/2014/main" id="{A9AA4E95-B9DD-4B3A-8DA2-690859D86A76}"/>
                </a:ext>
              </a:extLst>
            </p:cNvPr>
            <p:cNvSpPr/>
            <p:nvPr/>
          </p:nvSpPr>
          <p:spPr>
            <a:xfrm>
              <a:off x="1157804" y="3830613"/>
              <a:ext cx="4781005" cy="477871"/>
            </a:xfrm>
            <a:prstGeom prst="rect">
              <a:avLst/>
            </a:prstGeom>
            <a:noFill/>
            <a:ln w="38100" cap="rnd" cmpd="sng" algn="ctr">
              <a:noFill/>
              <a:prstDash val="solid"/>
            </a:ln>
            <a:effectLst/>
          </p:spPr>
          <p:txBody>
            <a:bodyPr lIns="253500" tIns="31687" bIns="31687" rtlCol="0" anchor="t" anchorCtr="0">
              <a:noAutofit/>
            </a:bodyPr>
            <a:lstStyle/>
            <a:p>
              <a:pPr defTabSz="402416">
                <a:lnSpc>
                  <a:spcPts val="3360"/>
                </a:lnSpc>
              </a:pPr>
              <a:r>
                <a:rPr lang="ja-JP" altLang="en-US" sz="2400" b="1" kern="0" dirty="0">
                  <a:latin typeface="メイリオ" panose="020B0604030504040204" pitchFamily="50" charset="-128"/>
                  <a:ea typeface="メイリオ" panose="020B0604030504040204" pitchFamily="50" charset="-128"/>
                  <a:cs typeface="Meiryo UI" panose="020B0604030504040204" pitchFamily="50" charset="-128"/>
                </a:rPr>
                <a:t>改革の実践（手段）</a:t>
              </a:r>
              <a:endParaRPr lang="en-US" altLang="ja-JP" sz="2400" b="1" kern="0" dirty="0">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2000"/>
                </a:lnSpc>
              </a:pPr>
              <a:endParaRPr lang="en-US" altLang="ja-JP" sz="3200" kern="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24" name="正方形/長方形 23">
              <a:extLst>
                <a:ext uri="{FF2B5EF4-FFF2-40B4-BE49-F238E27FC236}">
                  <a16:creationId xmlns:a16="http://schemas.microsoft.com/office/drawing/2014/main" id="{A9AA4E95-B9DD-4B3A-8DA2-690859D86A76}"/>
                </a:ext>
              </a:extLst>
            </p:cNvPr>
            <p:cNvSpPr/>
            <p:nvPr/>
          </p:nvSpPr>
          <p:spPr>
            <a:xfrm>
              <a:off x="1652488" y="4264630"/>
              <a:ext cx="2226441" cy="433661"/>
            </a:xfrm>
            <a:prstGeom prst="rect">
              <a:avLst/>
            </a:prstGeom>
            <a:solidFill>
              <a:schemeClr val="accent6">
                <a:lumMod val="60000"/>
                <a:lumOff val="40000"/>
              </a:schemeClr>
            </a:solidFill>
            <a:ln w="38100" cap="rnd" cmpd="sng" algn="ctr">
              <a:noFill/>
              <a:prstDash val="solid"/>
            </a:ln>
            <a:effectLst/>
          </p:spPr>
          <p:txBody>
            <a:bodyPr lIns="253500" tIns="31687" bIns="31687" rtlCol="0" anchor="t" anchorCtr="0">
              <a:noAutofit/>
            </a:bodyPr>
            <a:lstStyle/>
            <a:p>
              <a:pPr defTabSz="402416">
                <a:lnSpc>
                  <a:spcPts val="3360"/>
                </a:lnSpc>
              </a:pPr>
              <a:r>
                <a:rPr lang="ja-JP" altLang="en-US" kern="0" dirty="0">
                  <a:latin typeface="メイリオ" panose="020B0604030504040204" pitchFamily="50" charset="-128"/>
                  <a:ea typeface="メイリオ" panose="020B0604030504040204" pitchFamily="50" charset="-128"/>
                  <a:cs typeface="Meiryo UI" panose="020B0604030504040204" pitchFamily="50" charset="-128"/>
                </a:rPr>
                <a:t>選挙管理委員会</a:t>
              </a:r>
              <a:endParaRPr lang="en-US" altLang="ja-JP" kern="0" dirty="0">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3360"/>
                </a:lnSpc>
              </a:pPr>
              <a:endParaRPr lang="en-US" altLang="ja-JP" sz="2400" b="1" kern="0" dirty="0">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3360"/>
                </a:lnSpc>
              </a:pPr>
              <a:endParaRPr lang="en-US" altLang="ja-JP" sz="2400" b="1" kern="0" dirty="0">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3360"/>
                </a:lnSpc>
              </a:pPr>
              <a:endParaRPr lang="en-US" altLang="ja-JP" sz="2400" b="1" kern="0" dirty="0">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3360"/>
                </a:lnSpc>
              </a:pPr>
              <a:endParaRPr lang="en-US" altLang="ja-JP" sz="2400" b="1" kern="0" dirty="0">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3360"/>
                </a:lnSpc>
              </a:pPr>
              <a:endParaRPr lang="en-US" altLang="ja-JP" sz="2400" b="1" kern="0"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25" name="フローチャート: 組合せ 24"/>
            <p:cNvSpPr/>
            <p:nvPr/>
          </p:nvSpPr>
          <p:spPr>
            <a:xfrm>
              <a:off x="4939500" y="5195246"/>
              <a:ext cx="1998617" cy="341317"/>
            </a:xfrm>
            <a:prstGeom prst="flowChartMerg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40" dirty="0"/>
            </a:p>
          </p:txBody>
        </p:sp>
        <p:sp>
          <p:nvSpPr>
            <p:cNvPr id="26" name="正方形/長方形 25">
              <a:extLst>
                <a:ext uri="{FF2B5EF4-FFF2-40B4-BE49-F238E27FC236}">
                  <a16:creationId xmlns:a16="http://schemas.microsoft.com/office/drawing/2014/main" id="{A9AA4E95-B9DD-4B3A-8DA2-690859D86A76}"/>
                </a:ext>
              </a:extLst>
            </p:cNvPr>
            <p:cNvSpPr/>
            <p:nvPr/>
          </p:nvSpPr>
          <p:spPr>
            <a:xfrm>
              <a:off x="1229720" y="5335626"/>
              <a:ext cx="4781005" cy="477871"/>
            </a:xfrm>
            <a:prstGeom prst="rect">
              <a:avLst/>
            </a:prstGeom>
            <a:noFill/>
            <a:ln w="38100" cap="rnd" cmpd="sng" algn="ctr">
              <a:noFill/>
              <a:prstDash val="solid"/>
            </a:ln>
            <a:effectLst/>
          </p:spPr>
          <p:txBody>
            <a:bodyPr lIns="253500" tIns="31687" bIns="31687" rtlCol="0" anchor="t" anchorCtr="0">
              <a:noAutofit/>
            </a:bodyPr>
            <a:lstStyle/>
            <a:p>
              <a:pPr defTabSz="402416">
                <a:lnSpc>
                  <a:spcPts val="3360"/>
                </a:lnSpc>
              </a:pPr>
              <a:r>
                <a:rPr lang="ja-JP" altLang="en-US" sz="2400" b="1" kern="0" dirty="0">
                  <a:latin typeface="メイリオ" panose="020B0604030504040204" pitchFamily="50" charset="-128"/>
                  <a:ea typeface="メイリオ" panose="020B0604030504040204" pitchFamily="50" charset="-128"/>
                  <a:cs typeface="Meiryo UI" panose="020B0604030504040204" pitchFamily="50" charset="-128"/>
                </a:rPr>
                <a:t>桑名市の目指す投票所</a:t>
              </a:r>
              <a:endParaRPr lang="en-US" altLang="ja-JP" sz="2400" b="1" kern="0" dirty="0">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2000"/>
                </a:lnSpc>
              </a:pPr>
              <a:endParaRPr lang="en-US" altLang="ja-JP" sz="3200" kern="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27" name="正方形/長方形 26">
              <a:extLst>
                <a:ext uri="{FF2B5EF4-FFF2-40B4-BE49-F238E27FC236}">
                  <a16:creationId xmlns:a16="http://schemas.microsoft.com/office/drawing/2014/main" id="{A9AA4E95-B9DD-4B3A-8DA2-690859D86A76}"/>
                </a:ext>
              </a:extLst>
            </p:cNvPr>
            <p:cNvSpPr/>
            <p:nvPr/>
          </p:nvSpPr>
          <p:spPr>
            <a:xfrm>
              <a:off x="1738134" y="5902267"/>
              <a:ext cx="9019127" cy="782402"/>
            </a:xfrm>
            <a:prstGeom prst="rect">
              <a:avLst/>
            </a:prstGeom>
            <a:noFill/>
            <a:ln w="38100" cap="rnd" cmpd="sng" algn="ctr">
              <a:solidFill>
                <a:srgbClr val="FB3341"/>
              </a:solidFill>
              <a:prstDash val="solid"/>
            </a:ln>
            <a:effectLst/>
          </p:spPr>
          <p:txBody>
            <a:bodyPr lIns="253500" tIns="31687" bIns="31687" rtlCol="0" anchor="t" anchorCtr="0">
              <a:noAutofit/>
            </a:bodyPr>
            <a:lstStyle/>
            <a:p>
              <a:pPr defTabSz="402416">
                <a:lnSpc>
                  <a:spcPts val="2700"/>
                </a:lnSpc>
              </a:pPr>
              <a:endParaRPr lang="en-US" altLang="ja-JP" b="1" kern="0" dirty="0">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2700"/>
                </a:lnSpc>
              </a:pPr>
              <a:r>
                <a:rPr lang="ja-JP" altLang="en-US" b="1" kern="0" dirty="0">
                  <a:latin typeface="メイリオ" panose="020B0604030504040204" pitchFamily="50" charset="-128"/>
                  <a:ea typeface="メイリオ" panose="020B0604030504040204" pitchFamily="50" charset="-128"/>
                  <a:cs typeface="Meiryo UI" panose="020B0604030504040204" pitchFamily="50" charset="-128"/>
                </a:rPr>
                <a:t>・様々な手段（改革）を積み上げることで、実現可能な目指す投票所の姿を提案</a:t>
              </a:r>
              <a:endParaRPr lang="en-US" altLang="ja-JP" b="1" kern="0"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28" name="正方形/長方形 27">
              <a:extLst>
                <a:ext uri="{FF2B5EF4-FFF2-40B4-BE49-F238E27FC236}">
                  <a16:creationId xmlns:a16="http://schemas.microsoft.com/office/drawing/2014/main" id="{A9AA4E95-B9DD-4B3A-8DA2-690859D86A76}"/>
                </a:ext>
              </a:extLst>
            </p:cNvPr>
            <p:cNvSpPr/>
            <p:nvPr/>
          </p:nvSpPr>
          <p:spPr>
            <a:xfrm>
              <a:off x="1644146" y="5793317"/>
              <a:ext cx="3493542" cy="433661"/>
            </a:xfrm>
            <a:prstGeom prst="rect">
              <a:avLst/>
            </a:prstGeom>
            <a:solidFill>
              <a:schemeClr val="accent2">
                <a:lumMod val="40000"/>
                <a:lumOff val="60000"/>
              </a:schemeClr>
            </a:solidFill>
            <a:ln w="38100" cap="rnd" cmpd="sng" algn="ctr">
              <a:noFill/>
              <a:prstDash val="solid"/>
            </a:ln>
            <a:effectLst/>
          </p:spPr>
          <p:txBody>
            <a:bodyPr lIns="253500" tIns="31687" bIns="31687" rtlCol="0" anchor="t" anchorCtr="0">
              <a:noAutofit/>
            </a:bodyPr>
            <a:lstStyle/>
            <a:p>
              <a:pPr defTabSz="402416">
                <a:lnSpc>
                  <a:spcPts val="3360"/>
                </a:lnSpc>
              </a:pPr>
              <a:r>
                <a:rPr lang="ja-JP" altLang="en-US" kern="0" dirty="0">
                  <a:latin typeface="メイリオ" panose="020B0604030504040204" pitchFamily="50" charset="-128"/>
                  <a:ea typeface="メイリオ" panose="020B0604030504040204" pitchFamily="50" charset="-128"/>
                  <a:cs typeface="Meiryo UI" panose="020B0604030504040204" pitchFamily="50" charset="-128"/>
                </a:rPr>
                <a:t>選挙改革プロジェクトチーム</a:t>
              </a:r>
              <a:endParaRPr lang="en-US" altLang="ja-JP" kern="0" dirty="0">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3360"/>
                </a:lnSpc>
              </a:pPr>
              <a:endParaRPr lang="en-US" altLang="ja-JP" sz="2400" b="1" kern="0" dirty="0">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3360"/>
                </a:lnSpc>
              </a:pPr>
              <a:endParaRPr lang="en-US" altLang="ja-JP" sz="2400" b="1" kern="0" dirty="0">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3360"/>
                </a:lnSpc>
              </a:pPr>
              <a:endParaRPr lang="en-US" altLang="ja-JP" sz="2400" b="1" kern="0" dirty="0">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3360"/>
                </a:lnSpc>
              </a:pPr>
              <a:endParaRPr lang="en-US" altLang="ja-JP" sz="2400" b="1" kern="0" dirty="0">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3360"/>
                </a:lnSpc>
              </a:pPr>
              <a:endParaRPr lang="en-US" altLang="ja-JP" sz="2400" b="1" kern="0"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3" name="正方形/長方形 12">
              <a:extLst>
                <a:ext uri="{FF2B5EF4-FFF2-40B4-BE49-F238E27FC236}">
                  <a16:creationId xmlns:a16="http://schemas.microsoft.com/office/drawing/2014/main" id="{A9AA4E95-B9DD-4B3A-8DA2-690859D86A76}"/>
                </a:ext>
              </a:extLst>
            </p:cNvPr>
            <p:cNvSpPr/>
            <p:nvPr/>
          </p:nvSpPr>
          <p:spPr>
            <a:xfrm>
              <a:off x="1652488" y="1556476"/>
              <a:ext cx="2353125" cy="433661"/>
            </a:xfrm>
            <a:prstGeom prst="rect">
              <a:avLst/>
            </a:prstGeom>
            <a:solidFill>
              <a:schemeClr val="accent5">
                <a:lumMod val="60000"/>
                <a:lumOff val="40000"/>
              </a:schemeClr>
            </a:solidFill>
            <a:ln w="38100" cap="rnd" cmpd="sng" algn="ctr">
              <a:noFill/>
              <a:prstDash val="solid"/>
            </a:ln>
            <a:effectLst/>
          </p:spPr>
          <p:txBody>
            <a:bodyPr lIns="253500" tIns="31687" bIns="31687" rtlCol="0" anchor="t" anchorCtr="0">
              <a:noAutofit/>
            </a:bodyPr>
            <a:lstStyle/>
            <a:p>
              <a:pPr defTabSz="402416">
                <a:lnSpc>
                  <a:spcPts val="3360"/>
                </a:lnSpc>
              </a:pPr>
              <a:r>
                <a:rPr lang="ja-JP" altLang="en-US" kern="0" dirty="0" smtClean="0">
                  <a:latin typeface="メイリオ" panose="020B0604030504040204" pitchFamily="50" charset="-128"/>
                  <a:ea typeface="メイリオ" panose="020B0604030504040204" pitchFamily="50" charset="-128"/>
                  <a:cs typeface="Meiryo UI" panose="020B0604030504040204" pitchFamily="50" charset="-128"/>
                </a:rPr>
                <a:t>被選挙人の意見</a:t>
              </a:r>
              <a:endParaRPr lang="en-US" altLang="ja-JP" kern="0" dirty="0">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3360"/>
                </a:lnSpc>
              </a:pPr>
              <a:endParaRPr lang="en-US" altLang="ja-JP" sz="2400" b="1" kern="0" dirty="0">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3360"/>
                </a:lnSpc>
              </a:pPr>
              <a:endParaRPr lang="en-US" altLang="ja-JP" sz="2400" b="1" kern="0" dirty="0">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3360"/>
                </a:lnSpc>
              </a:pPr>
              <a:endParaRPr lang="en-US" altLang="ja-JP" sz="2400" b="1" kern="0" dirty="0">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3360"/>
                </a:lnSpc>
              </a:pPr>
              <a:endParaRPr lang="en-US" altLang="ja-JP" sz="2400" b="1" kern="0" dirty="0">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2000"/>
                </a:lnSpc>
              </a:pPr>
              <a:endParaRPr lang="en-US" altLang="ja-JP" sz="3200" kern="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grpSp>
    </p:spTree>
    <p:extLst>
      <p:ext uri="{BB962C8B-B14F-4D97-AF65-F5344CB8AC3E}">
        <p14:creationId xmlns:p14="http://schemas.microsoft.com/office/powerpoint/2010/main" val="136811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508443" y="577245"/>
            <a:ext cx="8947358" cy="646331"/>
          </a:xfrm>
          <a:prstGeom prst="rect">
            <a:avLst/>
          </a:prstGeom>
        </p:spPr>
        <p:txBody>
          <a:bodyPr wrap="square">
            <a:spAutoFit/>
          </a:bodyPr>
          <a:lstStyle>
            <a:lvl1pPr algn="l" rtl="0" eaLnBrk="0" fontAlgn="base" hangingPunct="0">
              <a:lnSpc>
                <a:spcPct val="90000"/>
              </a:lnSpc>
              <a:spcBef>
                <a:spcPct val="0"/>
              </a:spcBef>
              <a:spcAft>
                <a:spcPct val="0"/>
              </a:spcAft>
              <a:defRPr kumimoji="1" sz="2100">
                <a:solidFill>
                  <a:schemeClr val="bg1"/>
                </a:solidFill>
                <a:latin typeface="+mj-lt"/>
                <a:ea typeface="+mj-ea"/>
                <a:cs typeface="+mj-cs"/>
              </a:defRPr>
            </a:lvl1pPr>
            <a:lvl2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2pPr>
            <a:lvl3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3pPr>
            <a:lvl4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4pPr>
            <a:lvl5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5pPr>
            <a:lvl6pPr marL="365760" algn="l" rtl="0" fontAlgn="base">
              <a:lnSpc>
                <a:spcPct val="90000"/>
              </a:lnSpc>
              <a:spcBef>
                <a:spcPct val="0"/>
              </a:spcBef>
              <a:spcAft>
                <a:spcPct val="0"/>
              </a:spcAft>
              <a:defRPr kumimoji="1" sz="2100">
                <a:solidFill>
                  <a:schemeClr val="bg1"/>
                </a:solidFill>
                <a:latin typeface="Arial" charset="0"/>
                <a:ea typeface="HGPｺﾞｼｯｸE" pitchFamily="50" charset="-128"/>
              </a:defRPr>
            </a:lvl6pPr>
            <a:lvl7pPr marL="731520" algn="l" rtl="0" fontAlgn="base">
              <a:lnSpc>
                <a:spcPct val="90000"/>
              </a:lnSpc>
              <a:spcBef>
                <a:spcPct val="0"/>
              </a:spcBef>
              <a:spcAft>
                <a:spcPct val="0"/>
              </a:spcAft>
              <a:defRPr kumimoji="1" sz="2100">
                <a:solidFill>
                  <a:schemeClr val="bg1"/>
                </a:solidFill>
                <a:latin typeface="Arial" charset="0"/>
                <a:ea typeface="HGPｺﾞｼｯｸE" pitchFamily="50" charset="-128"/>
              </a:defRPr>
            </a:lvl7pPr>
            <a:lvl8pPr marL="1097280" algn="l" rtl="0" fontAlgn="base">
              <a:lnSpc>
                <a:spcPct val="90000"/>
              </a:lnSpc>
              <a:spcBef>
                <a:spcPct val="0"/>
              </a:spcBef>
              <a:spcAft>
                <a:spcPct val="0"/>
              </a:spcAft>
              <a:defRPr kumimoji="1" sz="2100">
                <a:solidFill>
                  <a:schemeClr val="bg1"/>
                </a:solidFill>
                <a:latin typeface="Arial" charset="0"/>
                <a:ea typeface="HGPｺﾞｼｯｸE" pitchFamily="50" charset="-128"/>
              </a:defRPr>
            </a:lvl8pPr>
            <a:lvl9pPr marL="1463040" algn="l" rtl="0" fontAlgn="base">
              <a:lnSpc>
                <a:spcPct val="90000"/>
              </a:lnSpc>
              <a:spcBef>
                <a:spcPct val="0"/>
              </a:spcBef>
              <a:spcAft>
                <a:spcPct val="0"/>
              </a:spcAft>
              <a:defRPr kumimoji="1" sz="2100">
                <a:solidFill>
                  <a:schemeClr val="bg1"/>
                </a:solidFill>
                <a:latin typeface="Arial" charset="0"/>
                <a:ea typeface="HGPｺﾞｼｯｸE" pitchFamily="50" charset="-128"/>
              </a:defRPr>
            </a:lvl9pPr>
          </a:lstStyle>
          <a:p>
            <a:pPr eaLnBrk="1" fontAlgn="auto" hangingPunct="1">
              <a:spcAft>
                <a:spcPts val="0"/>
              </a:spcAft>
              <a:defRPr/>
            </a:pPr>
            <a:r>
              <a:rPr lang="ja-JP" altLang="en-US" sz="4000" b="1" kern="0" dirty="0">
                <a:solidFill>
                  <a:schemeClr val="tx1"/>
                </a:solidFill>
                <a:latin typeface="メイリオ" panose="020B0604030504040204" pitchFamily="50" charset="-128"/>
                <a:ea typeface="メイリオ" panose="020B0604030504040204" pitchFamily="50" charset="-128"/>
              </a:rPr>
              <a:t>１</a:t>
            </a:r>
            <a:r>
              <a:rPr lang="ja-JP" altLang="en-US" sz="4000" b="1" kern="0" dirty="0" smtClean="0">
                <a:solidFill>
                  <a:schemeClr val="tx1"/>
                </a:solidFill>
                <a:latin typeface="メイリオ" panose="020B0604030504040204" pitchFamily="50" charset="-128"/>
                <a:ea typeface="メイリオ" panose="020B0604030504040204" pitchFamily="50" charset="-128"/>
              </a:rPr>
              <a:t>．</a:t>
            </a:r>
            <a:r>
              <a:rPr lang="ja-JP" altLang="en-US" sz="4000" b="1" kern="0" dirty="0">
                <a:solidFill>
                  <a:schemeClr val="tx1"/>
                </a:solidFill>
                <a:latin typeface="メイリオ" panose="020B0604030504040204" pitchFamily="50" charset="-128"/>
                <a:ea typeface="メイリオ" panose="020B0604030504040204" pitchFamily="50" charset="-128"/>
              </a:rPr>
              <a:t>選挙改革ＰＪで考えるべきこと</a:t>
            </a:r>
          </a:p>
        </p:txBody>
      </p:sp>
      <p:sp>
        <p:nvSpPr>
          <p:cNvPr id="9" name="テキスト ボックス 1"/>
          <p:cNvSpPr txBox="1">
            <a:spLocks noChangeArrowheads="1"/>
          </p:cNvSpPr>
          <p:nvPr/>
        </p:nvSpPr>
        <p:spPr bwMode="auto">
          <a:xfrm>
            <a:off x="508442" y="1489044"/>
            <a:ext cx="871996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ja-JP" altLang="en-US" sz="3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有権者の生活に</a:t>
            </a:r>
            <a:r>
              <a:rPr lang="ja-JP" altLang="en-US" sz="3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寄り添う</a:t>
            </a:r>
            <a:r>
              <a:rPr lang="ja-JP" altLang="en-US" sz="3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投票所にしたい。</a:t>
            </a:r>
            <a:endParaRPr lang="ja-JP" altLang="en-US" sz="3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6" name="グループ化 15"/>
          <p:cNvGrpSpPr/>
          <p:nvPr/>
        </p:nvGrpSpPr>
        <p:grpSpPr>
          <a:xfrm>
            <a:off x="811373" y="2487639"/>
            <a:ext cx="9001134" cy="4370361"/>
            <a:chOff x="192394" y="2436132"/>
            <a:chExt cx="9001134" cy="4370361"/>
          </a:xfrm>
        </p:grpSpPr>
        <p:pic>
          <p:nvPicPr>
            <p:cNvPr id="6" name="図 5"/>
            <p:cNvPicPr>
              <a:picLocks noChangeAspect="1"/>
            </p:cNvPicPr>
            <p:nvPr/>
          </p:nvPicPr>
          <p:blipFill>
            <a:blip r:embed="rId3"/>
            <a:stretch>
              <a:fillRect/>
            </a:stretch>
          </p:blipFill>
          <p:spPr>
            <a:xfrm>
              <a:off x="508443" y="3800848"/>
              <a:ext cx="4920970" cy="3005645"/>
            </a:xfrm>
            <a:prstGeom prst="rect">
              <a:avLst/>
            </a:prstGeom>
          </p:spPr>
        </p:pic>
        <p:sp>
          <p:nvSpPr>
            <p:cNvPr id="10" name="角丸四角形吹き出し 9"/>
            <p:cNvSpPr/>
            <p:nvPr/>
          </p:nvSpPr>
          <p:spPr>
            <a:xfrm>
              <a:off x="4982122" y="2588292"/>
              <a:ext cx="3491346" cy="1577546"/>
            </a:xfrm>
            <a:prstGeom prst="wedgeRoundRectCallout">
              <a:avLst>
                <a:gd name="adj1" fmla="val -63824"/>
                <a:gd name="adj2" fmla="val 66689"/>
                <a:gd name="adj3" fmla="val 16667"/>
              </a:avLst>
            </a:prstGeom>
            <a:ln/>
          </p:spPr>
          <p:style>
            <a:lnRef idx="2">
              <a:schemeClr val="dk1"/>
            </a:lnRef>
            <a:fillRef idx="1">
              <a:schemeClr val="lt1"/>
            </a:fillRef>
            <a:effectRef idx="0">
              <a:schemeClr val="dk1"/>
            </a:effectRef>
            <a:fontRef idx="minor">
              <a:schemeClr val="dk1"/>
            </a:fontRef>
          </p:style>
          <p:txBody>
            <a:bodyPr lIns="253500" tIns="31687" bIns="31687" rtlCol="0" anchor="t" anchorCtr="0">
              <a:noAutofit/>
            </a:bodyPr>
            <a:lstStyle/>
            <a:p>
              <a:pPr algn="ctr" defTabSz="402416">
                <a:lnSpc>
                  <a:spcPts val="3360"/>
                </a:lnSpc>
              </a:pPr>
              <a:endParaRPr kumimoji="0" lang="ja-JP" altLang="en-US" sz="2000" b="1" kern="0" dirty="0" smtClean="0">
                <a:solidFill>
                  <a:schemeClr val="accent1">
                    <a:lumMod val="50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8" name="正方形/長方形 7">
              <a:extLst>
                <a:ext uri="{FF2B5EF4-FFF2-40B4-BE49-F238E27FC236}">
                  <a16:creationId xmlns:a16="http://schemas.microsoft.com/office/drawing/2014/main" id="{A9AA4E95-B9DD-4B3A-8DA2-690859D86A76}"/>
                </a:ext>
              </a:extLst>
            </p:cNvPr>
            <p:cNvSpPr/>
            <p:nvPr/>
          </p:nvSpPr>
          <p:spPr>
            <a:xfrm>
              <a:off x="5088201" y="2732061"/>
              <a:ext cx="3279186" cy="1141264"/>
            </a:xfrm>
            <a:prstGeom prst="rect">
              <a:avLst/>
            </a:prstGeom>
            <a:noFill/>
            <a:ln w="38100" cap="rnd" cmpd="sng" algn="ctr">
              <a:noFill/>
              <a:prstDash val="solid"/>
            </a:ln>
            <a:effectLst/>
          </p:spPr>
          <p:txBody>
            <a:bodyPr lIns="253500" tIns="31687" bIns="31687" rtlCol="0" anchor="t" anchorCtr="0">
              <a:noAutofit/>
            </a:bodyPr>
            <a:lstStyle/>
            <a:p>
              <a:pPr defTabSz="402416">
                <a:lnSpc>
                  <a:spcPts val="2500"/>
                </a:lnSpc>
              </a:pPr>
              <a:r>
                <a:rPr kumimoji="0" lang="ja-JP" altLang="en-US" sz="2000" b="1" kern="0" dirty="0" smtClean="0">
                  <a:latin typeface="メイリオ" panose="020B0604030504040204" pitchFamily="50" charset="-128"/>
                  <a:ea typeface="メイリオ" panose="020B0604030504040204" pitchFamily="50" charset="-128"/>
                  <a:cs typeface="Meiryo UI" panose="020B0604030504040204" pitchFamily="50" charset="-128"/>
                </a:rPr>
                <a:t>ライフスタイルが多様化してる・・少し外出すれば、</a:t>
              </a:r>
              <a:r>
                <a:rPr lang="ja-JP" altLang="en-US" sz="2000" b="1" kern="0" dirty="0" smtClean="0">
                  <a:latin typeface="メイリオ" panose="020B0604030504040204" pitchFamily="50" charset="-128"/>
                  <a:ea typeface="メイリオ" panose="020B0604030504040204" pitchFamily="50" charset="-128"/>
                  <a:cs typeface="Meiryo UI" panose="020B0604030504040204" pitchFamily="50" charset="-128"/>
                </a:rPr>
                <a:t>投票できる投票所</a:t>
              </a:r>
              <a:endParaRPr lang="en-US" altLang="ja-JP" sz="2000" b="1" kern="0" dirty="0" smtClean="0">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2500"/>
                </a:lnSpc>
              </a:pPr>
              <a:r>
                <a:rPr lang="ja-JP" altLang="en-US" sz="2000" b="1" kern="0" dirty="0" smtClean="0">
                  <a:latin typeface="メイリオ" panose="020B0604030504040204" pitchFamily="50" charset="-128"/>
                  <a:ea typeface="メイリオ" panose="020B0604030504040204" pitchFamily="50" charset="-128"/>
                  <a:cs typeface="Meiryo UI" panose="020B0604030504040204" pitchFamily="50" charset="-128"/>
                </a:rPr>
                <a:t>だといいなぁ。</a:t>
              </a:r>
              <a:endParaRPr kumimoji="0" lang="en-US" altLang="ja-JP" sz="2000" b="1" kern="0" dirty="0" smtClean="0">
                <a:latin typeface="HGP創英角ﾎﾟｯﾌﾟ体" panose="040B0A00000000000000" pitchFamily="50" charset="-128"/>
                <a:ea typeface="HGP創英角ﾎﾟｯﾌﾟ体" panose="040B0A00000000000000" pitchFamily="50" charset="-128"/>
                <a:cs typeface="Meiryo UI" panose="020B0604030504040204" pitchFamily="50" charset="-128"/>
              </a:endParaRPr>
            </a:p>
            <a:p>
              <a:pPr lvl="0" defTabSz="402416">
                <a:lnSpc>
                  <a:spcPts val="2500"/>
                </a:lnSpc>
              </a:pPr>
              <a:endParaRPr kumimoji="0" lang="en-US" altLang="ja-JP" kern="0" dirty="0">
                <a:solidFill>
                  <a:schemeClr val="tx1">
                    <a:lumMod val="50000"/>
                    <a:lumOff val="50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defTabSz="402416">
                <a:lnSpc>
                  <a:spcPts val="2000"/>
                </a:lnSpc>
              </a:pPr>
              <a:endParaRPr kumimoji="0" lang="en-US" altLang="ja-JP" sz="3200" kern="0" dirty="0" smtClean="0">
                <a:solidFill>
                  <a:schemeClr val="accent2">
                    <a:lumMod val="7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2" name="角丸四角形吹き出し 11"/>
            <p:cNvSpPr/>
            <p:nvPr/>
          </p:nvSpPr>
          <p:spPr>
            <a:xfrm>
              <a:off x="192394" y="2436132"/>
              <a:ext cx="3491346" cy="1091883"/>
            </a:xfrm>
            <a:prstGeom prst="wedgeRoundRectCallout">
              <a:avLst>
                <a:gd name="adj1" fmla="val -161"/>
                <a:gd name="adj2" fmla="val 80957"/>
                <a:gd name="adj3" fmla="val 16667"/>
              </a:avLst>
            </a:prstGeom>
            <a:ln/>
          </p:spPr>
          <p:style>
            <a:lnRef idx="2">
              <a:schemeClr val="dk1"/>
            </a:lnRef>
            <a:fillRef idx="1">
              <a:schemeClr val="lt1"/>
            </a:fillRef>
            <a:effectRef idx="0">
              <a:schemeClr val="dk1"/>
            </a:effectRef>
            <a:fontRef idx="minor">
              <a:schemeClr val="dk1"/>
            </a:fontRef>
          </p:style>
          <p:txBody>
            <a:bodyPr lIns="253500" tIns="31687" bIns="31687" rtlCol="0" anchor="t" anchorCtr="0">
              <a:noAutofit/>
            </a:bodyPr>
            <a:lstStyle/>
            <a:p>
              <a:pPr algn="ctr" defTabSz="402416">
                <a:lnSpc>
                  <a:spcPts val="3360"/>
                </a:lnSpc>
              </a:pPr>
              <a:endParaRPr kumimoji="0" lang="ja-JP" altLang="en-US" sz="2000" b="1" kern="0" dirty="0" smtClean="0">
                <a:solidFill>
                  <a:schemeClr val="accent1">
                    <a:lumMod val="50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3" name="正方形/長方形 12">
              <a:extLst>
                <a:ext uri="{FF2B5EF4-FFF2-40B4-BE49-F238E27FC236}">
                  <a16:creationId xmlns:a16="http://schemas.microsoft.com/office/drawing/2014/main" id="{A9AA4E95-B9DD-4B3A-8DA2-690859D86A76}"/>
                </a:ext>
              </a:extLst>
            </p:cNvPr>
            <p:cNvSpPr/>
            <p:nvPr/>
          </p:nvSpPr>
          <p:spPr>
            <a:xfrm>
              <a:off x="325351" y="2621866"/>
              <a:ext cx="3279186" cy="671874"/>
            </a:xfrm>
            <a:prstGeom prst="rect">
              <a:avLst/>
            </a:prstGeom>
            <a:noFill/>
            <a:ln w="38100" cap="rnd" cmpd="sng" algn="ctr">
              <a:noFill/>
              <a:prstDash val="solid"/>
            </a:ln>
            <a:effectLst/>
          </p:spPr>
          <p:txBody>
            <a:bodyPr lIns="253500" tIns="31687" bIns="31687" rtlCol="0" anchor="t" anchorCtr="0">
              <a:noAutofit/>
            </a:bodyPr>
            <a:lstStyle/>
            <a:p>
              <a:pPr defTabSz="402416">
                <a:lnSpc>
                  <a:spcPts val="2500"/>
                </a:lnSpc>
              </a:pPr>
              <a:r>
                <a:rPr kumimoji="0" lang="ja-JP" altLang="en-US" sz="2000" b="1" kern="0" dirty="0" smtClean="0">
                  <a:latin typeface="メイリオ" panose="020B0604030504040204" pitchFamily="50" charset="-128"/>
                  <a:ea typeface="メイリオ" panose="020B0604030504040204" pitchFamily="50" charset="-128"/>
                  <a:cs typeface="Meiryo UI" panose="020B0604030504040204" pitchFamily="50" charset="-128"/>
                </a:rPr>
                <a:t>投票所まで、送り迎え</a:t>
              </a:r>
              <a:endParaRPr kumimoji="0" lang="en-US" altLang="ja-JP" sz="2000" b="1" kern="0" dirty="0" smtClean="0">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2500"/>
                </a:lnSpc>
              </a:pPr>
              <a:r>
                <a:rPr kumimoji="0" lang="ja-JP" altLang="en-US" sz="2000" b="1" kern="0" dirty="0" smtClean="0">
                  <a:latin typeface="メイリオ" panose="020B0604030504040204" pitchFamily="50" charset="-128"/>
                  <a:ea typeface="メイリオ" panose="020B0604030504040204" pitchFamily="50" charset="-128"/>
                  <a:cs typeface="Meiryo UI" panose="020B0604030504040204" pitchFamily="50" charset="-128"/>
                </a:rPr>
                <a:t>してくれるといいなぁ。</a:t>
              </a:r>
              <a:endParaRPr kumimoji="0" lang="en-US" altLang="ja-JP" sz="2000" b="1" kern="0" dirty="0" smtClean="0">
                <a:latin typeface="HGP創英角ﾎﾟｯﾌﾟ体" panose="040B0A00000000000000" pitchFamily="50" charset="-128"/>
                <a:ea typeface="HGP創英角ﾎﾟｯﾌﾟ体" panose="040B0A00000000000000" pitchFamily="50" charset="-128"/>
                <a:cs typeface="Meiryo UI" panose="020B0604030504040204" pitchFamily="50" charset="-128"/>
              </a:endParaRPr>
            </a:p>
            <a:p>
              <a:pPr lvl="0" defTabSz="402416">
                <a:lnSpc>
                  <a:spcPts val="2500"/>
                </a:lnSpc>
              </a:pPr>
              <a:endParaRPr kumimoji="0" lang="en-US" altLang="ja-JP" kern="0" dirty="0">
                <a:solidFill>
                  <a:schemeClr val="tx1">
                    <a:lumMod val="50000"/>
                    <a:lumOff val="50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defTabSz="402416">
                <a:lnSpc>
                  <a:spcPts val="2000"/>
                </a:lnSpc>
              </a:pPr>
              <a:endParaRPr kumimoji="0" lang="en-US" altLang="ja-JP" sz="3200" kern="0" dirty="0" smtClean="0">
                <a:solidFill>
                  <a:schemeClr val="accent2">
                    <a:lumMod val="7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4" name="角丸四角形吹き出し 13"/>
            <p:cNvSpPr/>
            <p:nvPr/>
          </p:nvSpPr>
          <p:spPr>
            <a:xfrm>
              <a:off x="5626889" y="4950610"/>
              <a:ext cx="3566639" cy="1359405"/>
            </a:xfrm>
            <a:prstGeom prst="wedgeRoundRectCallout">
              <a:avLst>
                <a:gd name="adj1" fmla="val -73899"/>
                <a:gd name="adj2" fmla="val -41212"/>
                <a:gd name="adj3" fmla="val 16667"/>
              </a:avLst>
            </a:prstGeom>
            <a:ln/>
          </p:spPr>
          <p:style>
            <a:lnRef idx="2">
              <a:schemeClr val="dk1"/>
            </a:lnRef>
            <a:fillRef idx="1">
              <a:schemeClr val="lt1"/>
            </a:fillRef>
            <a:effectRef idx="0">
              <a:schemeClr val="dk1"/>
            </a:effectRef>
            <a:fontRef idx="minor">
              <a:schemeClr val="dk1"/>
            </a:fontRef>
          </p:style>
          <p:txBody>
            <a:bodyPr lIns="253500" tIns="31687" bIns="31687" rtlCol="0" anchor="t" anchorCtr="0">
              <a:noAutofit/>
            </a:bodyPr>
            <a:lstStyle/>
            <a:p>
              <a:pPr algn="ctr" defTabSz="402416">
                <a:lnSpc>
                  <a:spcPts val="3360"/>
                </a:lnSpc>
              </a:pPr>
              <a:endParaRPr kumimoji="0" lang="ja-JP" altLang="en-US" sz="2000" b="1" kern="0" dirty="0" smtClean="0">
                <a:solidFill>
                  <a:schemeClr val="accent1">
                    <a:lumMod val="50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5" name="正方形/長方形 14">
              <a:extLst>
                <a:ext uri="{FF2B5EF4-FFF2-40B4-BE49-F238E27FC236}">
                  <a16:creationId xmlns:a16="http://schemas.microsoft.com/office/drawing/2014/main" id="{A9AA4E95-B9DD-4B3A-8DA2-690859D86A76}"/>
                </a:ext>
              </a:extLst>
            </p:cNvPr>
            <p:cNvSpPr/>
            <p:nvPr/>
          </p:nvSpPr>
          <p:spPr>
            <a:xfrm>
              <a:off x="5758024" y="5168751"/>
              <a:ext cx="3304368" cy="1141264"/>
            </a:xfrm>
            <a:prstGeom prst="rect">
              <a:avLst/>
            </a:prstGeom>
            <a:noFill/>
            <a:ln w="38100" cap="rnd" cmpd="sng" algn="ctr">
              <a:noFill/>
              <a:prstDash val="solid"/>
            </a:ln>
            <a:effectLst/>
          </p:spPr>
          <p:txBody>
            <a:bodyPr lIns="253500" tIns="31687" bIns="31687" rtlCol="0" anchor="t" anchorCtr="0">
              <a:noAutofit/>
            </a:bodyPr>
            <a:lstStyle/>
            <a:p>
              <a:pPr defTabSz="402416">
                <a:lnSpc>
                  <a:spcPts val="2500"/>
                </a:lnSpc>
              </a:pPr>
              <a:r>
                <a:rPr lang="ja-JP" altLang="en-US" sz="2000" b="1" kern="0" dirty="0" smtClean="0">
                  <a:latin typeface="メイリオ" panose="020B0604030504040204" pitchFamily="50" charset="-128"/>
                  <a:ea typeface="メイリオ" panose="020B0604030504040204" pitchFamily="50" charset="-128"/>
                  <a:cs typeface="Meiryo UI" panose="020B0604030504040204" pitchFamily="50" charset="-128"/>
                </a:rPr>
                <a:t>選挙当日、期日前投票の場所って決まってるけど、どうにかならなかかな。</a:t>
              </a:r>
              <a:endParaRPr kumimoji="0" lang="en-US" altLang="ja-JP" sz="2000" b="1" kern="0" dirty="0" smtClean="0">
                <a:latin typeface="HGP創英角ﾎﾟｯﾌﾟ体" panose="040B0A00000000000000" pitchFamily="50" charset="-128"/>
                <a:ea typeface="HGP創英角ﾎﾟｯﾌﾟ体" panose="040B0A00000000000000" pitchFamily="50" charset="-128"/>
                <a:cs typeface="Meiryo UI" panose="020B0604030504040204" pitchFamily="50" charset="-128"/>
              </a:endParaRPr>
            </a:p>
            <a:p>
              <a:pPr lvl="0" defTabSz="402416">
                <a:lnSpc>
                  <a:spcPts val="2500"/>
                </a:lnSpc>
              </a:pPr>
              <a:endParaRPr kumimoji="0" lang="en-US" altLang="ja-JP" kern="0" dirty="0">
                <a:solidFill>
                  <a:schemeClr val="tx1">
                    <a:lumMod val="50000"/>
                    <a:lumOff val="50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defTabSz="402416">
                <a:lnSpc>
                  <a:spcPts val="2000"/>
                </a:lnSpc>
              </a:pPr>
              <a:endParaRPr kumimoji="0" lang="en-US" altLang="ja-JP" sz="3200" kern="0" dirty="0" smtClean="0">
                <a:solidFill>
                  <a:schemeClr val="accent2">
                    <a:lumMod val="75000"/>
                  </a:scheme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grpSp>
    </p:spTree>
    <p:extLst>
      <p:ext uri="{BB962C8B-B14F-4D97-AF65-F5344CB8AC3E}">
        <p14:creationId xmlns:p14="http://schemas.microsoft.com/office/powerpoint/2010/main" val="1918481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2"/>
          <p:cNvSpPr txBox="1">
            <a:spLocks noChangeArrowheads="1"/>
          </p:cNvSpPr>
          <p:nvPr/>
        </p:nvSpPr>
        <p:spPr>
          <a:xfrm>
            <a:off x="760291" y="440655"/>
            <a:ext cx="7989814" cy="646331"/>
          </a:xfrm>
          <a:prstGeom prst="rect">
            <a:avLst/>
          </a:prstGeom>
        </p:spPr>
        <p:txBody>
          <a:bodyPr wrap="square">
            <a:spAutoFit/>
          </a:bodyPr>
          <a:lstStyle>
            <a:lvl1pPr algn="l" rtl="0" eaLnBrk="0" fontAlgn="base" hangingPunct="0">
              <a:lnSpc>
                <a:spcPct val="90000"/>
              </a:lnSpc>
              <a:spcBef>
                <a:spcPct val="0"/>
              </a:spcBef>
              <a:spcAft>
                <a:spcPct val="0"/>
              </a:spcAft>
              <a:defRPr kumimoji="1" sz="2100">
                <a:solidFill>
                  <a:schemeClr val="bg1"/>
                </a:solidFill>
                <a:latin typeface="+mj-lt"/>
                <a:ea typeface="+mj-ea"/>
                <a:cs typeface="+mj-cs"/>
              </a:defRPr>
            </a:lvl1pPr>
            <a:lvl2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2pPr>
            <a:lvl3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3pPr>
            <a:lvl4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4pPr>
            <a:lvl5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5pPr>
            <a:lvl6pPr marL="365760" algn="l" rtl="0" fontAlgn="base">
              <a:lnSpc>
                <a:spcPct val="90000"/>
              </a:lnSpc>
              <a:spcBef>
                <a:spcPct val="0"/>
              </a:spcBef>
              <a:spcAft>
                <a:spcPct val="0"/>
              </a:spcAft>
              <a:defRPr kumimoji="1" sz="2100">
                <a:solidFill>
                  <a:schemeClr val="bg1"/>
                </a:solidFill>
                <a:latin typeface="Arial" charset="0"/>
                <a:ea typeface="HGPｺﾞｼｯｸE" pitchFamily="50" charset="-128"/>
              </a:defRPr>
            </a:lvl6pPr>
            <a:lvl7pPr marL="731520" algn="l" rtl="0" fontAlgn="base">
              <a:lnSpc>
                <a:spcPct val="90000"/>
              </a:lnSpc>
              <a:spcBef>
                <a:spcPct val="0"/>
              </a:spcBef>
              <a:spcAft>
                <a:spcPct val="0"/>
              </a:spcAft>
              <a:defRPr kumimoji="1" sz="2100">
                <a:solidFill>
                  <a:schemeClr val="bg1"/>
                </a:solidFill>
                <a:latin typeface="Arial" charset="0"/>
                <a:ea typeface="HGPｺﾞｼｯｸE" pitchFamily="50" charset="-128"/>
              </a:defRPr>
            </a:lvl7pPr>
            <a:lvl8pPr marL="1097280" algn="l" rtl="0" fontAlgn="base">
              <a:lnSpc>
                <a:spcPct val="90000"/>
              </a:lnSpc>
              <a:spcBef>
                <a:spcPct val="0"/>
              </a:spcBef>
              <a:spcAft>
                <a:spcPct val="0"/>
              </a:spcAft>
              <a:defRPr kumimoji="1" sz="2100">
                <a:solidFill>
                  <a:schemeClr val="bg1"/>
                </a:solidFill>
                <a:latin typeface="Arial" charset="0"/>
                <a:ea typeface="HGPｺﾞｼｯｸE" pitchFamily="50" charset="-128"/>
              </a:defRPr>
            </a:lvl8pPr>
            <a:lvl9pPr marL="1463040" algn="l" rtl="0" fontAlgn="base">
              <a:lnSpc>
                <a:spcPct val="90000"/>
              </a:lnSpc>
              <a:spcBef>
                <a:spcPct val="0"/>
              </a:spcBef>
              <a:spcAft>
                <a:spcPct val="0"/>
              </a:spcAft>
              <a:defRPr kumimoji="1" sz="2100">
                <a:solidFill>
                  <a:schemeClr val="bg1"/>
                </a:solidFill>
                <a:latin typeface="Arial" charset="0"/>
                <a:ea typeface="HGPｺﾞｼｯｸE" pitchFamily="50" charset="-128"/>
              </a:defRPr>
            </a:lvl9pPr>
          </a:lstStyle>
          <a:p>
            <a:pPr eaLnBrk="1" fontAlgn="auto" hangingPunct="1">
              <a:spcAft>
                <a:spcPts val="0"/>
              </a:spcAft>
              <a:defRPr/>
            </a:pPr>
            <a:r>
              <a:rPr lang="ja-JP" altLang="en-US" sz="4000" b="1" kern="0" dirty="0">
                <a:solidFill>
                  <a:schemeClr val="tx1"/>
                </a:solidFill>
                <a:latin typeface="メイリオ" panose="020B0604030504040204" pitchFamily="50" charset="-128"/>
                <a:ea typeface="メイリオ" panose="020B0604030504040204" pitchFamily="50" charset="-128"/>
              </a:rPr>
              <a:t>２</a:t>
            </a:r>
            <a:r>
              <a:rPr lang="ja-JP" altLang="en-US" sz="4000" b="1" kern="0" dirty="0" smtClean="0">
                <a:solidFill>
                  <a:schemeClr val="tx1"/>
                </a:solidFill>
                <a:latin typeface="メイリオ" panose="020B0604030504040204" pitchFamily="50" charset="-128"/>
                <a:ea typeface="メイリオ" panose="020B0604030504040204" pitchFamily="50" charset="-128"/>
              </a:rPr>
              <a:t>．選挙執行における現状と課題</a:t>
            </a:r>
            <a:endParaRPr lang="ja-JP" altLang="en-US" sz="4000" b="1" kern="0" dirty="0">
              <a:solidFill>
                <a:schemeClr val="tx1"/>
              </a:solidFill>
              <a:latin typeface="メイリオ" panose="020B0604030504040204" pitchFamily="50" charset="-128"/>
              <a:ea typeface="メイリオ" panose="020B0604030504040204" pitchFamily="50" charset="-128"/>
            </a:endParaRPr>
          </a:p>
        </p:txBody>
      </p:sp>
      <p:sp>
        <p:nvSpPr>
          <p:cNvPr id="20" name="正方形/長方形 19">
            <a:extLst>
              <a:ext uri="{FF2B5EF4-FFF2-40B4-BE49-F238E27FC236}">
                <a16:creationId xmlns:a16="http://schemas.microsoft.com/office/drawing/2014/main" id="{A9AA4E95-B9DD-4B3A-8DA2-690859D86A76}"/>
              </a:ext>
            </a:extLst>
          </p:cNvPr>
          <p:cNvSpPr/>
          <p:nvPr/>
        </p:nvSpPr>
        <p:spPr>
          <a:xfrm>
            <a:off x="992091" y="4043292"/>
            <a:ext cx="3583867" cy="770709"/>
          </a:xfrm>
          <a:prstGeom prst="rect">
            <a:avLst/>
          </a:prstGeom>
          <a:solidFill>
            <a:schemeClr val="accent4">
              <a:lumMod val="75000"/>
            </a:schemeClr>
          </a:solidFill>
          <a:ln w="38100" cap="rnd" cmpd="sng" algn="ctr">
            <a:noFill/>
            <a:prstDash val="solid"/>
          </a:ln>
          <a:effectLst/>
        </p:spPr>
        <p:txBody>
          <a:bodyPr lIns="253500" tIns="31687" bIns="31687" rtlCol="0" anchor="t" anchorCtr="0">
            <a:noAutofit/>
          </a:bodyPr>
          <a:lstStyle/>
          <a:p>
            <a:pPr defTabSz="402416">
              <a:lnSpc>
                <a:spcPts val="2300"/>
              </a:lnSpc>
            </a:pPr>
            <a:endParaRPr kumimoji="0" lang="en-US" altLang="ja-JP" sz="1600" kern="0" dirty="0" smtClean="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2300"/>
              </a:lnSpc>
            </a:pPr>
            <a:r>
              <a:rPr kumimoji="0" lang="en-US" altLang="ja-JP" sz="3600" b="1" kern="0" dirty="0" smtClean="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&lt;</a:t>
            </a:r>
            <a:r>
              <a:rPr kumimoji="0" lang="ja-JP" altLang="en-US" sz="3600" b="1" kern="0" dirty="0" smtClean="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　課　題　</a:t>
            </a:r>
            <a:r>
              <a:rPr kumimoji="0" lang="en-US" altLang="ja-JP" sz="3600" b="1" kern="0" dirty="0" smtClean="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&gt;</a:t>
            </a:r>
            <a:endParaRPr kumimoji="0" lang="en-US" altLang="ja-JP" sz="3600" kern="0" dirty="0" smtClean="0">
              <a:solidFill>
                <a:schemeClr val="bg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22" name="正方形/長方形 21">
            <a:extLst>
              <a:ext uri="{FF2B5EF4-FFF2-40B4-BE49-F238E27FC236}">
                <a16:creationId xmlns:a16="http://schemas.microsoft.com/office/drawing/2014/main" id="{A9AA4E95-B9DD-4B3A-8DA2-690859D86A76}"/>
              </a:ext>
            </a:extLst>
          </p:cNvPr>
          <p:cNvSpPr/>
          <p:nvPr/>
        </p:nvSpPr>
        <p:spPr>
          <a:xfrm>
            <a:off x="176651" y="1233732"/>
            <a:ext cx="10380513" cy="2694651"/>
          </a:xfrm>
          <a:prstGeom prst="rect">
            <a:avLst/>
          </a:prstGeom>
          <a:noFill/>
          <a:ln w="38100" cap="rnd" cmpd="sng" algn="ctr">
            <a:noFill/>
            <a:prstDash val="solid"/>
          </a:ln>
          <a:effectLst/>
        </p:spPr>
        <p:txBody>
          <a:bodyPr lIns="253500" tIns="31687" bIns="31687" rtlCol="0" anchor="t" anchorCtr="0">
            <a:noAutofit/>
          </a:bodyPr>
          <a:lstStyle/>
          <a:p>
            <a:pPr defTabSz="402416">
              <a:lnSpc>
                <a:spcPts val="2300"/>
              </a:lnSpc>
            </a:pPr>
            <a:endParaRPr kumimoji="0" lang="en-US" altLang="ja-JP" sz="1600" kern="0" dirty="0" smtClean="0">
              <a:solidFill>
                <a:srgbClr val="FF0000"/>
              </a:solidFill>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2300"/>
              </a:lnSpc>
            </a:pPr>
            <a:endParaRPr kumimoji="0" lang="en-US" altLang="ja-JP" sz="1600" kern="0" dirty="0" smtClean="0">
              <a:solidFill>
                <a:srgbClr val="FF0000"/>
              </a:solidFill>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2300"/>
              </a:lnSpc>
            </a:pPr>
            <a:endParaRPr kumimoji="0" lang="en-US" altLang="ja-JP" sz="2800" b="1" kern="0" dirty="0" smtClean="0">
              <a:solidFill>
                <a:srgbClr val="002060"/>
              </a:solidFill>
              <a:latin typeface="メイリオ" panose="020B0604030504040204" pitchFamily="50" charset="-128"/>
              <a:ea typeface="メイリオ" panose="020B0604030504040204" pitchFamily="50" charset="-128"/>
              <a:cs typeface="Meiryo UI" panose="020B0604030504040204" pitchFamily="50" charset="-128"/>
            </a:endParaRPr>
          </a:p>
          <a:p>
            <a:pPr lvl="1" defTabSz="402416">
              <a:lnSpc>
                <a:spcPts val="2300"/>
              </a:lnSpc>
            </a:pPr>
            <a:endParaRPr kumimoji="0" lang="en-US" altLang="ja-JP" sz="2800" kern="0" dirty="0" smtClean="0">
              <a:solidFill>
                <a:srgbClr val="002060"/>
              </a:solidFill>
              <a:latin typeface="メイリオ" panose="020B0604030504040204" pitchFamily="50" charset="-128"/>
              <a:ea typeface="メイリオ" panose="020B0604030504040204" pitchFamily="50" charset="-128"/>
              <a:cs typeface="Meiryo UI" panose="020B0604030504040204" pitchFamily="50" charset="-128"/>
            </a:endParaRPr>
          </a:p>
          <a:p>
            <a:pPr lvl="1" defTabSz="402416">
              <a:lnSpc>
                <a:spcPts val="2300"/>
              </a:lnSpc>
            </a:pPr>
            <a:r>
              <a:rPr kumimoji="0" lang="ja-JP" altLang="en-US" sz="3200" kern="0" dirty="0" smtClean="0">
                <a:solidFill>
                  <a:srgbClr val="002060"/>
                </a:solidFill>
                <a:latin typeface="メイリオ" panose="020B0604030504040204" pitchFamily="50" charset="-128"/>
                <a:ea typeface="メイリオ" panose="020B0604030504040204" pitchFamily="50" charset="-128"/>
                <a:cs typeface="Meiryo UI" panose="020B0604030504040204" pitchFamily="50" charset="-128"/>
              </a:rPr>
              <a:t>　① 投票率の低下</a:t>
            </a:r>
            <a:endParaRPr kumimoji="0" lang="en-US" altLang="ja-JP" sz="3200" kern="0" dirty="0">
              <a:solidFill>
                <a:srgbClr val="002060"/>
              </a:solidFill>
              <a:latin typeface="メイリオ" panose="020B0604030504040204" pitchFamily="50" charset="-128"/>
              <a:ea typeface="メイリオ" panose="020B0604030504040204" pitchFamily="50" charset="-128"/>
              <a:cs typeface="Meiryo UI" panose="020B0604030504040204" pitchFamily="50" charset="-128"/>
            </a:endParaRPr>
          </a:p>
          <a:p>
            <a:pPr lvl="1" defTabSz="402416">
              <a:lnSpc>
                <a:spcPts val="2300"/>
              </a:lnSpc>
            </a:pPr>
            <a:r>
              <a:rPr kumimoji="0" lang="ja-JP" altLang="en-US" sz="2800" kern="0" dirty="0" smtClean="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　</a:t>
            </a:r>
            <a:endParaRPr kumimoji="0" lang="en-US" altLang="ja-JP" sz="2800" kern="0" dirty="0" smtClean="0">
              <a:solidFill>
                <a:srgbClr val="FF0000"/>
              </a:solidFill>
              <a:latin typeface="メイリオ" panose="020B0604030504040204" pitchFamily="50" charset="-128"/>
              <a:ea typeface="メイリオ" panose="020B0604030504040204" pitchFamily="50" charset="-128"/>
              <a:cs typeface="Meiryo UI" panose="020B0604030504040204" pitchFamily="50" charset="-128"/>
            </a:endParaRPr>
          </a:p>
          <a:p>
            <a:pPr lvl="1" defTabSz="402416">
              <a:lnSpc>
                <a:spcPts val="2300"/>
              </a:lnSpc>
            </a:pPr>
            <a:r>
              <a:rPr kumimoji="0" lang="ja-JP" altLang="en-US" sz="3200" kern="0" dirty="0" smtClean="0">
                <a:solidFill>
                  <a:srgbClr val="002060"/>
                </a:solidFill>
                <a:latin typeface="メイリオ" panose="020B0604030504040204" pitchFamily="50" charset="-128"/>
                <a:ea typeface="メイリオ" panose="020B0604030504040204" pitchFamily="50" charset="-128"/>
                <a:cs typeface="Meiryo UI" panose="020B0604030504040204" pitchFamily="50" charset="-128"/>
              </a:rPr>
              <a:t>　② </a:t>
            </a:r>
            <a:r>
              <a:rPr lang="ja-JP" altLang="en-US" sz="3200" kern="0" dirty="0" smtClean="0">
                <a:solidFill>
                  <a:srgbClr val="002060"/>
                </a:solidFill>
                <a:latin typeface="メイリオ" panose="020B0604030504040204" pitchFamily="50" charset="-128"/>
                <a:ea typeface="メイリオ" panose="020B0604030504040204" pitchFamily="50" charset="-128"/>
                <a:cs typeface="Meiryo UI" panose="020B0604030504040204" pitchFamily="50" charset="-128"/>
              </a:rPr>
              <a:t>人口減少等社会情勢の</a:t>
            </a:r>
            <a:r>
              <a:rPr kumimoji="0" lang="ja-JP" altLang="en-US" sz="3200" kern="0" dirty="0" smtClean="0">
                <a:solidFill>
                  <a:srgbClr val="002060"/>
                </a:solidFill>
                <a:latin typeface="メイリオ" panose="020B0604030504040204" pitchFamily="50" charset="-128"/>
                <a:ea typeface="メイリオ" panose="020B0604030504040204" pitchFamily="50" charset="-128"/>
                <a:cs typeface="Meiryo UI" panose="020B0604030504040204" pitchFamily="50" charset="-128"/>
              </a:rPr>
              <a:t>変化（有権者数の偏り）</a:t>
            </a:r>
            <a:endParaRPr kumimoji="0" lang="en-US" altLang="ja-JP" sz="3200" kern="0"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endParaRPr>
          </a:p>
          <a:p>
            <a:pPr lvl="1" defTabSz="402416">
              <a:lnSpc>
                <a:spcPts val="2300"/>
              </a:lnSpc>
            </a:pPr>
            <a:endParaRPr kumimoji="0" lang="en-US" altLang="ja-JP" sz="2800" kern="0"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endParaRPr>
          </a:p>
          <a:p>
            <a:pPr lvl="1" defTabSz="402416">
              <a:lnSpc>
                <a:spcPts val="2300"/>
              </a:lnSpc>
            </a:pPr>
            <a:r>
              <a:rPr kumimoji="0" lang="ja-JP" altLang="en-US" sz="3200" kern="0" dirty="0" smtClean="0">
                <a:solidFill>
                  <a:srgbClr val="002060"/>
                </a:solidFill>
                <a:latin typeface="メイリオ" panose="020B0604030504040204" pitchFamily="50" charset="-128"/>
                <a:ea typeface="メイリオ" panose="020B0604030504040204" pitchFamily="50" charset="-128"/>
                <a:cs typeface="Meiryo UI" panose="020B0604030504040204" pitchFamily="50" charset="-128"/>
              </a:rPr>
              <a:t>　③ 職員数の減</a:t>
            </a:r>
            <a:r>
              <a:rPr kumimoji="0" lang="ja-JP" altLang="en-US" sz="2800" kern="0" dirty="0" smtClean="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　</a:t>
            </a:r>
            <a:endParaRPr kumimoji="0" lang="en-US" altLang="ja-JP" sz="2800" kern="0" dirty="0" smtClean="0">
              <a:solidFill>
                <a:srgbClr val="FF0000"/>
              </a:solidFill>
              <a:latin typeface="メイリオ" panose="020B0604030504040204" pitchFamily="50" charset="-128"/>
              <a:ea typeface="メイリオ" panose="020B0604030504040204" pitchFamily="50" charset="-128"/>
              <a:cs typeface="Meiryo UI" panose="020B0604030504040204" pitchFamily="50" charset="-128"/>
            </a:endParaRPr>
          </a:p>
          <a:p>
            <a:pPr lvl="0" defTabSz="402416">
              <a:lnSpc>
                <a:spcPts val="2000"/>
              </a:lnSpc>
            </a:pPr>
            <a:endParaRPr kumimoji="0" lang="en-US" altLang="ja-JP" sz="2000" kern="0" dirty="0" smtClean="0">
              <a:solidFill>
                <a:srgbClr val="5B9BD5"/>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endParaRPr>
          </a:p>
          <a:p>
            <a:pPr lvl="0" defTabSz="402416">
              <a:lnSpc>
                <a:spcPts val="2000"/>
              </a:lnSpc>
            </a:pPr>
            <a:endParaRPr kumimoji="0" lang="en-US" altLang="ja-JP" sz="20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defTabSz="402416">
              <a:lnSpc>
                <a:spcPts val="2000"/>
              </a:lnSpc>
            </a:pPr>
            <a:endParaRPr kumimoji="0" lang="en-US" altLang="ja-JP" sz="32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23" name="正方形/長方形 22">
            <a:extLst>
              <a:ext uri="{FF2B5EF4-FFF2-40B4-BE49-F238E27FC236}">
                <a16:creationId xmlns:a16="http://schemas.microsoft.com/office/drawing/2014/main" id="{A9AA4E95-B9DD-4B3A-8DA2-690859D86A76}"/>
              </a:ext>
            </a:extLst>
          </p:cNvPr>
          <p:cNvSpPr/>
          <p:nvPr/>
        </p:nvSpPr>
        <p:spPr>
          <a:xfrm>
            <a:off x="992091" y="1308059"/>
            <a:ext cx="3557742" cy="849086"/>
          </a:xfrm>
          <a:prstGeom prst="rect">
            <a:avLst/>
          </a:prstGeom>
          <a:solidFill>
            <a:srgbClr val="4472C4">
              <a:lumMod val="75000"/>
            </a:srgbClr>
          </a:solidFill>
          <a:ln w="38100" cap="rnd" cmpd="sng" algn="ctr">
            <a:noFill/>
            <a:prstDash val="solid"/>
          </a:ln>
          <a:effectLst/>
        </p:spPr>
        <p:txBody>
          <a:bodyPr lIns="253500" tIns="31687" bIns="31687" rtlCol="0" anchor="t" anchorCtr="0">
            <a:noAutofit/>
          </a:bodyPr>
          <a:lstStyle/>
          <a:p>
            <a:pPr marL="0" marR="0" lvl="0" indent="0" defTabSz="402416" eaLnBrk="1" fontAlgn="auto" latinLnBrk="0" hangingPunct="1">
              <a:lnSpc>
                <a:spcPts val="23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prstClr val="white"/>
              </a:solidFill>
              <a:effectLst/>
              <a:uLnTx/>
              <a:uFillTx/>
              <a:latin typeface="メイリオ" panose="020B0604030504040204" pitchFamily="50" charset="-128"/>
              <a:cs typeface="Meiryo UI" panose="020B0604030504040204" pitchFamily="50" charset="-128"/>
            </a:endParaRPr>
          </a:p>
          <a:p>
            <a:pPr marL="0" marR="0" lvl="0" indent="0" defTabSz="402416" eaLnBrk="1" fontAlgn="auto" latinLnBrk="0" hangingPunct="1">
              <a:lnSpc>
                <a:spcPts val="2300"/>
              </a:lnSpc>
              <a:spcBef>
                <a:spcPts val="0"/>
              </a:spcBef>
              <a:spcAft>
                <a:spcPts val="0"/>
              </a:spcAft>
              <a:buClrTx/>
              <a:buSzTx/>
              <a:buFontTx/>
              <a:buNone/>
              <a:tabLst/>
              <a:defRPr/>
            </a:pPr>
            <a:r>
              <a:rPr kumimoji="0" lang="en-US" altLang="ja-JP" sz="3600" b="1" i="0" u="none" strike="noStrike" kern="0" cap="none" spc="0" normalizeH="0" baseline="0" noProof="0" dirty="0" smtClean="0">
                <a:ln>
                  <a:noFill/>
                </a:ln>
                <a:solidFill>
                  <a:prstClr val="white"/>
                </a:solidFill>
                <a:effectLst/>
                <a:uLnTx/>
                <a:uFillTx/>
                <a:latin typeface="メイリオ" panose="020B0604030504040204" pitchFamily="50" charset="-128"/>
                <a:cs typeface="Meiryo UI" panose="020B0604030504040204" pitchFamily="50" charset="-128"/>
              </a:rPr>
              <a:t>&lt;</a:t>
            </a:r>
            <a:r>
              <a:rPr kumimoji="0" lang="ja-JP" altLang="en-US" sz="3600" b="1" i="0" u="none" strike="noStrike" kern="0" cap="none" spc="0" normalizeH="0" baseline="0" noProof="0" dirty="0" smtClean="0">
                <a:ln>
                  <a:noFill/>
                </a:ln>
                <a:solidFill>
                  <a:prstClr val="white"/>
                </a:solidFill>
                <a:effectLst/>
                <a:uLnTx/>
                <a:uFillTx/>
                <a:latin typeface="メイリオ" panose="020B0604030504040204" pitchFamily="50" charset="-128"/>
                <a:cs typeface="Meiryo UI" panose="020B0604030504040204" pitchFamily="50" charset="-128"/>
              </a:rPr>
              <a:t>　現　状　</a:t>
            </a:r>
            <a:r>
              <a:rPr kumimoji="0" lang="en-US" altLang="ja-JP" sz="3600" b="1" i="0" u="none" strike="noStrike" kern="0" cap="none" spc="0" normalizeH="0" baseline="0" noProof="0" dirty="0" smtClean="0">
                <a:ln>
                  <a:noFill/>
                </a:ln>
                <a:solidFill>
                  <a:prstClr val="white"/>
                </a:solidFill>
                <a:effectLst/>
                <a:uLnTx/>
                <a:uFillTx/>
                <a:latin typeface="メイリオ" panose="020B0604030504040204" pitchFamily="50" charset="-128"/>
                <a:cs typeface="Meiryo UI" panose="020B0604030504040204" pitchFamily="50" charset="-128"/>
              </a:rPr>
              <a:t>&gt;</a:t>
            </a:r>
            <a:endParaRPr kumimoji="0" lang="en-US" altLang="ja-JP" sz="3600" b="0" i="0" u="none" strike="noStrike" kern="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24" name="正方形/長方形 23"/>
          <p:cNvSpPr/>
          <p:nvPr/>
        </p:nvSpPr>
        <p:spPr>
          <a:xfrm>
            <a:off x="293876" y="5071965"/>
            <a:ext cx="7603215" cy="1567096"/>
          </a:xfrm>
          <a:prstGeom prst="rect">
            <a:avLst/>
          </a:prstGeom>
        </p:spPr>
        <p:txBody>
          <a:bodyPr wrap="square">
            <a:spAutoFit/>
          </a:bodyPr>
          <a:lstStyle/>
          <a:p>
            <a:pPr lvl="1" defTabSz="402416">
              <a:lnSpc>
                <a:spcPts val="2300"/>
              </a:lnSpc>
            </a:pPr>
            <a:r>
              <a:rPr lang="ja-JP" altLang="en-US" sz="3200" kern="0" dirty="0" smtClean="0">
                <a:solidFill>
                  <a:srgbClr val="FFC000">
                    <a:lumMod val="75000"/>
                  </a:srgbClr>
                </a:solidFill>
                <a:latin typeface="メイリオ" panose="020B0604030504040204" pitchFamily="50" charset="-128"/>
                <a:cs typeface="Meiryo UI" panose="020B0604030504040204" pitchFamily="50" charset="-128"/>
              </a:rPr>
              <a:t>　① </a:t>
            </a:r>
            <a:r>
              <a:rPr lang="ja-JP" altLang="en-US" sz="3200" kern="0" dirty="0">
                <a:solidFill>
                  <a:srgbClr val="FFC000">
                    <a:lumMod val="75000"/>
                  </a:srgbClr>
                </a:solidFill>
                <a:latin typeface="メイリオ" panose="020B0604030504040204" pitchFamily="50" charset="-128"/>
                <a:cs typeface="Meiryo UI" panose="020B0604030504040204" pitchFamily="50" charset="-128"/>
              </a:rPr>
              <a:t>投票率の向上</a:t>
            </a:r>
            <a:endParaRPr lang="en-US" altLang="ja-JP" sz="3200" kern="0" dirty="0">
              <a:solidFill>
                <a:srgbClr val="FFC000">
                  <a:lumMod val="75000"/>
                </a:srgbClr>
              </a:solidFill>
              <a:latin typeface="メイリオ" panose="020B0604030504040204" pitchFamily="50" charset="-128"/>
              <a:cs typeface="Meiryo UI" panose="020B0604030504040204" pitchFamily="50" charset="-128"/>
            </a:endParaRPr>
          </a:p>
          <a:p>
            <a:pPr lvl="1" defTabSz="402416">
              <a:lnSpc>
                <a:spcPts val="2300"/>
              </a:lnSpc>
            </a:pPr>
            <a:r>
              <a:rPr lang="ja-JP" altLang="en-US" sz="2800" kern="0" dirty="0" smtClean="0">
                <a:solidFill>
                  <a:srgbClr val="FF0000"/>
                </a:solidFill>
                <a:latin typeface="メイリオ" panose="020B0604030504040204" pitchFamily="50" charset="-128"/>
                <a:cs typeface="Meiryo UI" panose="020B0604030504040204" pitchFamily="50" charset="-128"/>
              </a:rPr>
              <a:t>　　</a:t>
            </a:r>
            <a:endParaRPr lang="en-US" altLang="ja-JP" sz="2800" kern="0" dirty="0">
              <a:solidFill>
                <a:srgbClr val="FF0000"/>
              </a:solidFill>
              <a:latin typeface="メイリオ" panose="020B0604030504040204" pitchFamily="50" charset="-128"/>
              <a:cs typeface="Meiryo UI" panose="020B0604030504040204" pitchFamily="50" charset="-128"/>
            </a:endParaRPr>
          </a:p>
          <a:p>
            <a:pPr lvl="1" defTabSz="402416">
              <a:lnSpc>
                <a:spcPts val="2300"/>
              </a:lnSpc>
            </a:pPr>
            <a:r>
              <a:rPr lang="ja-JP" altLang="en-US" sz="3200" kern="0" dirty="0" smtClean="0">
                <a:solidFill>
                  <a:srgbClr val="FFC000">
                    <a:lumMod val="75000"/>
                  </a:srgbClr>
                </a:solidFill>
                <a:latin typeface="メイリオ" panose="020B0604030504040204" pitchFamily="50" charset="-128"/>
                <a:cs typeface="Meiryo UI" panose="020B0604030504040204" pitchFamily="50" charset="-128"/>
              </a:rPr>
              <a:t>　② 投票所の配置やあり方の</a:t>
            </a:r>
            <a:r>
              <a:rPr lang="ja-JP" altLang="en-US" sz="3200" kern="0" dirty="0">
                <a:solidFill>
                  <a:srgbClr val="FFC000">
                    <a:lumMod val="75000"/>
                  </a:srgbClr>
                </a:solidFill>
                <a:latin typeface="メイリオ" panose="020B0604030504040204" pitchFamily="50" charset="-128"/>
                <a:cs typeface="Meiryo UI" panose="020B0604030504040204" pitchFamily="50" charset="-128"/>
              </a:rPr>
              <a:t>見直し</a:t>
            </a:r>
            <a:endParaRPr lang="en-US" altLang="ja-JP" sz="3200" kern="0" dirty="0">
              <a:solidFill>
                <a:srgbClr val="FFC000">
                  <a:lumMod val="75000"/>
                </a:srgbClr>
              </a:solidFill>
              <a:latin typeface="メイリオ" panose="020B0604030504040204" pitchFamily="50" charset="-128"/>
              <a:cs typeface="Meiryo UI" panose="020B0604030504040204" pitchFamily="50" charset="-128"/>
            </a:endParaRPr>
          </a:p>
          <a:p>
            <a:pPr lvl="1" defTabSz="402416">
              <a:lnSpc>
                <a:spcPts val="2300"/>
              </a:lnSpc>
            </a:pPr>
            <a:r>
              <a:rPr lang="ja-JP" altLang="en-US" sz="3200" kern="0" dirty="0">
                <a:solidFill>
                  <a:srgbClr val="FFC000">
                    <a:lumMod val="75000"/>
                  </a:srgbClr>
                </a:solidFill>
                <a:latin typeface="メイリオ" panose="020B0604030504040204" pitchFamily="50" charset="-128"/>
                <a:cs typeface="Meiryo UI" panose="020B0604030504040204" pitchFamily="50" charset="-128"/>
              </a:rPr>
              <a:t>　</a:t>
            </a:r>
            <a:endParaRPr lang="en-US" altLang="ja-JP" sz="2800" kern="0" dirty="0">
              <a:solidFill>
                <a:srgbClr val="FF0000"/>
              </a:solidFill>
              <a:latin typeface="メイリオ" panose="020B0604030504040204" pitchFamily="50" charset="-128"/>
              <a:cs typeface="Meiryo UI" panose="020B0604030504040204" pitchFamily="50" charset="-128"/>
            </a:endParaRPr>
          </a:p>
          <a:p>
            <a:pPr lvl="1" defTabSz="402416">
              <a:lnSpc>
                <a:spcPts val="2300"/>
              </a:lnSpc>
            </a:pPr>
            <a:r>
              <a:rPr lang="ja-JP" altLang="en-US" sz="3200" kern="0" dirty="0" smtClean="0">
                <a:solidFill>
                  <a:srgbClr val="FFC000">
                    <a:lumMod val="75000"/>
                  </a:srgbClr>
                </a:solidFill>
                <a:latin typeface="メイリオ" panose="020B0604030504040204" pitchFamily="50" charset="-128"/>
                <a:cs typeface="Meiryo UI" panose="020B0604030504040204" pitchFamily="50" charset="-128"/>
              </a:rPr>
              <a:t>　③ 選挙従事者の確保</a:t>
            </a:r>
            <a:endParaRPr kumimoji="1" lang="ja-JP" altLang="en-US" dirty="0">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3617705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831378" y="476938"/>
            <a:ext cx="9296295" cy="661720"/>
          </a:xfrm>
          <a:prstGeom prst="rect">
            <a:avLst/>
          </a:prstGeom>
        </p:spPr>
        <p:txBody>
          <a:bodyPr wrap="square">
            <a:spAutoFit/>
          </a:bodyPr>
          <a:lstStyle>
            <a:lvl1pPr algn="l" rtl="0" eaLnBrk="0" fontAlgn="base" hangingPunct="0">
              <a:lnSpc>
                <a:spcPct val="90000"/>
              </a:lnSpc>
              <a:spcBef>
                <a:spcPct val="0"/>
              </a:spcBef>
              <a:spcAft>
                <a:spcPct val="0"/>
              </a:spcAft>
              <a:defRPr kumimoji="1" sz="2100">
                <a:solidFill>
                  <a:schemeClr val="bg1"/>
                </a:solidFill>
                <a:latin typeface="+mj-lt"/>
                <a:ea typeface="+mj-ea"/>
                <a:cs typeface="+mj-cs"/>
              </a:defRPr>
            </a:lvl1pPr>
            <a:lvl2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2pPr>
            <a:lvl3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3pPr>
            <a:lvl4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4pPr>
            <a:lvl5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5pPr>
            <a:lvl6pPr marL="365760" algn="l" rtl="0" fontAlgn="base">
              <a:lnSpc>
                <a:spcPct val="90000"/>
              </a:lnSpc>
              <a:spcBef>
                <a:spcPct val="0"/>
              </a:spcBef>
              <a:spcAft>
                <a:spcPct val="0"/>
              </a:spcAft>
              <a:defRPr kumimoji="1" sz="2100">
                <a:solidFill>
                  <a:schemeClr val="bg1"/>
                </a:solidFill>
                <a:latin typeface="Arial" charset="0"/>
                <a:ea typeface="HGPｺﾞｼｯｸE" pitchFamily="50" charset="-128"/>
              </a:defRPr>
            </a:lvl6pPr>
            <a:lvl7pPr marL="731520" algn="l" rtl="0" fontAlgn="base">
              <a:lnSpc>
                <a:spcPct val="90000"/>
              </a:lnSpc>
              <a:spcBef>
                <a:spcPct val="0"/>
              </a:spcBef>
              <a:spcAft>
                <a:spcPct val="0"/>
              </a:spcAft>
              <a:defRPr kumimoji="1" sz="2100">
                <a:solidFill>
                  <a:schemeClr val="bg1"/>
                </a:solidFill>
                <a:latin typeface="Arial" charset="0"/>
                <a:ea typeface="HGPｺﾞｼｯｸE" pitchFamily="50" charset="-128"/>
              </a:defRPr>
            </a:lvl7pPr>
            <a:lvl8pPr marL="1097280" algn="l" rtl="0" fontAlgn="base">
              <a:lnSpc>
                <a:spcPct val="90000"/>
              </a:lnSpc>
              <a:spcBef>
                <a:spcPct val="0"/>
              </a:spcBef>
              <a:spcAft>
                <a:spcPct val="0"/>
              </a:spcAft>
              <a:defRPr kumimoji="1" sz="2100">
                <a:solidFill>
                  <a:schemeClr val="bg1"/>
                </a:solidFill>
                <a:latin typeface="Arial" charset="0"/>
                <a:ea typeface="HGPｺﾞｼｯｸE" pitchFamily="50" charset="-128"/>
              </a:defRPr>
            </a:lvl8pPr>
            <a:lvl9pPr marL="1463040" algn="l" rtl="0" fontAlgn="base">
              <a:lnSpc>
                <a:spcPct val="90000"/>
              </a:lnSpc>
              <a:spcBef>
                <a:spcPct val="0"/>
              </a:spcBef>
              <a:spcAft>
                <a:spcPct val="0"/>
              </a:spcAft>
              <a:defRPr kumimoji="1" sz="2100">
                <a:solidFill>
                  <a:schemeClr val="bg1"/>
                </a:solidFill>
                <a:latin typeface="Arial" charset="0"/>
                <a:ea typeface="HGPｺﾞｼｯｸE" pitchFamily="50" charset="-128"/>
              </a:defRPr>
            </a:lvl9pPr>
          </a:lstStyle>
          <a:p>
            <a:pPr eaLnBrk="1" fontAlgn="auto" hangingPunct="1">
              <a:spcAft>
                <a:spcPts val="0"/>
              </a:spcAft>
              <a:defRPr/>
            </a:pPr>
            <a:r>
              <a:rPr lang="ja-JP" altLang="en-US" sz="4000" b="1" kern="0" dirty="0">
                <a:solidFill>
                  <a:schemeClr val="tx1"/>
                </a:solidFill>
                <a:latin typeface="メイリオ" panose="020B0604030504040204" pitchFamily="50" charset="-128"/>
                <a:ea typeface="メイリオ" panose="020B0604030504040204" pitchFamily="50" charset="-128"/>
              </a:rPr>
              <a:t>２</a:t>
            </a:r>
            <a:r>
              <a:rPr lang="ja-JP" altLang="en-US" sz="4000" b="1" kern="0" dirty="0" smtClean="0">
                <a:solidFill>
                  <a:schemeClr val="tx1"/>
                </a:solidFill>
                <a:latin typeface="メイリオ" panose="020B0604030504040204" pitchFamily="50" charset="-128"/>
                <a:ea typeface="メイリオ" panose="020B0604030504040204" pitchFamily="50" charset="-128"/>
              </a:rPr>
              <a:t>．選挙執行における現状と課題</a:t>
            </a:r>
            <a:endParaRPr lang="en-US" altLang="ja-JP" sz="4000" b="1" kern="0" dirty="0" smtClean="0">
              <a:solidFill>
                <a:schemeClr val="tx1"/>
              </a:solidFill>
              <a:latin typeface="メイリオ" panose="020B0604030504040204" pitchFamily="50" charset="-128"/>
              <a:ea typeface="メイリオ" panose="020B0604030504040204" pitchFamily="50" charset="-128"/>
            </a:endParaRPr>
          </a:p>
        </p:txBody>
      </p:sp>
      <p:sp>
        <p:nvSpPr>
          <p:cNvPr id="6" name="フローチャート: 端子 5"/>
          <p:cNvSpPr/>
          <p:nvPr/>
        </p:nvSpPr>
        <p:spPr>
          <a:xfrm>
            <a:off x="413364" y="5602457"/>
            <a:ext cx="9117873" cy="1123406"/>
          </a:xfrm>
          <a:prstGeom prst="flowChartTerminator">
            <a:avLst/>
          </a:prstGeom>
          <a:solidFill>
            <a:sysClr val="window" lastClr="FFFFFF"/>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40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a:t>
            </a:r>
            <a:r>
              <a:rPr kumimoji="1" lang="ja-JP" altLang="en-US" sz="40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選挙</a:t>
            </a:r>
            <a:r>
              <a:rPr kumimoji="1" lang="en-US" altLang="ja-JP" sz="40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a:t>
            </a:r>
            <a:r>
              <a:rPr kumimoji="1" lang="ja-JP" altLang="en-US" sz="40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のシステムを変える</a:t>
            </a:r>
          </a:p>
        </p:txBody>
      </p:sp>
      <p:grpSp>
        <p:nvGrpSpPr>
          <p:cNvPr id="7" name="グループ化 6"/>
          <p:cNvGrpSpPr/>
          <p:nvPr/>
        </p:nvGrpSpPr>
        <p:grpSpPr>
          <a:xfrm>
            <a:off x="1579421" y="1937992"/>
            <a:ext cx="8250380" cy="3441937"/>
            <a:chOff x="1898430" y="1900086"/>
            <a:chExt cx="7649854" cy="4097091"/>
          </a:xfrm>
        </p:grpSpPr>
        <p:sp>
          <p:nvSpPr>
            <p:cNvPr id="8" name="正方形/長方形 7">
              <a:extLst>
                <a:ext uri="{FF2B5EF4-FFF2-40B4-BE49-F238E27FC236}">
                  <a16:creationId xmlns:a16="http://schemas.microsoft.com/office/drawing/2014/main" id="{A9AA4E95-B9DD-4B3A-8DA2-690859D86A76}"/>
                </a:ext>
              </a:extLst>
            </p:cNvPr>
            <p:cNvSpPr/>
            <p:nvPr/>
          </p:nvSpPr>
          <p:spPr>
            <a:xfrm>
              <a:off x="2342864" y="1900086"/>
              <a:ext cx="7205420" cy="3153824"/>
            </a:xfrm>
            <a:prstGeom prst="rect">
              <a:avLst/>
            </a:prstGeom>
            <a:solidFill>
              <a:sysClr val="window" lastClr="FFFFFF"/>
            </a:solidFill>
            <a:ln w="38100" cap="rnd" cmpd="sng" algn="ctr">
              <a:noFill/>
              <a:prstDash val="solid"/>
            </a:ln>
            <a:effectLst/>
          </p:spPr>
          <p:txBody>
            <a:bodyPr lIns="253500" tIns="31687" bIns="31687" rtlCol="0" anchor="t" anchorCtr="0">
              <a:noAutofit/>
            </a:bodyPr>
            <a:lstStyle/>
            <a:p>
              <a:pPr marL="0" marR="0" lvl="0" indent="0" defTabSz="402416" eaLnBrk="1" fontAlgn="auto" latinLnBrk="0" hangingPunct="1">
                <a:lnSpc>
                  <a:spcPts val="4500"/>
                </a:lnSpc>
                <a:spcBef>
                  <a:spcPts val="0"/>
                </a:spcBef>
                <a:spcAft>
                  <a:spcPts val="0"/>
                </a:spcAft>
                <a:buClrTx/>
                <a:buSzTx/>
                <a:buFontTx/>
                <a:buNone/>
                <a:tabLst/>
                <a:defRPr/>
              </a:pPr>
              <a:r>
                <a:rPr kumimoji="0" lang="ja-JP" altLang="en-US" sz="2600" b="0" i="0" u="none" strike="noStrike" kern="0" cap="none" spc="0" normalizeH="0" baseline="0" noProof="0" dirty="0" smtClean="0">
                  <a:ln>
                    <a:noFill/>
                  </a:ln>
                  <a:solidFill>
                    <a:prstClr val="black"/>
                  </a:solidFill>
                  <a:effectLst/>
                  <a:uLnTx/>
                  <a:uFillTx/>
                  <a:latin typeface="メイリオ" panose="020B0604030504040204" pitchFamily="50" charset="-128"/>
                  <a:cs typeface="Meiryo UI" panose="020B0604030504040204" pitchFamily="50" charset="-128"/>
                </a:rPr>
                <a:t>　　</a:t>
              </a:r>
              <a:r>
                <a:rPr kumimoji="0" lang="ja-JP" altLang="en-US" sz="2800" i="0" u="none" strike="noStrike" kern="0" cap="none" spc="0" normalizeH="0" baseline="0" noProof="0" dirty="0" smtClean="0">
                  <a:ln>
                    <a:noFill/>
                  </a:ln>
                  <a:solidFill>
                    <a:prstClr val="black"/>
                  </a:solidFill>
                  <a:effectLst/>
                  <a:uLnTx/>
                  <a:uFillTx/>
                  <a:latin typeface="メイリオ" panose="020B0604030504040204" pitchFamily="50" charset="-128"/>
                  <a:cs typeface="Meiryo UI" panose="020B0604030504040204" pitchFamily="50" charset="-128"/>
                </a:rPr>
                <a:t>共通投票所制度の導入</a:t>
              </a:r>
            </a:p>
            <a:p>
              <a:pPr marL="0" marR="0" lvl="0" indent="0" defTabSz="402416" eaLnBrk="1" fontAlgn="auto" latinLnBrk="0" hangingPunct="1">
                <a:lnSpc>
                  <a:spcPts val="4500"/>
                </a:lnSpc>
                <a:spcBef>
                  <a:spcPts val="0"/>
                </a:spcBef>
                <a:spcAft>
                  <a:spcPts val="0"/>
                </a:spcAft>
                <a:buClrTx/>
                <a:buSzTx/>
                <a:buFontTx/>
                <a:buNone/>
                <a:tabLst/>
                <a:defRPr/>
              </a:pPr>
              <a:r>
                <a:rPr kumimoji="0" lang="ja-JP" altLang="en-US" sz="2800" i="0" u="none" strike="noStrike" kern="0" cap="none" spc="0" normalizeH="0" baseline="0" noProof="0" dirty="0" smtClean="0">
                  <a:ln>
                    <a:noFill/>
                  </a:ln>
                  <a:solidFill>
                    <a:prstClr val="black"/>
                  </a:solidFill>
                  <a:effectLst/>
                  <a:uLnTx/>
                  <a:uFillTx/>
                  <a:latin typeface="メイリオ" panose="020B0604030504040204" pitchFamily="50" charset="-128"/>
                  <a:cs typeface="Meiryo UI" panose="020B0604030504040204" pitchFamily="50" charset="-128"/>
                </a:rPr>
                <a:t>　　期日前投票の充実</a:t>
              </a:r>
              <a:endParaRPr kumimoji="0" lang="en-US" altLang="ja-JP" sz="2800" i="0" u="none" strike="noStrike" kern="0" cap="none" spc="0" normalizeH="0" baseline="0" noProof="0" dirty="0" smtClean="0">
                <a:ln>
                  <a:noFill/>
                </a:ln>
                <a:solidFill>
                  <a:prstClr val="black"/>
                </a:solidFill>
                <a:effectLst/>
                <a:uLnTx/>
                <a:uFillTx/>
                <a:latin typeface="メイリオ" panose="020B0604030504040204" pitchFamily="50" charset="-128"/>
                <a:cs typeface="Meiryo UI" panose="020B0604030504040204" pitchFamily="50" charset="-128"/>
              </a:endParaRPr>
            </a:p>
            <a:p>
              <a:pPr marL="0" marR="0" lvl="0" indent="0" defTabSz="402416" eaLnBrk="1" fontAlgn="auto" latinLnBrk="0" hangingPunct="1">
                <a:lnSpc>
                  <a:spcPts val="4500"/>
                </a:lnSpc>
                <a:spcBef>
                  <a:spcPts val="0"/>
                </a:spcBef>
                <a:spcAft>
                  <a:spcPts val="0"/>
                </a:spcAft>
                <a:buClrTx/>
                <a:buSzTx/>
                <a:buFontTx/>
                <a:buNone/>
                <a:tabLst/>
                <a:defRPr/>
              </a:pPr>
              <a:r>
                <a:rPr kumimoji="0" lang="ja-JP" altLang="en-US" sz="2800" i="0" u="none" strike="noStrike" kern="0" cap="none" spc="0" normalizeH="0" baseline="0" noProof="0" dirty="0" smtClean="0">
                  <a:ln>
                    <a:noFill/>
                  </a:ln>
                  <a:solidFill>
                    <a:prstClr val="black"/>
                  </a:solidFill>
                  <a:effectLst/>
                  <a:uLnTx/>
                  <a:uFillTx/>
                  <a:latin typeface="メイリオ" panose="020B0604030504040204" pitchFamily="50" charset="-128"/>
                  <a:cs typeface="Meiryo UI" panose="020B0604030504040204" pitchFamily="50" charset="-128"/>
                </a:rPr>
                <a:t>　　交通弱者のための移動支援</a:t>
              </a:r>
              <a:endParaRPr kumimoji="0" lang="en-US" altLang="ja-JP" sz="2800" i="0" u="none" strike="noStrike" kern="0" cap="none" spc="0" normalizeH="0" baseline="0" noProof="0" dirty="0" smtClean="0">
                <a:ln>
                  <a:noFill/>
                </a:ln>
                <a:solidFill>
                  <a:prstClr val="black"/>
                </a:solidFill>
                <a:effectLst/>
                <a:uLnTx/>
                <a:uFillTx/>
                <a:latin typeface="メイリオ" panose="020B0604030504040204" pitchFamily="50" charset="-128"/>
                <a:cs typeface="Meiryo UI" panose="020B0604030504040204" pitchFamily="50" charset="-128"/>
              </a:endParaRPr>
            </a:p>
            <a:p>
              <a:pPr marL="0" marR="0" lvl="0" indent="0" defTabSz="402416" eaLnBrk="1" fontAlgn="auto" latinLnBrk="0" hangingPunct="1">
                <a:lnSpc>
                  <a:spcPts val="4500"/>
                </a:lnSpc>
                <a:spcBef>
                  <a:spcPts val="0"/>
                </a:spcBef>
                <a:spcAft>
                  <a:spcPts val="0"/>
                </a:spcAft>
                <a:buClrTx/>
                <a:buSzTx/>
                <a:buFontTx/>
                <a:buNone/>
                <a:tabLst/>
                <a:defRPr/>
              </a:pPr>
              <a:r>
                <a:rPr kumimoji="0" lang="ja-JP" altLang="en-US" sz="2800" i="0" u="none" strike="noStrike" kern="0" cap="none" spc="0" normalizeH="0" baseline="0" noProof="0" dirty="0" smtClean="0">
                  <a:ln>
                    <a:noFill/>
                  </a:ln>
                  <a:solidFill>
                    <a:prstClr val="black"/>
                  </a:solidFill>
                  <a:effectLst/>
                  <a:uLnTx/>
                  <a:uFillTx/>
                  <a:latin typeface="メイリオ" panose="020B0604030504040204" pitchFamily="50" charset="-128"/>
                  <a:cs typeface="Meiryo UI" panose="020B0604030504040204" pitchFamily="50" charset="-128"/>
                </a:rPr>
                <a:t>　　公募による市民参加</a:t>
              </a:r>
              <a:endParaRPr kumimoji="0" lang="en-US" altLang="ja-JP" sz="2800" i="0" u="none" strike="noStrike" kern="0" cap="none" spc="0" normalizeH="0" baseline="0" noProof="0" dirty="0" smtClean="0">
                <a:ln>
                  <a:noFill/>
                </a:ln>
                <a:solidFill>
                  <a:prstClr val="black"/>
                </a:solidFill>
                <a:effectLst/>
                <a:uLnTx/>
                <a:uFillTx/>
                <a:latin typeface="メイリオ" panose="020B0604030504040204" pitchFamily="50" charset="-128"/>
                <a:cs typeface="Meiryo UI" panose="020B0604030504040204" pitchFamily="50" charset="-128"/>
              </a:endParaRPr>
            </a:p>
            <a:p>
              <a:pPr marL="0" marR="0" lvl="0" indent="0" defTabSz="402416" eaLnBrk="1" fontAlgn="auto" latinLnBrk="0" hangingPunct="1">
                <a:lnSpc>
                  <a:spcPts val="4500"/>
                </a:lnSpc>
                <a:spcBef>
                  <a:spcPts val="0"/>
                </a:spcBef>
                <a:spcAft>
                  <a:spcPts val="0"/>
                </a:spcAft>
                <a:buClrTx/>
                <a:buSzTx/>
                <a:buFontTx/>
                <a:buNone/>
                <a:tabLst/>
                <a:defRPr/>
              </a:pPr>
              <a:r>
                <a:rPr lang="ja-JP" altLang="en-US" sz="2800" kern="0" dirty="0">
                  <a:solidFill>
                    <a:prstClr val="black"/>
                  </a:solidFill>
                  <a:latin typeface="メイリオ" panose="020B0604030504040204" pitchFamily="50" charset="-128"/>
                  <a:cs typeface="Meiryo UI" panose="020B0604030504040204" pitchFamily="50" charset="-128"/>
                </a:rPr>
                <a:t>　</a:t>
              </a:r>
              <a:r>
                <a:rPr lang="ja-JP" altLang="en-US" sz="2800" kern="0" dirty="0" smtClean="0">
                  <a:solidFill>
                    <a:prstClr val="black"/>
                  </a:solidFill>
                  <a:latin typeface="メイリオ" panose="020B0604030504040204" pitchFamily="50" charset="-128"/>
                  <a:cs typeface="Meiryo UI" panose="020B0604030504040204" pitchFamily="50" charset="-128"/>
                </a:rPr>
                <a:t>　</a:t>
              </a:r>
              <a:r>
                <a:rPr kumimoji="0" lang="ja-JP" altLang="en-US" sz="2800" i="0" u="none" strike="noStrike" kern="0" cap="none" spc="0" normalizeH="0" baseline="0" noProof="0" dirty="0" smtClean="0">
                  <a:ln>
                    <a:noFill/>
                  </a:ln>
                  <a:solidFill>
                    <a:prstClr val="black"/>
                  </a:solidFill>
                  <a:effectLst/>
                  <a:uLnTx/>
                  <a:uFillTx/>
                  <a:latin typeface="メイリオ" panose="020B0604030504040204" pitchFamily="50" charset="-128"/>
                  <a:cs typeface="Meiryo UI" panose="020B0604030504040204" pitchFamily="50" charset="-128"/>
                </a:rPr>
                <a:t>人材派遣等、外部人材の活用</a:t>
              </a:r>
              <a:endParaRPr kumimoji="0" lang="en-US" altLang="ja-JP" sz="2800" i="0" u="none" strike="noStrike" kern="0" cap="none" spc="0" normalizeH="0" baseline="0" noProof="0" dirty="0" smtClean="0">
                <a:ln>
                  <a:noFill/>
                </a:ln>
                <a:solidFill>
                  <a:prstClr val="black"/>
                </a:solidFill>
                <a:effectLst/>
                <a:uLnTx/>
                <a:uFillTx/>
                <a:latin typeface="メイリオ" panose="020B0604030504040204" pitchFamily="50" charset="-128"/>
                <a:cs typeface="Meiryo UI" panose="020B0604030504040204" pitchFamily="50" charset="-128"/>
              </a:endParaRPr>
            </a:p>
            <a:p>
              <a:pPr marL="0" marR="0" lvl="0" indent="0" defTabSz="402416" eaLnBrk="1" fontAlgn="auto" latinLnBrk="0" hangingPunct="1">
                <a:lnSpc>
                  <a:spcPts val="4500"/>
                </a:lnSpc>
                <a:spcBef>
                  <a:spcPts val="0"/>
                </a:spcBef>
                <a:spcAft>
                  <a:spcPts val="0"/>
                </a:spcAft>
                <a:buClrTx/>
                <a:buSzTx/>
                <a:buFontTx/>
                <a:buNone/>
                <a:tabLst/>
                <a:defRPr/>
              </a:pPr>
              <a:r>
                <a:rPr kumimoji="0" lang="ja-JP" altLang="en-US" sz="2800" i="0" u="none" strike="noStrike" kern="0" cap="none" spc="0" normalizeH="0" baseline="0" noProof="0" dirty="0" smtClean="0">
                  <a:ln>
                    <a:noFill/>
                  </a:ln>
                  <a:solidFill>
                    <a:prstClr val="black"/>
                  </a:solidFill>
                  <a:effectLst/>
                  <a:uLnTx/>
                  <a:uFillTx/>
                  <a:latin typeface="メイリオ" panose="020B0604030504040204" pitchFamily="50" charset="-128"/>
                  <a:cs typeface="Meiryo UI" panose="020B0604030504040204" pitchFamily="50" charset="-128"/>
                </a:rPr>
                <a:t>　　職員の意識啓発</a:t>
              </a:r>
            </a:p>
            <a:p>
              <a:pPr marL="0" marR="0" lvl="0" indent="0" defTabSz="402416" eaLnBrk="1" fontAlgn="auto" latinLnBrk="0" hangingPunct="1">
                <a:lnSpc>
                  <a:spcPts val="2300"/>
                </a:lnSpc>
                <a:spcBef>
                  <a:spcPts val="0"/>
                </a:spcBef>
                <a:spcAft>
                  <a:spcPts val="0"/>
                </a:spcAft>
                <a:buClrTx/>
                <a:buSzTx/>
                <a:buFontTx/>
                <a:buNone/>
                <a:tabLst/>
                <a:defRPr/>
              </a:pPr>
              <a:endParaRPr kumimoji="0" lang="ja-JP" altLang="en-US" sz="2800" b="1" i="0" u="none" strike="noStrike" kern="0" cap="none" spc="0" normalizeH="0" baseline="0" noProof="0" dirty="0" smtClean="0">
                <a:ln>
                  <a:noFill/>
                </a:ln>
                <a:solidFill>
                  <a:prstClr val="black"/>
                </a:solidFill>
                <a:effectLst/>
                <a:uLnTx/>
                <a:uFillTx/>
                <a:latin typeface="メイリオ" panose="020B0604030504040204" pitchFamily="50" charset="-128"/>
                <a:cs typeface="Meiryo UI" panose="020B0604030504040204" pitchFamily="50" charset="-128"/>
              </a:endParaRPr>
            </a:p>
            <a:p>
              <a:pPr marL="0" marR="0" lvl="0" indent="0" defTabSz="402416" eaLnBrk="1" fontAlgn="auto" latinLnBrk="0" hangingPunct="1">
                <a:lnSpc>
                  <a:spcPts val="2300"/>
                </a:lnSpc>
                <a:spcBef>
                  <a:spcPts val="0"/>
                </a:spcBef>
                <a:spcAft>
                  <a:spcPts val="0"/>
                </a:spcAft>
                <a:buClrTx/>
                <a:buSzTx/>
                <a:buFontTx/>
                <a:buNone/>
                <a:tabLst/>
                <a:defRPr/>
              </a:pPr>
              <a:endParaRPr kumimoji="0" lang="ja-JP" altLang="en-US" sz="2800" b="1" i="0" u="none" strike="noStrike" kern="0" cap="none" spc="0" normalizeH="0" baseline="0" noProof="0" dirty="0" smtClean="0">
                <a:ln>
                  <a:noFill/>
                </a:ln>
                <a:solidFill>
                  <a:prstClr val="black"/>
                </a:solidFill>
                <a:effectLst/>
                <a:uLnTx/>
                <a:uFillTx/>
                <a:latin typeface="メイリオ" panose="020B0604030504040204" pitchFamily="50" charset="-128"/>
                <a:cs typeface="Meiryo UI" panose="020B0604030504040204" pitchFamily="50" charset="-128"/>
              </a:endParaRPr>
            </a:p>
            <a:p>
              <a:pPr marL="0" marR="0" lvl="0" indent="0" defTabSz="402416" eaLnBrk="1" fontAlgn="auto" latinLnBrk="0" hangingPunct="1">
                <a:lnSpc>
                  <a:spcPts val="2300"/>
                </a:lnSpc>
                <a:spcBef>
                  <a:spcPts val="0"/>
                </a:spcBef>
                <a:spcAft>
                  <a:spcPts val="0"/>
                </a:spcAft>
                <a:buClrTx/>
                <a:buSzTx/>
                <a:buFontTx/>
                <a:buNone/>
                <a:tabLst/>
                <a:defRPr/>
              </a:pPr>
              <a:endParaRPr kumimoji="0" lang="ja-JP" altLang="en-US" sz="2800" b="1" i="0" u="none" strike="noStrike" kern="0" cap="none" spc="0" normalizeH="0" baseline="0" noProof="0" dirty="0" smtClean="0">
                <a:ln>
                  <a:noFill/>
                </a:ln>
                <a:solidFill>
                  <a:prstClr val="black"/>
                </a:solidFill>
                <a:effectLst/>
                <a:uLnTx/>
                <a:uFillTx/>
                <a:latin typeface="メイリオ" panose="020B0604030504040204" pitchFamily="50" charset="-128"/>
                <a:cs typeface="Meiryo UI" panose="020B0604030504040204" pitchFamily="50" charset="-128"/>
              </a:endParaRPr>
            </a:p>
            <a:p>
              <a:pPr marL="0" marR="0" lvl="0" indent="0" defTabSz="402416" eaLnBrk="1" fontAlgn="auto" latinLnBrk="0" hangingPunct="1">
                <a:lnSpc>
                  <a:spcPts val="2300"/>
                </a:lnSpc>
                <a:spcBef>
                  <a:spcPts val="0"/>
                </a:spcBef>
                <a:spcAft>
                  <a:spcPts val="0"/>
                </a:spcAft>
                <a:buClrTx/>
                <a:buSzTx/>
                <a:buFontTx/>
                <a:buNone/>
                <a:tabLst/>
                <a:defRPr/>
              </a:pPr>
              <a:endParaRPr kumimoji="0" lang="ja-JP" altLang="en-US" sz="3200" b="1" i="0" u="none" strike="noStrike" kern="0" cap="none" spc="0" normalizeH="0" baseline="0" noProof="0" dirty="0" smtClean="0">
                <a:ln>
                  <a:noFill/>
                </a:ln>
                <a:solidFill>
                  <a:prstClr val="black"/>
                </a:solidFill>
                <a:effectLst/>
                <a:uLnTx/>
                <a:uFillTx/>
                <a:latin typeface="メイリオ" panose="020B0604030504040204" pitchFamily="50" charset="-128"/>
                <a:cs typeface="Meiryo UI" panose="020B0604030504040204" pitchFamily="50" charset="-128"/>
              </a:endParaRPr>
            </a:p>
            <a:p>
              <a:pPr marL="0" marR="0" lvl="0" indent="0" defTabSz="402416" eaLnBrk="1" fontAlgn="auto" latinLnBrk="0" hangingPunct="1">
                <a:lnSpc>
                  <a:spcPts val="2300"/>
                </a:lnSpc>
                <a:spcBef>
                  <a:spcPts val="0"/>
                </a:spcBef>
                <a:spcAft>
                  <a:spcPts val="0"/>
                </a:spcAft>
                <a:buClrTx/>
                <a:buSzTx/>
                <a:buFontTx/>
                <a:buNone/>
                <a:tabLst/>
                <a:defRPr/>
              </a:pPr>
              <a:r>
                <a:rPr kumimoji="0" lang="ja-JP" altLang="en-US" sz="3200" b="1" i="0" u="none" strike="noStrike" kern="0" cap="none" spc="0" normalizeH="0" baseline="0" noProof="0" dirty="0" smtClean="0">
                  <a:ln>
                    <a:noFill/>
                  </a:ln>
                  <a:solidFill>
                    <a:prstClr val="black"/>
                  </a:solidFill>
                  <a:effectLst/>
                  <a:uLnTx/>
                  <a:uFillTx/>
                  <a:latin typeface="メイリオ" panose="020B0604030504040204" pitchFamily="50" charset="-128"/>
                  <a:cs typeface="Meiryo UI" panose="020B0604030504040204" pitchFamily="50" charset="-128"/>
                </a:rPr>
                <a:t>　</a:t>
              </a:r>
            </a:p>
          </p:txBody>
        </p:sp>
        <p:sp>
          <p:nvSpPr>
            <p:cNvPr id="9" name="大かっこ 8"/>
            <p:cNvSpPr/>
            <p:nvPr/>
          </p:nvSpPr>
          <p:spPr>
            <a:xfrm>
              <a:off x="1898430" y="1900086"/>
              <a:ext cx="6542470" cy="4097091"/>
            </a:xfrm>
            <a:prstGeom prst="bracketPair">
              <a:avLst/>
            </a:prstGeom>
            <a:noFill/>
            <a:ln w="63500" cap="flat" cmpd="sng" algn="ctr">
              <a:solidFill>
                <a:srgbClr val="70AD47">
                  <a:lumMod val="7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grpSp>
      <p:sp>
        <p:nvSpPr>
          <p:cNvPr id="10" name="正方形/長方形 9">
            <a:extLst>
              <a:ext uri="{FF2B5EF4-FFF2-40B4-BE49-F238E27FC236}">
                <a16:creationId xmlns:a16="http://schemas.microsoft.com/office/drawing/2014/main" id="{A9AA4E95-B9DD-4B3A-8DA2-690859D86A76}"/>
              </a:ext>
            </a:extLst>
          </p:cNvPr>
          <p:cNvSpPr/>
          <p:nvPr/>
        </p:nvSpPr>
        <p:spPr>
          <a:xfrm>
            <a:off x="831378" y="1373787"/>
            <a:ext cx="7729440" cy="462858"/>
          </a:xfrm>
          <a:prstGeom prst="rect">
            <a:avLst/>
          </a:prstGeom>
          <a:solidFill>
            <a:schemeClr val="bg1"/>
          </a:solidFill>
          <a:ln w="38100" cap="rnd" cmpd="sng" algn="ctr">
            <a:noFill/>
            <a:prstDash val="solid"/>
          </a:ln>
          <a:effectLst/>
        </p:spPr>
        <p:txBody>
          <a:bodyPr lIns="253500" tIns="31687" bIns="31687" rtlCol="0" anchor="t" anchorCtr="0">
            <a:noAutofit/>
          </a:bodyPr>
          <a:lstStyle/>
          <a:p>
            <a:pPr defTabSz="402416">
              <a:lnSpc>
                <a:spcPts val="3000"/>
              </a:lnSpc>
            </a:pPr>
            <a:r>
              <a:rPr kumimoji="0" lang="ja-JP" altLang="en-US" sz="2800" kern="0" dirty="0" smtClean="0">
                <a:latin typeface="メイリオ" panose="020B0604030504040204" pitchFamily="50" charset="-128"/>
                <a:ea typeface="メイリオ" panose="020B0604030504040204" pitchFamily="50" charset="-128"/>
                <a:cs typeface="Meiryo UI" panose="020B0604030504040204" pitchFamily="50" charset="-128"/>
              </a:rPr>
              <a:t>課題解決するためには・・・</a:t>
            </a:r>
            <a:endParaRPr kumimoji="0" lang="en-US" altLang="ja-JP" sz="28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1" name="フローチャート: 組合せ 10"/>
          <p:cNvSpPr/>
          <p:nvPr/>
        </p:nvSpPr>
        <p:spPr>
          <a:xfrm>
            <a:off x="4275760" y="5471238"/>
            <a:ext cx="1393080" cy="314823"/>
          </a:xfrm>
          <a:prstGeom prst="flowChartMerg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40" dirty="0"/>
          </a:p>
        </p:txBody>
      </p:sp>
    </p:spTree>
    <p:extLst>
      <p:ext uri="{BB962C8B-B14F-4D97-AF65-F5344CB8AC3E}">
        <p14:creationId xmlns:p14="http://schemas.microsoft.com/office/powerpoint/2010/main" val="683775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A9AA4E95-B9DD-4B3A-8DA2-690859D86A76}"/>
              </a:ext>
            </a:extLst>
          </p:cNvPr>
          <p:cNvSpPr/>
          <p:nvPr/>
        </p:nvSpPr>
        <p:spPr>
          <a:xfrm>
            <a:off x="927463" y="3165344"/>
            <a:ext cx="9805851" cy="1247051"/>
          </a:xfrm>
          <a:prstGeom prst="rect">
            <a:avLst/>
          </a:prstGeom>
          <a:noFill/>
          <a:ln w="38100" cap="rnd" cmpd="sng" algn="ctr">
            <a:noFill/>
            <a:prstDash val="solid"/>
          </a:ln>
          <a:effectLst/>
        </p:spPr>
        <p:txBody>
          <a:bodyPr lIns="253500" tIns="31687" bIns="31687" rtlCol="0" anchor="t" anchorCtr="0">
            <a:noAutofit/>
          </a:bodyPr>
          <a:lstStyle/>
          <a:p>
            <a:pPr defTabSz="402416">
              <a:lnSpc>
                <a:spcPts val="3360"/>
              </a:lnSpc>
            </a:pPr>
            <a:r>
              <a:rPr lang="ja-JP" altLang="en-US" sz="3200" b="1" kern="0" dirty="0" smtClean="0">
                <a:solidFill>
                  <a:prstClr val="black"/>
                </a:solidFill>
                <a:latin typeface="メイリオ" panose="020B0604030504040204" pitchFamily="50" charset="-128"/>
                <a:cs typeface="Meiryo UI" panose="020B0604030504040204" pitchFamily="50" charset="-128"/>
              </a:rPr>
              <a:t>○いつでも</a:t>
            </a:r>
            <a:endParaRPr lang="en-US" altLang="ja-JP" sz="3200" b="1" kern="0" dirty="0">
              <a:solidFill>
                <a:prstClr val="black"/>
              </a:solidFill>
              <a:latin typeface="メイリオ" panose="020B0604030504040204" pitchFamily="50" charset="-128"/>
              <a:cs typeface="Meiryo UI" panose="020B0604030504040204" pitchFamily="50" charset="-128"/>
            </a:endParaRPr>
          </a:p>
          <a:p>
            <a:pPr defTabSz="402416">
              <a:lnSpc>
                <a:spcPts val="3000"/>
              </a:lnSpc>
            </a:pPr>
            <a:r>
              <a:rPr lang="ja-JP" altLang="en-US" sz="2000" kern="0" dirty="0" smtClean="0">
                <a:solidFill>
                  <a:srgbClr val="70AD47">
                    <a:lumMod val="75000"/>
                  </a:srgbClr>
                </a:solidFill>
                <a:latin typeface="メイリオ" panose="020B0604030504040204" pitchFamily="50" charset="-128"/>
                <a:cs typeface="Meiryo UI" panose="020B0604030504040204" pitchFamily="50" charset="-128"/>
              </a:rPr>
              <a:t>　</a:t>
            </a:r>
            <a:r>
              <a:rPr lang="ja-JP" altLang="en-US" sz="2000" kern="0" dirty="0" smtClean="0">
                <a:solidFill>
                  <a:srgbClr val="70AD47">
                    <a:lumMod val="50000"/>
                  </a:srgbClr>
                </a:solidFill>
                <a:latin typeface="メイリオ" panose="020B0604030504040204" pitchFamily="50" charset="-128"/>
                <a:cs typeface="Meiryo UI" panose="020B0604030504040204" pitchFamily="50" charset="-128"/>
              </a:rPr>
              <a:t>　</a:t>
            </a:r>
            <a:r>
              <a:rPr lang="ja-JP" altLang="en-US" sz="2200" kern="0" dirty="0" smtClean="0">
                <a:solidFill>
                  <a:srgbClr val="FFC000">
                    <a:lumMod val="50000"/>
                  </a:srgbClr>
                </a:solidFill>
                <a:latin typeface="メイリオ" panose="020B0604030504040204" pitchFamily="50" charset="-128"/>
                <a:cs typeface="Meiryo UI" panose="020B0604030504040204" pitchFamily="50" charset="-128"/>
              </a:rPr>
              <a:t>・投票期間（期日前期間＋投票日）であれば、</a:t>
            </a:r>
            <a:r>
              <a:rPr lang="ja-JP" altLang="en-US" sz="2400" b="1" kern="0" dirty="0" smtClean="0">
                <a:latin typeface="メイリオ" panose="020B0604030504040204" pitchFamily="50" charset="-128"/>
                <a:cs typeface="Meiryo UI" panose="020B0604030504040204" pitchFamily="50" charset="-128"/>
              </a:rPr>
              <a:t>時間的制約がなく</a:t>
            </a:r>
            <a:endParaRPr lang="en-US" altLang="ja-JP" sz="2400" b="1" kern="0" dirty="0" smtClean="0">
              <a:latin typeface="メイリオ" panose="020B0604030504040204" pitchFamily="50" charset="-128"/>
              <a:cs typeface="Meiryo UI" panose="020B0604030504040204" pitchFamily="50" charset="-128"/>
            </a:endParaRPr>
          </a:p>
          <a:p>
            <a:pPr defTabSz="402416">
              <a:lnSpc>
                <a:spcPts val="3000"/>
              </a:lnSpc>
            </a:pPr>
            <a:r>
              <a:rPr lang="ja-JP" altLang="en-US" sz="2400" b="1" kern="0" dirty="0">
                <a:solidFill>
                  <a:srgbClr val="FFC000">
                    <a:lumMod val="50000"/>
                  </a:srgbClr>
                </a:solidFill>
                <a:latin typeface="メイリオ" panose="020B0604030504040204" pitchFamily="50" charset="-128"/>
                <a:cs typeface="Meiryo UI" panose="020B0604030504040204" pitchFamily="50" charset="-128"/>
              </a:rPr>
              <a:t>　</a:t>
            </a:r>
            <a:r>
              <a:rPr lang="ja-JP" altLang="en-US" sz="2400" b="1" kern="0" dirty="0" smtClean="0">
                <a:solidFill>
                  <a:srgbClr val="FFC000">
                    <a:lumMod val="50000"/>
                  </a:srgbClr>
                </a:solidFill>
                <a:latin typeface="メイリオ" panose="020B0604030504040204" pitchFamily="50" charset="-128"/>
                <a:cs typeface="Meiryo UI" panose="020B0604030504040204" pitchFamily="50" charset="-128"/>
              </a:rPr>
              <a:t>　  </a:t>
            </a:r>
            <a:r>
              <a:rPr lang="ja-JP" altLang="en-US" sz="2200" kern="0" dirty="0" smtClean="0">
                <a:solidFill>
                  <a:srgbClr val="FFC000">
                    <a:lumMod val="50000"/>
                  </a:srgbClr>
                </a:solidFill>
                <a:latin typeface="メイリオ" panose="020B0604030504040204" pitchFamily="50" charset="-128"/>
                <a:cs typeface="Meiryo UI" panose="020B0604030504040204" pitchFamily="50" charset="-128"/>
              </a:rPr>
              <a:t>いつでも投票ができる。</a:t>
            </a:r>
            <a:endParaRPr lang="en-US" altLang="ja-JP" sz="2200" kern="0" dirty="0" smtClean="0">
              <a:solidFill>
                <a:srgbClr val="FFC000">
                  <a:lumMod val="50000"/>
                </a:srgbClr>
              </a:solidFill>
              <a:latin typeface="メイリオ" panose="020B0604030504040204" pitchFamily="50" charset="-128"/>
              <a:cs typeface="Meiryo UI" panose="020B0604030504040204" pitchFamily="50" charset="-128"/>
            </a:endParaRPr>
          </a:p>
          <a:p>
            <a:pPr defTabSz="402416">
              <a:lnSpc>
                <a:spcPts val="3000"/>
              </a:lnSpc>
            </a:pPr>
            <a:r>
              <a:rPr lang="ja-JP" altLang="en-US" sz="2200" kern="0" dirty="0" smtClean="0">
                <a:solidFill>
                  <a:srgbClr val="FFC000">
                    <a:lumMod val="50000"/>
                  </a:srgbClr>
                </a:solidFill>
                <a:latin typeface="メイリオ" panose="020B0604030504040204" pitchFamily="50" charset="-128"/>
                <a:cs typeface="Meiryo UI" panose="020B0604030504040204" pitchFamily="50" charset="-128"/>
              </a:rPr>
              <a:t>　　・期日前投票期間、投票日という区別をしない。</a:t>
            </a:r>
            <a:endParaRPr lang="en-US" altLang="ja-JP" sz="2200" kern="0" dirty="0" smtClean="0">
              <a:solidFill>
                <a:srgbClr val="FFC000">
                  <a:lumMod val="50000"/>
                </a:srgb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6" name="正方形/長方形 5">
            <a:extLst>
              <a:ext uri="{FF2B5EF4-FFF2-40B4-BE49-F238E27FC236}">
                <a16:creationId xmlns:a16="http://schemas.microsoft.com/office/drawing/2014/main" id="{A9AA4E95-B9DD-4B3A-8DA2-690859D86A76}"/>
              </a:ext>
            </a:extLst>
          </p:cNvPr>
          <p:cNvSpPr/>
          <p:nvPr/>
        </p:nvSpPr>
        <p:spPr>
          <a:xfrm>
            <a:off x="927463" y="4942806"/>
            <a:ext cx="10101607" cy="1247051"/>
          </a:xfrm>
          <a:prstGeom prst="rect">
            <a:avLst/>
          </a:prstGeom>
          <a:noFill/>
          <a:ln w="38100" cap="rnd" cmpd="sng" algn="ctr">
            <a:noFill/>
            <a:prstDash val="solid"/>
          </a:ln>
          <a:effectLst/>
        </p:spPr>
        <p:txBody>
          <a:bodyPr lIns="253500" tIns="31687" bIns="31687" rtlCol="0" anchor="t" anchorCtr="0">
            <a:noAutofit/>
          </a:bodyPr>
          <a:lstStyle/>
          <a:p>
            <a:pPr defTabSz="402416">
              <a:lnSpc>
                <a:spcPts val="3360"/>
              </a:lnSpc>
            </a:pPr>
            <a:r>
              <a:rPr lang="ja-JP" altLang="en-US" sz="3200" b="1" kern="0" dirty="0" smtClean="0">
                <a:solidFill>
                  <a:prstClr val="black"/>
                </a:solidFill>
                <a:latin typeface="メイリオ" panose="020B0604030504040204" pitchFamily="50" charset="-128"/>
                <a:cs typeface="Meiryo UI" panose="020B0604030504040204" pitchFamily="50" charset="-128"/>
              </a:rPr>
              <a:t>○どこでも</a:t>
            </a:r>
            <a:endParaRPr lang="en-US" altLang="ja-JP" sz="3200" b="1" kern="0" dirty="0" smtClean="0">
              <a:solidFill>
                <a:prstClr val="black"/>
              </a:solidFill>
              <a:latin typeface="メイリオ" panose="020B0604030504040204" pitchFamily="50" charset="-128"/>
              <a:cs typeface="Meiryo UI" panose="020B0604030504040204" pitchFamily="50" charset="-128"/>
            </a:endParaRPr>
          </a:p>
          <a:p>
            <a:pPr defTabSz="402416">
              <a:lnSpc>
                <a:spcPts val="3000"/>
              </a:lnSpc>
            </a:pPr>
            <a:r>
              <a:rPr lang="ja-JP" altLang="en-US" sz="2000" kern="0" dirty="0" smtClean="0">
                <a:solidFill>
                  <a:srgbClr val="70AD47">
                    <a:lumMod val="75000"/>
                  </a:srgbClr>
                </a:solidFill>
                <a:latin typeface="メイリオ" panose="020B0604030504040204" pitchFamily="50" charset="-128"/>
                <a:cs typeface="Meiryo UI" panose="020B0604030504040204" pitchFamily="50" charset="-128"/>
              </a:rPr>
              <a:t>　</a:t>
            </a:r>
            <a:r>
              <a:rPr lang="ja-JP" altLang="en-US" sz="2000" kern="0" dirty="0" smtClean="0">
                <a:solidFill>
                  <a:srgbClr val="ED7D31">
                    <a:lumMod val="50000"/>
                  </a:srgbClr>
                </a:solidFill>
                <a:latin typeface="メイリオ" panose="020B0604030504040204" pitchFamily="50" charset="-128"/>
                <a:cs typeface="Meiryo UI" panose="020B0604030504040204" pitchFamily="50" charset="-128"/>
              </a:rPr>
              <a:t>　</a:t>
            </a:r>
            <a:r>
              <a:rPr lang="ja-JP" altLang="en-US" sz="2200" kern="0" dirty="0" smtClean="0">
                <a:solidFill>
                  <a:srgbClr val="ED7D31">
                    <a:lumMod val="50000"/>
                  </a:srgbClr>
                </a:solidFill>
                <a:latin typeface="メイリオ" panose="020B0604030504040204" pitchFamily="50" charset="-128"/>
                <a:cs typeface="Meiryo UI" panose="020B0604030504040204" pitchFamily="50" charset="-128"/>
              </a:rPr>
              <a:t>・</a:t>
            </a:r>
            <a:r>
              <a:rPr lang="ja-JP" altLang="en-US" sz="2400" b="1" kern="0" dirty="0" smtClean="0">
                <a:latin typeface="メイリオ" panose="020B0604030504040204" pitchFamily="50" charset="-128"/>
                <a:cs typeface="Meiryo UI" panose="020B0604030504040204" pitchFamily="50" charset="-128"/>
              </a:rPr>
              <a:t>場所的制約がなく</a:t>
            </a:r>
            <a:r>
              <a:rPr lang="ja-JP" altLang="en-US" sz="2200" kern="0" dirty="0" smtClean="0">
                <a:solidFill>
                  <a:srgbClr val="ED7D31">
                    <a:lumMod val="50000"/>
                  </a:srgbClr>
                </a:solidFill>
                <a:latin typeface="メイリオ" panose="020B0604030504040204" pitchFamily="50" charset="-128"/>
                <a:cs typeface="Meiryo UI" panose="020B0604030504040204" pitchFamily="50" charset="-128"/>
              </a:rPr>
              <a:t>どこ</a:t>
            </a:r>
            <a:r>
              <a:rPr lang="ja-JP" altLang="en-US" sz="2200" kern="0" dirty="0">
                <a:solidFill>
                  <a:srgbClr val="ED7D31">
                    <a:lumMod val="50000"/>
                  </a:srgbClr>
                </a:solidFill>
                <a:latin typeface="メイリオ" panose="020B0604030504040204" pitchFamily="50" charset="-128"/>
                <a:cs typeface="Meiryo UI" panose="020B0604030504040204" pitchFamily="50" charset="-128"/>
              </a:rPr>
              <a:t>でも投票</a:t>
            </a:r>
            <a:r>
              <a:rPr lang="ja-JP" altLang="en-US" sz="2200" kern="0" dirty="0" smtClean="0">
                <a:solidFill>
                  <a:srgbClr val="ED7D31">
                    <a:lumMod val="50000"/>
                  </a:srgbClr>
                </a:solidFill>
                <a:latin typeface="メイリオ" panose="020B0604030504040204" pitchFamily="50" charset="-128"/>
                <a:cs typeface="Meiryo UI" panose="020B0604030504040204" pitchFamily="50" charset="-128"/>
              </a:rPr>
              <a:t>（どこの投票所でも）が</a:t>
            </a:r>
            <a:r>
              <a:rPr lang="ja-JP" altLang="en-US" sz="2200" kern="0" dirty="0">
                <a:solidFill>
                  <a:srgbClr val="ED7D31">
                    <a:lumMod val="50000"/>
                  </a:srgbClr>
                </a:solidFill>
                <a:latin typeface="メイリオ" panose="020B0604030504040204" pitchFamily="50" charset="-128"/>
                <a:cs typeface="Meiryo UI" panose="020B0604030504040204" pitchFamily="50" charset="-128"/>
              </a:rPr>
              <a:t>できる。</a:t>
            </a:r>
          </a:p>
          <a:p>
            <a:pPr defTabSz="402416">
              <a:lnSpc>
                <a:spcPts val="3000"/>
              </a:lnSpc>
            </a:pPr>
            <a:r>
              <a:rPr lang="ja-JP" altLang="en-US" sz="2200" kern="0" dirty="0" smtClean="0">
                <a:solidFill>
                  <a:srgbClr val="ED7D31">
                    <a:lumMod val="50000"/>
                  </a:srgbClr>
                </a:solidFill>
                <a:latin typeface="メイリオ" panose="020B0604030504040204" pitchFamily="50" charset="-128"/>
                <a:cs typeface="Meiryo UI" panose="020B0604030504040204" pitchFamily="50" charset="-128"/>
              </a:rPr>
              <a:t>　　・ここの投票所に行かなければ</a:t>
            </a:r>
            <a:r>
              <a:rPr lang="ja-JP" altLang="en-US" sz="2200" kern="0" dirty="0">
                <a:solidFill>
                  <a:srgbClr val="ED7D31">
                    <a:lumMod val="50000"/>
                  </a:srgbClr>
                </a:solidFill>
                <a:latin typeface="メイリオ" panose="020B0604030504040204" pitchFamily="50" charset="-128"/>
                <a:cs typeface="Meiryo UI" panose="020B0604030504040204" pitchFamily="50" charset="-128"/>
              </a:rPr>
              <a:t>選挙できないと</a:t>
            </a:r>
            <a:r>
              <a:rPr lang="ja-JP" altLang="en-US" sz="2200" kern="0" dirty="0" smtClean="0">
                <a:solidFill>
                  <a:srgbClr val="ED7D31">
                    <a:lumMod val="50000"/>
                  </a:srgbClr>
                </a:solidFill>
                <a:latin typeface="メイリオ" panose="020B0604030504040204" pitchFamily="50" charset="-128"/>
                <a:cs typeface="Meiryo UI" panose="020B0604030504040204" pitchFamily="50" charset="-128"/>
              </a:rPr>
              <a:t>いう考えをしなくて良い。</a:t>
            </a:r>
            <a:endParaRPr lang="en-US" altLang="ja-JP" sz="2200" b="1" kern="0" dirty="0" smtClean="0">
              <a:solidFill>
                <a:srgbClr val="ED7D31">
                  <a:lumMod val="50000"/>
                </a:srgb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A9AA4E95-B9DD-4B3A-8DA2-690859D86A76}"/>
              </a:ext>
            </a:extLst>
          </p:cNvPr>
          <p:cNvSpPr/>
          <p:nvPr/>
        </p:nvSpPr>
        <p:spPr>
          <a:xfrm>
            <a:off x="1474899" y="2357574"/>
            <a:ext cx="7252875" cy="690627"/>
          </a:xfrm>
          <a:prstGeom prst="rect">
            <a:avLst/>
          </a:prstGeom>
          <a:noFill/>
          <a:ln w="38100" cap="rnd" cmpd="sng" algn="ctr">
            <a:noFill/>
            <a:prstDash val="solid"/>
          </a:ln>
          <a:effectLst/>
        </p:spPr>
        <p:txBody>
          <a:bodyPr lIns="253500" tIns="31687" bIns="31687" rtlCol="0" anchor="t" anchorCtr="0">
            <a:noAutofit/>
          </a:bodyPr>
          <a:lstStyle/>
          <a:p>
            <a:pPr algn="ctr" defTabSz="402416">
              <a:lnSpc>
                <a:spcPts val="2500"/>
              </a:lnSpc>
            </a:pPr>
            <a:r>
              <a:rPr lang="ja-JP" altLang="en-US" sz="2000" b="1" kern="0" dirty="0" smtClean="0">
                <a:solidFill>
                  <a:prstClr val="black"/>
                </a:solidFill>
                <a:latin typeface="メイリオ" panose="020B0604030504040204" pitchFamily="50" charset="-128"/>
                <a:cs typeface="Meiryo UI" panose="020B0604030504040204" pitchFamily="50" charset="-128"/>
              </a:rPr>
              <a:t>ライフスタイルが多様化するなかでも、外出時のついでや、思いついたタイミングで投票ができる。</a:t>
            </a:r>
            <a:endParaRPr lang="en-US" altLang="ja-JP" sz="2000" b="1" kern="0" dirty="0" smtClean="0">
              <a:solidFill>
                <a:prstClr val="black"/>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endParaRPr>
          </a:p>
          <a:p>
            <a:pPr algn="ctr" defTabSz="402416">
              <a:lnSpc>
                <a:spcPts val="2500"/>
              </a:lnSpc>
            </a:pPr>
            <a:endParaRPr lang="en-US" altLang="ja-JP" kern="0" dirty="0">
              <a:solidFill>
                <a:prstClr val="black">
                  <a:lumMod val="50000"/>
                  <a:lumOff val="50000"/>
                </a:prst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ctr" defTabSz="402416">
              <a:lnSpc>
                <a:spcPts val="2000"/>
              </a:lnSpc>
            </a:pPr>
            <a:endParaRPr lang="en-US" altLang="ja-JP" sz="3200" kern="0" dirty="0" smtClean="0">
              <a:solidFill>
                <a:srgbClr val="ED7D31">
                  <a:lumMod val="75000"/>
                </a:srgb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8" name="Rectangle 2"/>
          <p:cNvSpPr txBox="1">
            <a:spLocks noChangeArrowheads="1"/>
          </p:cNvSpPr>
          <p:nvPr/>
        </p:nvSpPr>
        <p:spPr>
          <a:xfrm>
            <a:off x="927464" y="433029"/>
            <a:ext cx="6482929" cy="661720"/>
          </a:xfrm>
          <a:prstGeom prst="rect">
            <a:avLst/>
          </a:prstGeom>
        </p:spPr>
        <p:txBody>
          <a:bodyPr wrap="square">
            <a:spAutoFit/>
          </a:bodyPr>
          <a:lstStyle>
            <a:lvl1pPr algn="l" rtl="0" eaLnBrk="0" fontAlgn="base" hangingPunct="0">
              <a:lnSpc>
                <a:spcPct val="90000"/>
              </a:lnSpc>
              <a:spcBef>
                <a:spcPct val="0"/>
              </a:spcBef>
              <a:spcAft>
                <a:spcPct val="0"/>
              </a:spcAft>
              <a:defRPr kumimoji="1" sz="2100">
                <a:solidFill>
                  <a:schemeClr val="bg1"/>
                </a:solidFill>
                <a:latin typeface="+mj-lt"/>
                <a:ea typeface="+mj-ea"/>
                <a:cs typeface="+mj-cs"/>
              </a:defRPr>
            </a:lvl1pPr>
            <a:lvl2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2pPr>
            <a:lvl3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3pPr>
            <a:lvl4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4pPr>
            <a:lvl5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5pPr>
            <a:lvl6pPr marL="365760" algn="l" rtl="0" fontAlgn="base">
              <a:lnSpc>
                <a:spcPct val="90000"/>
              </a:lnSpc>
              <a:spcBef>
                <a:spcPct val="0"/>
              </a:spcBef>
              <a:spcAft>
                <a:spcPct val="0"/>
              </a:spcAft>
              <a:defRPr kumimoji="1" sz="2100">
                <a:solidFill>
                  <a:schemeClr val="bg1"/>
                </a:solidFill>
                <a:latin typeface="Arial" charset="0"/>
                <a:ea typeface="HGPｺﾞｼｯｸE" pitchFamily="50" charset="-128"/>
              </a:defRPr>
            </a:lvl6pPr>
            <a:lvl7pPr marL="731520" algn="l" rtl="0" fontAlgn="base">
              <a:lnSpc>
                <a:spcPct val="90000"/>
              </a:lnSpc>
              <a:spcBef>
                <a:spcPct val="0"/>
              </a:spcBef>
              <a:spcAft>
                <a:spcPct val="0"/>
              </a:spcAft>
              <a:defRPr kumimoji="1" sz="2100">
                <a:solidFill>
                  <a:schemeClr val="bg1"/>
                </a:solidFill>
                <a:latin typeface="Arial" charset="0"/>
                <a:ea typeface="HGPｺﾞｼｯｸE" pitchFamily="50" charset="-128"/>
              </a:defRPr>
            </a:lvl7pPr>
            <a:lvl8pPr marL="1097280" algn="l" rtl="0" fontAlgn="base">
              <a:lnSpc>
                <a:spcPct val="90000"/>
              </a:lnSpc>
              <a:spcBef>
                <a:spcPct val="0"/>
              </a:spcBef>
              <a:spcAft>
                <a:spcPct val="0"/>
              </a:spcAft>
              <a:defRPr kumimoji="1" sz="2100">
                <a:solidFill>
                  <a:schemeClr val="bg1"/>
                </a:solidFill>
                <a:latin typeface="Arial" charset="0"/>
                <a:ea typeface="HGPｺﾞｼｯｸE" pitchFamily="50" charset="-128"/>
              </a:defRPr>
            </a:lvl8pPr>
            <a:lvl9pPr marL="1463040" algn="l" rtl="0" fontAlgn="base">
              <a:lnSpc>
                <a:spcPct val="90000"/>
              </a:lnSpc>
              <a:spcBef>
                <a:spcPct val="0"/>
              </a:spcBef>
              <a:spcAft>
                <a:spcPct val="0"/>
              </a:spcAft>
              <a:defRPr kumimoji="1" sz="2100">
                <a:solidFill>
                  <a:schemeClr val="bg1"/>
                </a:solidFill>
                <a:latin typeface="Arial" charset="0"/>
                <a:ea typeface="HGPｺﾞｼｯｸE" pitchFamily="50" charset="-128"/>
              </a:defRPr>
            </a:lvl9pPr>
          </a:lstStyle>
          <a:p>
            <a:pPr eaLnBrk="1" fontAlgn="auto" hangingPunct="1">
              <a:spcAft>
                <a:spcPts val="0"/>
              </a:spcAft>
              <a:defRPr/>
            </a:pPr>
            <a:r>
              <a:rPr lang="ja-JP" altLang="en-US" sz="4000" b="1" kern="0" dirty="0">
                <a:solidFill>
                  <a:schemeClr val="tx1"/>
                </a:solidFill>
                <a:latin typeface="メイリオ" panose="020B0604030504040204" pitchFamily="50" charset="-128"/>
                <a:ea typeface="メイリオ" panose="020B0604030504040204" pitchFamily="50" charset="-128"/>
              </a:rPr>
              <a:t>３</a:t>
            </a:r>
            <a:r>
              <a:rPr lang="ja-JP" altLang="en-US" sz="4000" b="1" kern="0" dirty="0" smtClean="0">
                <a:solidFill>
                  <a:schemeClr val="tx1"/>
                </a:solidFill>
                <a:latin typeface="メイリオ" panose="020B0604030504040204" pitchFamily="50" charset="-128"/>
                <a:ea typeface="メイリオ" panose="020B0604030504040204" pitchFamily="50" charset="-128"/>
              </a:rPr>
              <a:t>．提　案</a:t>
            </a:r>
            <a:endParaRPr lang="ja-JP" altLang="en-US" sz="4000" b="1" kern="0" dirty="0">
              <a:solidFill>
                <a:schemeClr val="tx1"/>
              </a:solidFill>
              <a:latin typeface="メイリオ" panose="020B0604030504040204" pitchFamily="50" charset="-128"/>
              <a:ea typeface="メイリオ" panose="020B0604030504040204" pitchFamily="50" charset="-128"/>
            </a:endParaRPr>
          </a:p>
        </p:txBody>
      </p:sp>
      <p:sp>
        <p:nvSpPr>
          <p:cNvPr id="10" name="角丸四角形 9"/>
          <p:cNvSpPr/>
          <p:nvPr/>
        </p:nvSpPr>
        <p:spPr>
          <a:xfrm>
            <a:off x="1220515" y="1239989"/>
            <a:ext cx="8164286" cy="1008696"/>
          </a:xfrm>
          <a:prstGeom prst="roundRect">
            <a:avLst/>
          </a:prstGeom>
          <a:solidFill>
            <a:srgbClr val="FF0000"/>
          </a:solid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tIns="252000" bIns="0" rtlCol="0" anchor="ctr"/>
          <a:lstStyle/>
          <a:p>
            <a:pPr algn="ctr" defTabSz="402416">
              <a:lnSpc>
                <a:spcPts val="3360"/>
              </a:lnSpc>
            </a:pPr>
            <a:r>
              <a:rPr kumimoji="0" lang="ja-JP" altLang="en-US" sz="4800" b="1" kern="0"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いつでも、どこでも選挙</a:t>
            </a:r>
            <a:endParaRPr kumimoji="0" lang="en-US" altLang="ja-JP" sz="4800" b="1" kern="0"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70190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909753" y="382194"/>
            <a:ext cx="6482929" cy="661720"/>
          </a:xfrm>
          <a:prstGeom prst="rect">
            <a:avLst/>
          </a:prstGeom>
        </p:spPr>
        <p:txBody>
          <a:bodyPr wrap="square">
            <a:spAutoFit/>
          </a:bodyPr>
          <a:lstStyle>
            <a:lvl1pPr algn="l" rtl="0" eaLnBrk="0" fontAlgn="base" hangingPunct="0">
              <a:lnSpc>
                <a:spcPct val="90000"/>
              </a:lnSpc>
              <a:spcBef>
                <a:spcPct val="0"/>
              </a:spcBef>
              <a:spcAft>
                <a:spcPct val="0"/>
              </a:spcAft>
              <a:defRPr kumimoji="1" sz="2100">
                <a:solidFill>
                  <a:schemeClr val="bg1"/>
                </a:solidFill>
                <a:latin typeface="+mj-lt"/>
                <a:ea typeface="+mj-ea"/>
                <a:cs typeface="+mj-cs"/>
              </a:defRPr>
            </a:lvl1pPr>
            <a:lvl2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2pPr>
            <a:lvl3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3pPr>
            <a:lvl4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4pPr>
            <a:lvl5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5pPr>
            <a:lvl6pPr marL="365760" algn="l" rtl="0" fontAlgn="base">
              <a:lnSpc>
                <a:spcPct val="90000"/>
              </a:lnSpc>
              <a:spcBef>
                <a:spcPct val="0"/>
              </a:spcBef>
              <a:spcAft>
                <a:spcPct val="0"/>
              </a:spcAft>
              <a:defRPr kumimoji="1" sz="2100">
                <a:solidFill>
                  <a:schemeClr val="bg1"/>
                </a:solidFill>
                <a:latin typeface="Arial" charset="0"/>
                <a:ea typeface="HGPｺﾞｼｯｸE" pitchFamily="50" charset="-128"/>
              </a:defRPr>
            </a:lvl6pPr>
            <a:lvl7pPr marL="731520" algn="l" rtl="0" fontAlgn="base">
              <a:lnSpc>
                <a:spcPct val="90000"/>
              </a:lnSpc>
              <a:spcBef>
                <a:spcPct val="0"/>
              </a:spcBef>
              <a:spcAft>
                <a:spcPct val="0"/>
              </a:spcAft>
              <a:defRPr kumimoji="1" sz="2100">
                <a:solidFill>
                  <a:schemeClr val="bg1"/>
                </a:solidFill>
                <a:latin typeface="Arial" charset="0"/>
                <a:ea typeface="HGPｺﾞｼｯｸE" pitchFamily="50" charset="-128"/>
              </a:defRPr>
            </a:lvl7pPr>
            <a:lvl8pPr marL="1097280" algn="l" rtl="0" fontAlgn="base">
              <a:lnSpc>
                <a:spcPct val="90000"/>
              </a:lnSpc>
              <a:spcBef>
                <a:spcPct val="0"/>
              </a:spcBef>
              <a:spcAft>
                <a:spcPct val="0"/>
              </a:spcAft>
              <a:defRPr kumimoji="1" sz="2100">
                <a:solidFill>
                  <a:schemeClr val="bg1"/>
                </a:solidFill>
                <a:latin typeface="Arial" charset="0"/>
                <a:ea typeface="HGPｺﾞｼｯｸE" pitchFamily="50" charset="-128"/>
              </a:defRPr>
            </a:lvl8pPr>
            <a:lvl9pPr marL="1463040" algn="l" rtl="0" fontAlgn="base">
              <a:lnSpc>
                <a:spcPct val="90000"/>
              </a:lnSpc>
              <a:spcBef>
                <a:spcPct val="0"/>
              </a:spcBef>
              <a:spcAft>
                <a:spcPct val="0"/>
              </a:spcAft>
              <a:defRPr kumimoji="1" sz="2100">
                <a:solidFill>
                  <a:schemeClr val="bg1"/>
                </a:solidFill>
                <a:latin typeface="Arial" charset="0"/>
                <a:ea typeface="HGPｺﾞｼｯｸE" pitchFamily="50" charset="-128"/>
              </a:defRPr>
            </a:lvl9pPr>
          </a:lstStyle>
          <a:p>
            <a:pPr defTabSz="914400" eaLnBrk="1" fontAlgn="auto" hangingPunct="1">
              <a:spcAft>
                <a:spcPts val="0"/>
              </a:spcAft>
              <a:defRPr/>
            </a:pPr>
            <a:r>
              <a:rPr lang="ja-JP" altLang="en-US" sz="4000" b="1" kern="0" dirty="0">
                <a:solidFill>
                  <a:prstClr val="black"/>
                </a:solidFill>
                <a:latin typeface="メイリオ" panose="020B0604030504040204" pitchFamily="50" charset="-128"/>
              </a:rPr>
              <a:t>４</a:t>
            </a:r>
            <a:r>
              <a:rPr lang="ja-JP" altLang="en-US" sz="4000" b="1" kern="0" dirty="0" smtClean="0">
                <a:solidFill>
                  <a:prstClr val="black"/>
                </a:solidFill>
                <a:latin typeface="メイリオ" panose="020B0604030504040204" pitchFamily="50" charset="-128"/>
              </a:rPr>
              <a:t>．制度設計</a:t>
            </a:r>
            <a:endParaRPr lang="ja-JP" altLang="en-US" sz="4000" b="1" kern="0" dirty="0">
              <a:solidFill>
                <a:prstClr val="black"/>
              </a:solidFill>
              <a:latin typeface="メイリオ" panose="020B0604030504040204" pitchFamily="50" charset="-128"/>
            </a:endParaRPr>
          </a:p>
        </p:txBody>
      </p:sp>
      <p:sp>
        <p:nvSpPr>
          <p:cNvPr id="5" name="正方形/長方形 4">
            <a:extLst>
              <a:ext uri="{FF2B5EF4-FFF2-40B4-BE49-F238E27FC236}">
                <a16:creationId xmlns:a16="http://schemas.microsoft.com/office/drawing/2014/main" id="{A9AA4E95-B9DD-4B3A-8DA2-690859D86A76}"/>
              </a:ext>
            </a:extLst>
          </p:cNvPr>
          <p:cNvSpPr/>
          <p:nvPr/>
        </p:nvSpPr>
        <p:spPr>
          <a:xfrm>
            <a:off x="614959" y="996548"/>
            <a:ext cx="3084844" cy="418763"/>
          </a:xfrm>
          <a:prstGeom prst="rect">
            <a:avLst/>
          </a:prstGeom>
          <a:noFill/>
          <a:ln w="38100" cap="rnd" cmpd="sng" algn="ctr">
            <a:noFill/>
            <a:prstDash val="solid"/>
          </a:ln>
          <a:effectLst/>
        </p:spPr>
        <p:txBody>
          <a:bodyPr lIns="253500" tIns="31687" bIns="31687" rtlCol="0" anchor="t" anchorCtr="0">
            <a:noAutofit/>
          </a:bodyPr>
          <a:lstStyle/>
          <a:p>
            <a:pPr defTabSz="402416">
              <a:lnSpc>
                <a:spcPts val="3360"/>
              </a:lnSpc>
            </a:pPr>
            <a:r>
              <a:rPr lang="ja-JP" altLang="en-US" sz="3200" b="1" kern="0" dirty="0" smtClean="0">
                <a:solidFill>
                  <a:srgbClr val="4472C4">
                    <a:lumMod val="75000"/>
                  </a:srgbClr>
                </a:solidFill>
                <a:latin typeface="メイリオ" panose="020B0604030504040204" pitchFamily="50" charset="-128"/>
                <a:cs typeface="Meiryo UI" panose="020B0604030504040204" pitchFamily="50" charset="-128"/>
              </a:rPr>
              <a:t>■現行の制度</a:t>
            </a:r>
            <a:r>
              <a:rPr lang="ja-JP" altLang="en-US" sz="3200" kern="0" dirty="0" smtClean="0">
                <a:solidFill>
                  <a:srgbClr val="4472C4">
                    <a:lumMod val="75000"/>
                  </a:srgbClr>
                </a:solidFill>
                <a:latin typeface="メイリオ" panose="020B0604030504040204" pitchFamily="50" charset="-128"/>
                <a:cs typeface="Meiryo UI" panose="020B0604030504040204" pitchFamily="50" charset="-128"/>
              </a:rPr>
              <a:t>　</a:t>
            </a:r>
            <a:endParaRPr lang="en-US" altLang="ja-JP" sz="3200" b="1" kern="0" dirty="0">
              <a:solidFill>
                <a:srgbClr val="4472C4">
                  <a:lumMod val="75000"/>
                </a:srgbClr>
              </a:solidFill>
              <a:latin typeface="メイリオ" panose="020B0604030504040204" pitchFamily="50" charset="-128"/>
              <a:cs typeface="Meiryo UI" panose="020B0604030504040204" pitchFamily="50" charset="-128"/>
            </a:endParaRPr>
          </a:p>
        </p:txBody>
      </p:sp>
      <p:sp>
        <p:nvSpPr>
          <p:cNvPr id="6" name="角丸四角形 5"/>
          <p:cNvSpPr/>
          <p:nvPr/>
        </p:nvSpPr>
        <p:spPr>
          <a:xfrm>
            <a:off x="909754" y="1430497"/>
            <a:ext cx="6482928" cy="1467424"/>
          </a:xfrm>
          <a:prstGeom prst="roundRect">
            <a:avLst/>
          </a:prstGeom>
          <a:noFill/>
          <a:ln w="41275" cap="flat" cmpd="sng" algn="ctr">
            <a:solidFill>
              <a:srgbClr val="002060"/>
            </a:solidFill>
            <a:prstDash val="solid"/>
            <a:miter lim="800000"/>
          </a:ln>
          <a:effectLst/>
        </p:spPr>
        <p:txBody>
          <a:bodyPr tIns="108000" bIns="0" rtlCol="0" anchor="t" anchorCtr="0"/>
          <a:lstStyle/>
          <a:p>
            <a:pPr marL="0" marR="0" lvl="0" indent="0" algn="ctr" defTabSz="402416" eaLnBrk="1" fontAlgn="auto" latinLnBrk="0" hangingPunct="1">
              <a:lnSpc>
                <a:spcPts val="3000"/>
              </a:lnSpc>
              <a:spcBef>
                <a:spcPts val="0"/>
              </a:spcBef>
              <a:spcAft>
                <a:spcPts val="0"/>
              </a:spcAft>
              <a:buClrTx/>
              <a:buSzTx/>
              <a:buFontTx/>
              <a:buNone/>
              <a:tabLst/>
              <a:defRPr/>
            </a:pPr>
            <a:r>
              <a:rPr kumimoji="0" lang="ja-JP" altLang="en-US" sz="2800" b="1" i="0" u="none" strike="noStrike" kern="0" cap="none" spc="0" normalizeH="0" baseline="0" noProof="0" dirty="0" smtClean="0">
                <a:ln>
                  <a:noFill/>
                </a:ln>
                <a:solidFill>
                  <a:prstClr val="black"/>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rPr>
              <a:t>期日前投票</a:t>
            </a:r>
            <a:endParaRPr kumimoji="0" lang="en-US" altLang="ja-JP" sz="2800" b="1" i="0" u="none" strike="noStrike" kern="0" cap="none" spc="0" normalizeH="0" baseline="0" noProof="0" dirty="0" smtClean="0">
              <a:ln>
                <a:noFill/>
              </a:ln>
              <a:solidFill>
                <a:prstClr val="black"/>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endParaRPr>
          </a:p>
          <a:p>
            <a:pPr marL="0" marR="0" lvl="0" indent="0" algn="ctr" defTabSz="402416" eaLnBrk="1" fontAlgn="auto" latinLnBrk="0" hangingPunct="1">
              <a:lnSpc>
                <a:spcPts val="3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prstClr val="black"/>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rPr>
              <a:t>桑名市役所、多度地区市民センター、</a:t>
            </a:r>
            <a:endParaRPr kumimoji="0" lang="en-US" altLang="ja-JP" sz="2000" b="1" i="0" u="none" strike="noStrike" kern="0" cap="none" spc="0" normalizeH="0" baseline="0" noProof="0" dirty="0" smtClean="0">
              <a:ln>
                <a:noFill/>
              </a:ln>
              <a:solidFill>
                <a:prstClr val="black"/>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endParaRPr>
          </a:p>
          <a:p>
            <a:pPr marL="0" marR="0" lvl="0" indent="0" algn="ctr" defTabSz="402416" eaLnBrk="1" fontAlgn="auto" latinLnBrk="0" hangingPunct="1">
              <a:lnSpc>
                <a:spcPts val="3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prstClr val="black"/>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rPr>
              <a:t>長島地区市民センター</a:t>
            </a:r>
            <a:endParaRPr kumimoji="0" lang="en-US" altLang="ja-JP" sz="2000" b="1" i="0" u="none" strike="noStrike" kern="0" cap="none" spc="0" normalizeH="0" baseline="0" noProof="0" dirty="0" smtClean="0">
              <a:ln>
                <a:noFill/>
              </a:ln>
              <a:solidFill>
                <a:srgbClr val="4472C4">
                  <a:lumMod val="75000"/>
                </a:srgbClr>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endParaRPr>
          </a:p>
          <a:p>
            <a:pPr marL="0" marR="0" lvl="0" indent="0" algn="ctr" defTabSz="402416" eaLnBrk="1" fontAlgn="auto" latinLnBrk="0" hangingPunct="1">
              <a:lnSpc>
                <a:spcPts val="3000"/>
              </a:lnSpc>
              <a:spcBef>
                <a:spcPts val="0"/>
              </a:spcBef>
              <a:spcAft>
                <a:spcPts val="0"/>
              </a:spcAft>
              <a:buClrTx/>
              <a:buSzTx/>
              <a:buFontTx/>
              <a:buNone/>
              <a:tabLst/>
              <a:defRPr/>
            </a:pPr>
            <a:endParaRPr kumimoji="0" lang="en-US" altLang="ja-JP" sz="2000" b="0" i="0" u="none" strike="noStrike" kern="0" cap="none" spc="0" normalizeH="0" baseline="0" noProof="0" dirty="0" smtClean="0">
              <a:ln>
                <a:noFill/>
              </a:ln>
              <a:solidFill>
                <a:prstClr val="black"/>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endParaRPr>
          </a:p>
          <a:p>
            <a:pPr marL="0" marR="0" lvl="0" indent="0" defTabSz="402416" eaLnBrk="1" fontAlgn="auto" latinLnBrk="0" hangingPunct="1">
              <a:lnSpc>
                <a:spcPts val="3360"/>
              </a:lnSpc>
              <a:spcBef>
                <a:spcPts val="0"/>
              </a:spcBef>
              <a:spcAft>
                <a:spcPts val="0"/>
              </a:spcAft>
              <a:buClrTx/>
              <a:buSzTx/>
              <a:buFontTx/>
              <a:buNone/>
              <a:tabLst/>
              <a:defRPr/>
            </a:pPr>
            <a:endParaRPr kumimoji="0" lang="en-US" altLang="ja-JP" sz="2000" b="0" i="0" u="none" strike="noStrike" kern="0" cap="none" spc="0" normalizeH="0" baseline="0" noProof="0" dirty="0" smtClean="0">
              <a:ln>
                <a:noFill/>
              </a:ln>
              <a:solidFill>
                <a:prstClr val="black"/>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endParaRPr>
          </a:p>
          <a:p>
            <a:pPr marL="0" marR="0" lvl="0" indent="0" defTabSz="402416" eaLnBrk="1" fontAlgn="auto" latinLnBrk="0" hangingPunct="1">
              <a:lnSpc>
                <a:spcPts val="3360"/>
              </a:lnSpc>
              <a:spcBef>
                <a:spcPts val="0"/>
              </a:spcBef>
              <a:spcAft>
                <a:spcPts val="0"/>
              </a:spcAft>
              <a:buClrTx/>
              <a:buSzTx/>
              <a:buFontTx/>
              <a:buNone/>
              <a:tabLst/>
              <a:defRPr/>
            </a:pPr>
            <a:endParaRPr kumimoji="0" lang="en-US" altLang="ja-JP" sz="2000" b="0" i="0" u="none" strike="noStrike" kern="0" cap="none" spc="0" normalizeH="0" baseline="0" noProof="0" dirty="0" smtClean="0">
              <a:ln>
                <a:noFill/>
              </a:ln>
              <a:solidFill>
                <a:prstClr val="black"/>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endParaRPr>
          </a:p>
        </p:txBody>
      </p:sp>
      <p:sp>
        <p:nvSpPr>
          <p:cNvPr id="7" name="角丸四角形 6"/>
          <p:cNvSpPr/>
          <p:nvPr/>
        </p:nvSpPr>
        <p:spPr>
          <a:xfrm>
            <a:off x="7392682" y="1430497"/>
            <a:ext cx="2575033" cy="1439229"/>
          </a:xfrm>
          <a:prstGeom prst="roundRect">
            <a:avLst/>
          </a:prstGeom>
          <a:noFill/>
          <a:ln w="41275" cap="flat" cmpd="sng" algn="ctr">
            <a:solidFill>
              <a:srgbClr val="002060"/>
            </a:solidFill>
            <a:prstDash val="solid"/>
            <a:miter lim="800000"/>
          </a:ln>
          <a:effectLst/>
        </p:spPr>
        <p:txBody>
          <a:bodyPr tIns="0" bIns="0" rtlCol="0" anchor="t" anchorCtr="0"/>
          <a:lstStyle/>
          <a:p>
            <a:pPr marL="0" marR="0" lvl="0" indent="0" algn="ctr" defTabSz="402416" eaLnBrk="1" fontAlgn="auto" latinLnBrk="0" hangingPunct="1">
              <a:lnSpc>
                <a:spcPts val="336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black"/>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rPr>
              <a:t>投票（当日）</a:t>
            </a:r>
            <a:endParaRPr kumimoji="0" lang="en-US" altLang="ja-JP" sz="2400" b="1" i="0" u="none" strike="noStrike" kern="0" cap="none" spc="0" normalizeH="0" baseline="0" noProof="0" dirty="0" smtClean="0">
              <a:ln>
                <a:noFill/>
              </a:ln>
              <a:solidFill>
                <a:prstClr val="black"/>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endParaRPr>
          </a:p>
          <a:p>
            <a:pPr marL="0" marR="0" lvl="0" indent="0" algn="ctr" defTabSz="402416" eaLnBrk="1" fontAlgn="auto" latinLnBrk="0" hangingPunct="1">
              <a:lnSpc>
                <a:spcPts val="336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srgbClr val="4472C4">
                    <a:lumMod val="75000"/>
                  </a:srgbClr>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rPr>
              <a:t>決められた投票所</a:t>
            </a:r>
            <a:endParaRPr kumimoji="0" lang="en-US" altLang="ja-JP" sz="2000" b="0" i="0" u="none" strike="noStrike" kern="0" cap="none" spc="0" normalizeH="0" baseline="0" noProof="0" dirty="0" smtClean="0">
              <a:ln>
                <a:noFill/>
              </a:ln>
              <a:solidFill>
                <a:prstClr val="black"/>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endParaRPr>
          </a:p>
          <a:p>
            <a:pPr marL="0" marR="0" lvl="0" indent="0" defTabSz="402416" eaLnBrk="1" fontAlgn="auto" latinLnBrk="0" hangingPunct="1">
              <a:lnSpc>
                <a:spcPts val="3360"/>
              </a:lnSpc>
              <a:spcBef>
                <a:spcPts val="0"/>
              </a:spcBef>
              <a:spcAft>
                <a:spcPts val="0"/>
              </a:spcAft>
              <a:buClrTx/>
              <a:buSzTx/>
              <a:buFontTx/>
              <a:buNone/>
              <a:tabLst/>
              <a:defRPr/>
            </a:pPr>
            <a:endParaRPr kumimoji="0" lang="en-US" altLang="ja-JP" sz="2000" b="0" i="0" u="none" strike="noStrike" kern="0" cap="none" spc="0" normalizeH="0" baseline="0" noProof="0" dirty="0" smtClean="0">
              <a:ln>
                <a:noFill/>
              </a:ln>
              <a:solidFill>
                <a:prstClr val="black"/>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endParaRPr>
          </a:p>
        </p:txBody>
      </p:sp>
      <p:sp>
        <p:nvSpPr>
          <p:cNvPr id="8" name="正方形/長方形 7">
            <a:extLst>
              <a:ext uri="{FF2B5EF4-FFF2-40B4-BE49-F238E27FC236}">
                <a16:creationId xmlns:a16="http://schemas.microsoft.com/office/drawing/2014/main" id="{A9AA4E95-B9DD-4B3A-8DA2-690859D86A76}"/>
              </a:ext>
            </a:extLst>
          </p:cNvPr>
          <p:cNvSpPr/>
          <p:nvPr/>
        </p:nvSpPr>
        <p:spPr>
          <a:xfrm>
            <a:off x="642350" y="3665220"/>
            <a:ext cx="5372853" cy="444520"/>
          </a:xfrm>
          <a:prstGeom prst="rect">
            <a:avLst/>
          </a:prstGeom>
          <a:noFill/>
          <a:ln w="38100" cap="rnd" cmpd="sng" algn="ctr">
            <a:noFill/>
            <a:prstDash val="solid"/>
          </a:ln>
          <a:effectLst/>
        </p:spPr>
        <p:txBody>
          <a:bodyPr lIns="253500" tIns="31687" bIns="31687" rtlCol="0" anchor="t" anchorCtr="0">
            <a:noAutofit/>
          </a:bodyPr>
          <a:lstStyle/>
          <a:p>
            <a:pPr defTabSz="402416">
              <a:lnSpc>
                <a:spcPts val="3360"/>
              </a:lnSpc>
            </a:pPr>
            <a:r>
              <a:rPr lang="ja-JP" altLang="en-US" sz="3200" b="1" kern="0" dirty="0" smtClean="0">
                <a:solidFill>
                  <a:srgbClr val="FFC000">
                    <a:lumMod val="75000"/>
                  </a:srgbClr>
                </a:solidFill>
                <a:latin typeface="メイリオ" panose="020B0604030504040204" pitchFamily="50" charset="-128"/>
                <a:cs typeface="Meiryo UI" panose="020B0604030504040204" pitchFamily="50" charset="-128"/>
              </a:rPr>
              <a:t>■いつでも、どこでも選挙</a:t>
            </a:r>
            <a:r>
              <a:rPr lang="ja-JP" altLang="en-US" sz="3200" b="1" kern="0" dirty="0" smtClean="0">
                <a:solidFill>
                  <a:srgbClr val="4472C4">
                    <a:lumMod val="75000"/>
                  </a:srgbClr>
                </a:solidFill>
                <a:latin typeface="メイリオ" panose="020B0604030504040204" pitchFamily="50" charset="-128"/>
                <a:cs typeface="Meiryo UI" panose="020B0604030504040204" pitchFamily="50" charset="-128"/>
              </a:rPr>
              <a:t>　</a:t>
            </a:r>
            <a:endParaRPr lang="en-US" altLang="ja-JP" sz="3200" b="1" kern="0" dirty="0">
              <a:solidFill>
                <a:srgbClr val="4472C4">
                  <a:lumMod val="75000"/>
                </a:srgbClr>
              </a:solidFill>
              <a:latin typeface="メイリオ" panose="020B0604030504040204" pitchFamily="50" charset="-128"/>
              <a:cs typeface="Meiryo UI" panose="020B0604030504040204" pitchFamily="50" charset="-128"/>
            </a:endParaRPr>
          </a:p>
        </p:txBody>
      </p:sp>
      <p:sp>
        <p:nvSpPr>
          <p:cNvPr id="9" name="角丸四角形 8"/>
          <p:cNvSpPr/>
          <p:nvPr/>
        </p:nvSpPr>
        <p:spPr>
          <a:xfrm>
            <a:off x="856606" y="4138987"/>
            <a:ext cx="9245553" cy="2220661"/>
          </a:xfrm>
          <a:prstGeom prst="roundRect">
            <a:avLst/>
          </a:prstGeom>
          <a:noFill/>
          <a:ln w="41275" cap="flat" cmpd="sng" algn="ctr">
            <a:solidFill>
              <a:srgbClr val="FFC000">
                <a:lumMod val="75000"/>
              </a:srgbClr>
            </a:solidFill>
            <a:prstDash val="solid"/>
            <a:miter lim="800000"/>
          </a:ln>
          <a:effectLst/>
        </p:spPr>
        <p:txBody>
          <a:bodyPr tIns="108000" bIns="0" rtlCol="0" anchor="t" anchorCtr="0"/>
          <a:lstStyle/>
          <a:p>
            <a:pPr marL="0" marR="0" lvl="0" indent="0" algn="ctr" defTabSz="402416" eaLnBrk="1" fontAlgn="auto" latinLnBrk="0" hangingPunct="1">
              <a:lnSpc>
                <a:spcPts val="3000"/>
              </a:lnSpc>
              <a:spcBef>
                <a:spcPts val="0"/>
              </a:spcBef>
              <a:spcAft>
                <a:spcPts val="0"/>
              </a:spcAft>
              <a:buClrTx/>
              <a:buSzTx/>
              <a:buFontTx/>
              <a:buNone/>
              <a:tabLst/>
              <a:defRPr/>
            </a:pPr>
            <a:r>
              <a:rPr kumimoji="0" lang="ja-JP" altLang="en-US" sz="2400" b="0" i="0" u="none" strike="noStrike" kern="0" cap="none" spc="0" normalizeH="0" baseline="0" noProof="0" dirty="0" smtClean="0">
                <a:ln>
                  <a:noFill/>
                </a:ln>
                <a:solidFill>
                  <a:prstClr val="black"/>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rPr>
              <a:t>期日前投票＋投票（当日）選挙期間を通して</a:t>
            </a:r>
            <a:endParaRPr kumimoji="0" lang="en-US" altLang="ja-JP" sz="2400" b="0" i="0" u="none" strike="noStrike" kern="0" cap="none" spc="0" normalizeH="0" baseline="0" noProof="0" dirty="0" smtClean="0">
              <a:ln>
                <a:noFill/>
              </a:ln>
              <a:solidFill>
                <a:prstClr val="black"/>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endParaRPr>
          </a:p>
          <a:p>
            <a:pPr marL="0" marR="0" lvl="0" indent="0" algn="ctr" defTabSz="402416" eaLnBrk="1" fontAlgn="auto" latinLnBrk="0" hangingPunct="1">
              <a:lnSpc>
                <a:spcPts val="3000"/>
              </a:lnSpc>
              <a:spcBef>
                <a:spcPts val="0"/>
              </a:spcBef>
              <a:spcAft>
                <a:spcPts val="0"/>
              </a:spcAft>
              <a:buClrTx/>
              <a:buSzTx/>
              <a:buFontTx/>
              <a:buNone/>
              <a:tabLst/>
              <a:defRPr/>
            </a:pPr>
            <a:r>
              <a:rPr kumimoji="0" lang="ja-JP" altLang="en-US" sz="2400" b="0" i="0" u="none" strike="noStrike" kern="0" cap="none" spc="0" normalizeH="0" baseline="0" noProof="0" dirty="0" smtClean="0">
                <a:ln>
                  <a:noFill/>
                </a:ln>
                <a:solidFill>
                  <a:prstClr val="black"/>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rPr>
              <a:t>　共通投票所＋移動式投票所、投票所への移動支援</a:t>
            </a:r>
            <a:r>
              <a:rPr lang="ja-JP" altLang="en-US" sz="2400" kern="0" dirty="0" smtClean="0">
                <a:solidFill>
                  <a:prstClr val="black"/>
                </a:solidFill>
                <a:latin typeface="メイリオ" panose="020B0604030504040204" pitchFamily="50" charset="-128"/>
                <a:ea typeface="ＭＳ Ｐゴシック" panose="020B0600070205080204" pitchFamily="50" charset="-128"/>
                <a:cs typeface="Meiryo UI" panose="020B0604030504040204" pitchFamily="50" charset="-128"/>
              </a:rPr>
              <a:t>（当日）</a:t>
            </a:r>
            <a:endParaRPr kumimoji="0" lang="en-US" altLang="ja-JP" sz="2400" b="0" i="0" u="none" strike="noStrike" kern="0" cap="none" spc="0" normalizeH="0" baseline="0" noProof="0" dirty="0" smtClean="0">
              <a:ln>
                <a:noFill/>
              </a:ln>
              <a:solidFill>
                <a:prstClr val="black"/>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endParaRPr>
          </a:p>
          <a:p>
            <a:pPr marL="0" marR="0" lvl="0" indent="0" algn="ctr" defTabSz="402416" eaLnBrk="1" fontAlgn="auto" latinLnBrk="0" hangingPunct="1">
              <a:lnSpc>
                <a:spcPts val="3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srgbClr val="FFC000">
                    <a:lumMod val="50000"/>
                  </a:srgbClr>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rPr>
              <a:t>桑名駅・ショッピングセンター等、</a:t>
            </a:r>
            <a:endParaRPr kumimoji="0" lang="en-US" altLang="ja-JP" sz="2000" b="1" i="0" u="none" strike="noStrike" kern="0" cap="none" spc="0" normalizeH="0" baseline="0" noProof="0" dirty="0" smtClean="0">
              <a:ln>
                <a:noFill/>
              </a:ln>
              <a:solidFill>
                <a:srgbClr val="FFC000">
                  <a:lumMod val="50000"/>
                </a:srgbClr>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endParaRPr>
          </a:p>
          <a:p>
            <a:pPr marL="0" marR="0" lvl="0" indent="0" algn="ctr" defTabSz="402416" eaLnBrk="1" fontAlgn="auto" latinLnBrk="0" hangingPunct="1">
              <a:lnSpc>
                <a:spcPts val="3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srgbClr val="FFC000">
                    <a:lumMod val="50000"/>
                  </a:srgbClr>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rPr>
              <a:t>＋移動式投票所ワンボックスカー（市内の複数箇所</a:t>
            </a:r>
            <a:r>
              <a:rPr kumimoji="0" lang="en-US" altLang="ja-JP" sz="2000" b="1" i="0" u="none" strike="noStrike" kern="0" cap="none" spc="0" normalizeH="0" baseline="0" noProof="0" dirty="0" smtClean="0">
                <a:ln>
                  <a:noFill/>
                </a:ln>
                <a:solidFill>
                  <a:srgbClr val="FFC000">
                    <a:lumMod val="50000"/>
                  </a:srgbClr>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rPr>
              <a:t>+</a:t>
            </a:r>
            <a:r>
              <a:rPr kumimoji="0" lang="ja-JP" altLang="en-US" sz="2000" b="1" i="0" u="none" strike="noStrike" kern="0" cap="none" spc="0" normalizeH="0" baseline="0" noProof="0" dirty="0" smtClean="0">
                <a:ln>
                  <a:noFill/>
                </a:ln>
                <a:solidFill>
                  <a:srgbClr val="FFC000">
                    <a:lumMod val="50000"/>
                  </a:srgbClr>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rPr>
              <a:t>６高校を移動）、</a:t>
            </a:r>
            <a:endParaRPr kumimoji="0" lang="en-US" altLang="ja-JP" sz="2000" b="1" i="0" u="none" strike="noStrike" kern="0" cap="none" spc="0" normalizeH="0" baseline="0" noProof="0" dirty="0" smtClean="0">
              <a:ln>
                <a:noFill/>
              </a:ln>
              <a:solidFill>
                <a:srgbClr val="FFC000">
                  <a:lumMod val="50000"/>
                </a:srgbClr>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endParaRPr>
          </a:p>
          <a:p>
            <a:pPr marL="0" marR="0" lvl="0" indent="0" algn="ctr" defTabSz="402416" eaLnBrk="1" fontAlgn="auto" latinLnBrk="0" hangingPunct="1">
              <a:lnSpc>
                <a:spcPts val="3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srgbClr val="FFC000">
                    <a:lumMod val="50000"/>
                  </a:srgbClr>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rPr>
              <a:t>当日は移動支援</a:t>
            </a:r>
            <a:endParaRPr kumimoji="0" lang="en-US" altLang="ja-JP" sz="2000" b="1" i="0" u="none" strike="noStrike" kern="0" cap="none" spc="0" normalizeH="0" baseline="0" noProof="0" dirty="0" smtClean="0">
              <a:ln>
                <a:noFill/>
              </a:ln>
              <a:solidFill>
                <a:srgbClr val="FFC000">
                  <a:lumMod val="50000"/>
                </a:srgbClr>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endParaRPr>
          </a:p>
          <a:p>
            <a:pPr marL="0" marR="0" lvl="0" indent="0" defTabSz="402416" eaLnBrk="1" fontAlgn="auto" latinLnBrk="0" hangingPunct="1">
              <a:lnSpc>
                <a:spcPts val="3360"/>
              </a:lnSpc>
              <a:spcBef>
                <a:spcPts val="0"/>
              </a:spcBef>
              <a:spcAft>
                <a:spcPts val="0"/>
              </a:spcAft>
              <a:buClrTx/>
              <a:buSzTx/>
              <a:buFontTx/>
              <a:buNone/>
              <a:tabLst/>
              <a:defRPr/>
            </a:pPr>
            <a:endParaRPr kumimoji="0" lang="en-US" altLang="ja-JP" sz="2000" b="1" i="0" u="none" strike="noStrike" kern="0" cap="none" spc="0" normalizeH="0" baseline="0" noProof="0" dirty="0" smtClean="0">
              <a:ln>
                <a:noFill/>
              </a:ln>
              <a:solidFill>
                <a:srgbClr val="FFC000">
                  <a:lumMod val="75000"/>
                </a:srgbClr>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endParaRPr>
          </a:p>
          <a:p>
            <a:pPr marL="0" marR="0" lvl="0" indent="0" defTabSz="402416" eaLnBrk="1" fontAlgn="auto" latinLnBrk="0" hangingPunct="1">
              <a:lnSpc>
                <a:spcPts val="3360"/>
              </a:lnSpc>
              <a:spcBef>
                <a:spcPts val="0"/>
              </a:spcBef>
              <a:spcAft>
                <a:spcPts val="0"/>
              </a:spcAft>
              <a:buClrTx/>
              <a:buSzTx/>
              <a:buFontTx/>
              <a:buNone/>
              <a:tabLst/>
              <a:defRPr/>
            </a:pPr>
            <a:endParaRPr kumimoji="0" lang="en-US" altLang="ja-JP" sz="2000" b="0" i="0" u="none" strike="noStrike" kern="0" cap="none" spc="0" normalizeH="0" baseline="0" noProof="0" dirty="0" smtClean="0">
              <a:ln>
                <a:noFill/>
              </a:ln>
              <a:solidFill>
                <a:srgbClr val="FFC000">
                  <a:lumMod val="75000"/>
                </a:srgbClr>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endParaRPr>
          </a:p>
        </p:txBody>
      </p:sp>
      <p:sp>
        <p:nvSpPr>
          <p:cNvPr id="10" name="下矢印 9"/>
          <p:cNvSpPr/>
          <p:nvPr/>
        </p:nvSpPr>
        <p:spPr>
          <a:xfrm>
            <a:off x="3328777" y="2966130"/>
            <a:ext cx="4063905" cy="591866"/>
          </a:xfrm>
          <a:prstGeom prst="downArrow">
            <a:avLst/>
          </a:prstGeom>
          <a:solidFill>
            <a:srgbClr val="FF0000"/>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040" b="0" i="0" u="none" strike="noStrike" kern="0" cap="none" spc="0" normalizeH="0" baseline="0" noProof="0" dirty="0" smtClean="0">
              <a:ln>
                <a:noFill/>
              </a:ln>
              <a:solidFill>
                <a:prstClr val="white"/>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53083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935881" y="449390"/>
            <a:ext cx="10729646" cy="661720"/>
          </a:xfrm>
          <a:prstGeom prst="rect">
            <a:avLst/>
          </a:prstGeom>
        </p:spPr>
        <p:txBody>
          <a:bodyPr wrap="square">
            <a:spAutoFit/>
          </a:bodyPr>
          <a:lstStyle>
            <a:lvl1pPr algn="l" rtl="0" eaLnBrk="0" fontAlgn="base" hangingPunct="0">
              <a:lnSpc>
                <a:spcPct val="90000"/>
              </a:lnSpc>
              <a:spcBef>
                <a:spcPct val="0"/>
              </a:spcBef>
              <a:spcAft>
                <a:spcPct val="0"/>
              </a:spcAft>
              <a:defRPr kumimoji="1" sz="2100">
                <a:solidFill>
                  <a:schemeClr val="bg1"/>
                </a:solidFill>
                <a:latin typeface="+mj-lt"/>
                <a:ea typeface="+mj-ea"/>
                <a:cs typeface="+mj-cs"/>
              </a:defRPr>
            </a:lvl1pPr>
            <a:lvl2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2pPr>
            <a:lvl3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3pPr>
            <a:lvl4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4pPr>
            <a:lvl5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5pPr>
            <a:lvl6pPr marL="365760" algn="l" rtl="0" fontAlgn="base">
              <a:lnSpc>
                <a:spcPct val="90000"/>
              </a:lnSpc>
              <a:spcBef>
                <a:spcPct val="0"/>
              </a:spcBef>
              <a:spcAft>
                <a:spcPct val="0"/>
              </a:spcAft>
              <a:defRPr kumimoji="1" sz="2100">
                <a:solidFill>
                  <a:schemeClr val="bg1"/>
                </a:solidFill>
                <a:latin typeface="Arial" charset="0"/>
                <a:ea typeface="HGPｺﾞｼｯｸE" pitchFamily="50" charset="-128"/>
              </a:defRPr>
            </a:lvl6pPr>
            <a:lvl7pPr marL="731520" algn="l" rtl="0" fontAlgn="base">
              <a:lnSpc>
                <a:spcPct val="90000"/>
              </a:lnSpc>
              <a:spcBef>
                <a:spcPct val="0"/>
              </a:spcBef>
              <a:spcAft>
                <a:spcPct val="0"/>
              </a:spcAft>
              <a:defRPr kumimoji="1" sz="2100">
                <a:solidFill>
                  <a:schemeClr val="bg1"/>
                </a:solidFill>
                <a:latin typeface="Arial" charset="0"/>
                <a:ea typeface="HGPｺﾞｼｯｸE" pitchFamily="50" charset="-128"/>
              </a:defRPr>
            </a:lvl7pPr>
            <a:lvl8pPr marL="1097280" algn="l" rtl="0" fontAlgn="base">
              <a:lnSpc>
                <a:spcPct val="90000"/>
              </a:lnSpc>
              <a:spcBef>
                <a:spcPct val="0"/>
              </a:spcBef>
              <a:spcAft>
                <a:spcPct val="0"/>
              </a:spcAft>
              <a:defRPr kumimoji="1" sz="2100">
                <a:solidFill>
                  <a:schemeClr val="bg1"/>
                </a:solidFill>
                <a:latin typeface="Arial" charset="0"/>
                <a:ea typeface="HGPｺﾞｼｯｸE" pitchFamily="50" charset="-128"/>
              </a:defRPr>
            </a:lvl8pPr>
            <a:lvl9pPr marL="1463040" algn="l" rtl="0" fontAlgn="base">
              <a:lnSpc>
                <a:spcPct val="90000"/>
              </a:lnSpc>
              <a:spcBef>
                <a:spcPct val="0"/>
              </a:spcBef>
              <a:spcAft>
                <a:spcPct val="0"/>
              </a:spcAft>
              <a:defRPr kumimoji="1" sz="2100">
                <a:solidFill>
                  <a:schemeClr val="bg1"/>
                </a:solidFill>
                <a:latin typeface="Arial" charset="0"/>
                <a:ea typeface="HGPｺﾞｼｯｸE" pitchFamily="50" charset="-128"/>
              </a:defRPr>
            </a:lvl9pPr>
          </a:lstStyle>
          <a:p>
            <a:pPr defTabSz="914400" eaLnBrk="1" fontAlgn="auto" hangingPunct="1">
              <a:spcAft>
                <a:spcPts val="0"/>
              </a:spcAft>
              <a:defRPr/>
            </a:pPr>
            <a:r>
              <a:rPr lang="ja-JP" altLang="en-US" sz="4000" b="1" kern="0" dirty="0" smtClean="0">
                <a:solidFill>
                  <a:prstClr val="black"/>
                </a:solidFill>
                <a:latin typeface="メイリオ" panose="020B0604030504040204" pitchFamily="50" charset="-128"/>
              </a:rPr>
              <a:t>４．制度設計</a:t>
            </a:r>
            <a:r>
              <a:rPr lang="ja-JP" altLang="en-US" sz="3200" b="1" kern="0" dirty="0" smtClean="0">
                <a:solidFill>
                  <a:prstClr val="black"/>
                </a:solidFill>
                <a:latin typeface="メイリオ" panose="020B0604030504040204" pitchFamily="50" charset="-128"/>
              </a:rPr>
              <a:t>（実現するために必要な様々な改革）</a:t>
            </a:r>
            <a:endParaRPr lang="ja-JP" altLang="en-US" sz="3200" b="1" kern="0" dirty="0">
              <a:solidFill>
                <a:prstClr val="black"/>
              </a:solidFill>
              <a:latin typeface="メイリオ" panose="020B0604030504040204" pitchFamily="50" charset="-128"/>
            </a:endParaRPr>
          </a:p>
        </p:txBody>
      </p:sp>
      <p:sp>
        <p:nvSpPr>
          <p:cNvPr id="5" name="正方形/長方形 4">
            <a:extLst>
              <a:ext uri="{FF2B5EF4-FFF2-40B4-BE49-F238E27FC236}">
                <a16:creationId xmlns:a16="http://schemas.microsoft.com/office/drawing/2014/main" id="{A9AA4E95-B9DD-4B3A-8DA2-690859D86A76}"/>
              </a:ext>
            </a:extLst>
          </p:cNvPr>
          <p:cNvSpPr/>
          <p:nvPr/>
        </p:nvSpPr>
        <p:spPr>
          <a:xfrm>
            <a:off x="1683330" y="2167019"/>
            <a:ext cx="8333506" cy="1418103"/>
          </a:xfrm>
          <a:prstGeom prst="rect">
            <a:avLst/>
          </a:prstGeom>
          <a:noFill/>
          <a:ln w="38100" cap="rnd" cmpd="sng" algn="ctr">
            <a:noFill/>
            <a:prstDash val="solid"/>
          </a:ln>
          <a:effectLst/>
        </p:spPr>
        <p:txBody>
          <a:bodyPr lIns="253500" tIns="31687" bIns="31687" rtlCol="0" anchor="t" anchorCtr="0">
            <a:noAutofit/>
          </a:bodyPr>
          <a:lstStyle/>
          <a:p>
            <a:pPr defTabSz="402416">
              <a:lnSpc>
                <a:spcPts val="3360"/>
              </a:lnSpc>
            </a:pPr>
            <a:r>
              <a:rPr lang="ja-JP" altLang="en-US" sz="2400" kern="0" dirty="0" smtClean="0">
                <a:solidFill>
                  <a:srgbClr val="70AD47">
                    <a:lumMod val="50000"/>
                  </a:srgbClr>
                </a:solidFill>
                <a:latin typeface="メイリオ" panose="020B0604030504040204" pitchFamily="50" charset="-128"/>
                <a:cs typeface="Meiryo UI" panose="020B0604030504040204" pitchFamily="50" charset="-128"/>
              </a:rPr>
              <a:t>■　期日前投票、当日投票における共通投票所制度</a:t>
            </a:r>
            <a:endParaRPr lang="en-US" altLang="ja-JP" sz="2400" kern="0" dirty="0" smtClean="0">
              <a:solidFill>
                <a:srgbClr val="70AD47">
                  <a:lumMod val="50000"/>
                </a:srgbClr>
              </a:solidFill>
              <a:latin typeface="メイリオ" panose="020B0604030504040204" pitchFamily="50" charset="-128"/>
              <a:cs typeface="Meiryo UI" panose="020B0604030504040204" pitchFamily="50" charset="-128"/>
            </a:endParaRPr>
          </a:p>
          <a:p>
            <a:pPr defTabSz="402416">
              <a:lnSpc>
                <a:spcPts val="3360"/>
              </a:lnSpc>
            </a:pPr>
            <a:r>
              <a:rPr lang="ja-JP" altLang="en-US" sz="2400" kern="0" dirty="0" smtClean="0">
                <a:solidFill>
                  <a:srgbClr val="70AD47">
                    <a:lumMod val="50000"/>
                  </a:srgbClr>
                </a:solidFill>
                <a:latin typeface="メイリオ" panose="020B0604030504040204" pitchFamily="50" charset="-128"/>
                <a:cs typeface="Meiryo UI" panose="020B0604030504040204" pitchFamily="50" charset="-128"/>
              </a:rPr>
              <a:t>■</a:t>
            </a:r>
            <a:r>
              <a:rPr lang="ja-JP" altLang="en-US" sz="2400" kern="0" dirty="0">
                <a:solidFill>
                  <a:srgbClr val="70AD47">
                    <a:lumMod val="50000"/>
                  </a:srgbClr>
                </a:solidFill>
                <a:latin typeface="メイリオ" panose="020B0604030504040204" pitchFamily="50" charset="-128"/>
                <a:cs typeface="Meiryo UI" panose="020B0604030504040204" pitchFamily="50" charset="-128"/>
              </a:rPr>
              <a:t>　</a:t>
            </a:r>
            <a:r>
              <a:rPr lang="ja-JP" altLang="en-US" sz="2400" kern="0" dirty="0" smtClean="0">
                <a:solidFill>
                  <a:srgbClr val="70AD47">
                    <a:lumMod val="50000"/>
                  </a:srgbClr>
                </a:solidFill>
                <a:latin typeface="メイリオ" panose="020B0604030504040204" pitchFamily="50" charset="-128"/>
                <a:cs typeface="Meiryo UI" panose="020B0604030504040204" pitchFamily="50" charset="-128"/>
              </a:rPr>
              <a:t>オンライン選挙人名簿対照を行うための施設環境整備</a:t>
            </a:r>
            <a:endParaRPr lang="en-US" altLang="ja-JP" sz="2400" kern="0" dirty="0" smtClean="0">
              <a:solidFill>
                <a:srgbClr val="70AD47">
                  <a:lumMod val="50000"/>
                </a:srgbClr>
              </a:solidFill>
              <a:latin typeface="メイリオ" panose="020B0604030504040204" pitchFamily="50" charset="-128"/>
              <a:cs typeface="Meiryo UI" panose="020B0604030504040204" pitchFamily="50" charset="-128"/>
            </a:endParaRPr>
          </a:p>
          <a:p>
            <a:pPr defTabSz="402416">
              <a:lnSpc>
                <a:spcPts val="3360"/>
              </a:lnSpc>
            </a:pPr>
            <a:r>
              <a:rPr lang="ja-JP" altLang="en-US" sz="2400" kern="0" dirty="0" smtClean="0">
                <a:solidFill>
                  <a:srgbClr val="70AD47">
                    <a:lumMod val="50000"/>
                  </a:srgbClr>
                </a:solidFill>
                <a:latin typeface="メイリオ" panose="020B0604030504040204" pitchFamily="50" charset="-128"/>
                <a:cs typeface="Meiryo UI" panose="020B0604030504040204" pitchFamily="50" charset="-128"/>
              </a:rPr>
              <a:t>■　移動式投票所、投票所への移動支援</a:t>
            </a:r>
            <a:endParaRPr lang="en-US" altLang="ja-JP" sz="2400" kern="0" dirty="0" smtClean="0">
              <a:solidFill>
                <a:srgbClr val="70AD47">
                  <a:lumMod val="50000"/>
                </a:srgb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6" name="角丸四角形 5"/>
          <p:cNvSpPr/>
          <p:nvPr/>
        </p:nvSpPr>
        <p:spPr>
          <a:xfrm>
            <a:off x="1432121" y="1252932"/>
            <a:ext cx="5634885" cy="927494"/>
          </a:xfrm>
          <a:prstGeom prst="roundRect">
            <a:avLst/>
          </a:prstGeom>
          <a:solidFill>
            <a:srgbClr val="70AD47">
              <a:lumMod val="50000"/>
            </a:srgbClr>
          </a:solidFill>
          <a:ln w="53975" cap="flat" cmpd="sng" algn="ctr">
            <a:solidFill>
              <a:sysClr val="window" lastClr="FFFFFF"/>
            </a:solidFill>
            <a:prstDash val="solid"/>
            <a:miter lim="800000"/>
          </a:ln>
          <a:effectLst/>
        </p:spPr>
        <p:txBody>
          <a:bodyPr lIns="108000" tIns="108000" rIns="108000" bIns="0" rtlCol="0" anchor="ctr"/>
          <a:lstStyle/>
          <a:p>
            <a:pPr marL="0" marR="0" lvl="0" indent="0" algn="ctr" defTabSz="402416" eaLnBrk="1" fontAlgn="auto" latinLnBrk="0" hangingPunct="1">
              <a:lnSpc>
                <a:spcPts val="3360"/>
              </a:lnSpc>
              <a:spcBef>
                <a:spcPts val="0"/>
              </a:spcBef>
              <a:spcAft>
                <a:spcPts val="0"/>
              </a:spcAft>
              <a:buClrTx/>
              <a:buSzTx/>
              <a:buFontTx/>
              <a:buNone/>
              <a:tabLst/>
              <a:defRPr/>
            </a:pPr>
            <a:r>
              <a:rPr kumimoji="0" lang="ja-JP" altLang="en-US" sz="3600" b="1" i="0" u="none" strike="noStrike" kern="0" cap="none" spc="0" normalizeH="0" baseline="0" noProof="0" dirty="0" smtClean="0">
                <a:ln>
                  <a:noFill/>
                </a:ln>
                <a:solidFill>
                  <a:prstClr val="white"/>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rPr>
              <a:t>投票所における制度改革</a:t>
            </a:r>
            <a:endParaRPr kumimoji="0" lang="en-US" altLang="ja-JP" sz="3600" b="1" i="0" u="none" strike="noStrike" kern="0" cap="none" spc="0" normalizeH="0" baseline="0" noProof="0" dirty="0" smtClean="0">
              <a:ln>
                <a:noFill/>
              </a:ln>
              <a:solidFill>
                <a:prstClr val="white"/>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endParaRPr>
          </a:p>
        </p:txBody>
      </p:sp>
      <p:sp>
        <p:nvSpPr>
          <p:cNvPr id="7" name="角丸四角形 6"/>
          <p:cNvSpPr/>
          <p:nvPr/>
        </p:nvSpPr>
        <p:spPr>
          <a:xfrm>
            <a:off x="1432121" y="3783883"/>
            <a:ext cx="5634885" cy="860214"/>
          </a:xfrm>
          <a:prstGeom prst="roundRect">
            <a:avLst/>
          </a:prstGeom>
          <a:solidFill>
            <a:srgbClr val="ED7D31">
              <a:lumMod val="75000"/>
            </a:srgbClr>
          </a:solidFill>
          <a:ln w="53975" cap="flat" cmpd="sng" algn="ctr">
            <a:solidFill>
              <a:sysClr val="window" lastClr="FFFFFF"/>
            </a:solidFill>
            <a:prstDash val="solid"/>
            <a:miter lim="800000"/>
          </a:ln>
          <a:effectLst/>
        </p:spPr>
        <p:txBody>
          <a:bodyPr tIns="72000" bIns="0" rtlCol="0" anchor="ctr"/>
          <a:lstStyle/>
          <a:p>
            <a:pPr marL="0" marR="0" lvl="0" indent="0" algn="ctr" defTabSz="402416" eaLnBrk="1" fontAlgn="auto" latinLnBrk="0" hangingPunct="1">
              <a:lnSpc>
                <a:spcPts val="3360"/>
              </a:lnSpc>
              <a:spcBef>
                <a:spcPts val="0"/>
              </a:spcBef>
              <a:spcAft>
                <a:spcPts val="0"/>
              </a:spcAft>
              <a:buClrTx/>
              <a:buSzTx/>
              <a:buFontTx/>
              <a:buNone/>
              <a:tabLst/>
              <a:defRPr/>
            </a:pPr>
            <a:r>
              <a:rPr kumimoji="0" lang="ja-JP" altLang="en-US" sz="3600" b="1" i="0" u="none" strike="noStrike" kern="0" cap="none" spc="0" normalizeH="0" baseline="0" noProof="0" dirty="0" smtClean="0">
                <a:ln>
                  <a:noFill/>
                </a:ln>
                <a:solidFill>
                  <a:prstClr val="white"/>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rPr>
              <a:t>支える </a:t>
            </a:r>
            <a:r>
              <a:rPr kumimoji="0" lang="en-US" altLang="ja-JP" sz="3600" b="1" i="0" u="none" strike="noStrike" kern="0" cap="none" spc="0" normalizeH="0" baseline="0" noProof="0" dirty="0" smtClean="0">
                <a:ln>
                  <a:noFill/>
                </a:ln>
                <a:solidFill>
                  <a:prstClr val="white"/>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rPr>
              <a:t>『</a:t>
            </a:r>
            <a:r>
              <a:rPr kumimoji="0" lang="ja-JP" altLang="en-US" sz="3600" b="1" i="0" u="none" strike="noStrike" kern="0" cap="none" spc="0" normalizeH="0" baseline="0" noProof="0" dirty="0" smtClean="0">
                <a:ln>
                  <a:noFill/>
                </a:ln>
                <a:solidFill>
                  <a:prstClr val="white"/>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rPr>
              <a:t>人</a:t>
            </a:r>
            <a:r>
              <a:rPr kumimoji="0" lang="en-US" altLang="ja-JP" sz="3600" b="1" i="0" u="none" strike="noStrike" kern="0" cap="none" spc="0" normalizeH="0" baseline="0" noProof="0" dirty="0" smtClean="0">
                <a:ln>
                  <a:noFill/>
                </a:ln>
                <a:solidFill>
                  <a:prstClr val="white"/>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rPr>
              <a:t>』 </a:t>
            </a:r>
            <a:r>
              <a:rPr kumimoji="0" lang="ja-JP" altLang="en-US" sz="3600" b="1" i="0" u="none" strike="noStrike" kern="0" cap="none" spc="0" normalizeH="0" baseline="0" noProof="0" dirty="0" smtClean="0">
                <a:ln>
                  <a:noFill/>
                </a:ln>
                <a:solidFill>
                  <a:prstClr val="white"/>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rPr>
              <a:t>の改革</a:t>
            </a:r>
            <a:endParaRPr kumimoji="0" lang="en-US" altLang="ja-JP" sz="3600" b="1" i="0" u="none" strike="noStrike" kern="0" cap="none" spc="0" normalizeH="0" baseline="0" noProof="0" dirty="0" smtClean="0">
              <a:ln>
                <a:noFill/>
              </a:ln>
              <a:solidFill>
                <a:prstClr val="white"/>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endParaRPr>
          </a:p>
        </p:txBody>
      </p:sp>
      <p:sp>
        <p:nvSpPr>
          <p:cNvPr id="8" name="正方形/長方形 7">
            <a:extLst>
              <a:ext uri="{FF2B5EF4-FFF2-40B4-BE49-F238E27FC236}">
                <a16:creationId xmlns:a16="http://schemas.microsoft.com/office/drawing/2014/main" id="{A9AA4E95-B9DD-4B3A-8DA2-690859D86A76}"/>
              </a:ext>
            </a:extLst>
          </p:cNvPr>
          <p:cNvSpPr/>
          <p:nvPr/>
        </p:nvSpPr>
        <p:spPr>
          <a:xfrm>
            <a:off x="1683330" y="4615322"/>
            <a:ext cx="8112034" cy="1740998"/>
          </a:xfrm>
          <a:prstGeom prst="rect">
            <a:avLst/>
          </a:prstGeom>
          <a:noFill/>
          <a:ln w="38100" cap="rnd" cmpd="sng" algn="ctr">
            <a:noFill/>
            <a:prstDash val="solid"/>
          </a:ln>
          <a:effectLst/>
        </p:spPr>
        <p:txBody>
          <a:bodyPr lIns="253500" tIns="31687" bIns="31687" rtlCol="0" anchor="t" anchorCtr="0">
            <a:noAutofit/>
          </a:bodyPr>
          <a:lstStyle/>
          <a:p>
            <a:pPr defTabSz="402416">
              <a:lnSpc>
                <a:spcPts val="3360"/>
              </a:lnSpc>
            </a:pPr>
            <a:r>
              <a:rPr lang="ja-JP" altLang="en-US" sz="2400" kern="0" dirty="0" smtClean="0">
                <a:solidFill>
                  <a:srgbClr val="ED7D31">
                    <a:lumMod val="75000"/>
                  </a:srgbClr>
                </a:solidFill>
                <a:latin typeface="メイリオ" panose="020B0604030504040204" pitchFamily="50" charset="-128"/>
                <a:cs typeface="Meiryo UI" panose="020B0604030504040204" pitchFamily="50" charset="-128"/>
              </a:rPr>
              <a:t>■　投票管理者、投票立会人の公募による登録制度</a:t>
            </a:r>
            <a:endParaRPr lang="en-US" altLang="ja-JP" sz="2400" b="1" kern="0" dirty="0">
              <a:solidFill>
                <a:srgbClr val="ED7D31">
                  <a:lumMod val="75000"/>
                </a:srgbClr>
              </a:solidFill>
              <a:latin typeface="メイリオ" panose="020B0604030504040204" pitchFamily="50" charset="-128"/>
              <a:cs typeface="Meiryo UI" panose="020B0604030504040204" pitchFamily="50" charset="-128"/>
            </a:endParaRPr>
          </a:p>
          <a:p>
            <a:pPr defTabSz="402416">
              <a:lnSpc>
                <a:spcPts val="3360"/>
              </a:lnSpc>
            </a:pPr>
            <a:r>
              <a:rPr lang="ja-JP" altLang="en-US" sz="2400" kern="0" dirty="0" smtClean="0">
                <a:solidFill>
                  <a:srgbClr val="ED7D31">
                    <a:lumMod val="75000"/>
                  </a:srgbClr>
                </a:solidFill>
                <a:latin typeface="メイリオ" panose="020B0604030504040204" pitchFamily="50" charset="-128"/>
                <a:cs typeface="Meiryo UI" panose="020B0604030504040204" pitchFamily="50" charset="-128"/>
              </a:rPr>
              <a:t>■</a:t>
            </a:r>
            <a:r>
              <a:rPr lang="ja-JP" altLang="en-US" sz="2400" kern="0" dirty="0">
                <a:solidFill>
                  <a:srgbClr val="ED7D31">
                    <a:lumMod val="75000"/>
                  </a:srgbClr>
                </a:solidFill>
                <a:latin typeface="メイリオ" panose="020B0604030504040204" pitchFamily="50" charset="-128"/>
                <a:cs typeface="Meiryo UI" panose="020B0604030504040204" pitchFamily="50" charset="-128"/>
              </a:rPr>
              <a:t>　</a:t>
            </a:r>
            <a:r>
              <a:rPr lang="ja-JP" altLang="en-US" sz="2400" kern="0" dirty="0" smtClean="0">
                <a:solidFill>
                  <a:srgbClr val="ED7D31">
                    <a:lumMod val="75000"/>
                  </a:srgbClr>
                </a:solidFill>
                <a:latin typeface="メイリオ" panose="020B0604030504040204" pitchFamily="50" charset="-128"/>
                <a:cs typeface="Meiryo UI" panose="020B0604030504040204" pitchFamily="50" charset="-128"/>
              </a:rPr>
              <a:t>高校生ボランティア制度</a:t>
            </a:r>
            <a:endParaRPr lang="en-US" altLang="ja-JP" sz="2400" kern="0" dirty="0" smtClean="0">
              <a:solidFill>
                <a:srgbClr val="ED7D31">
                  <a:lumMod val="75000"/>
                </a:srgbClr>
              </a:solidFill>
              <a:latin typeface="メイリオ" panose="020B0604030504040204" pitchFamily="50" charset="-128"/>
              <a:cs typeface="Meiryo UI" panose="020B0604030504040204" pitchFamily="50" charset="-128"/>
            </a:endParaRPr>
          </a:p>
          <a:p>
            <a:pPr defTabSz="402416">
              <a:lnSpc>
                <a:spcPts val="3360"/>
              </a:lnSpc>
            </a:pPr>
            <a:r>
              <a:rPr lang="ja-JP" altLang="en-US" sz="2400" kern="0" dirty="0" smtClean="0">
                <a:solidFill>
                  <a:srgbClr val="ED7D31">
                    <a:lumMod val="75000"/>
                  </a:srgbClr>
                </a:solidFill>
                <a:latin typeface="メイリオ" panose="020B0604030504040204" pitchFamily="50" charset="-128"/>
                <a:cs typeface="Meiryo UI" panose="020B0604030504040204" pitchFamily="50" charset="-128"/>
              </a:rPr>
              <a:t>■　投票所事務担当者の任期制度</a:t>
            </a:r>
            <a:endParaRPr lang="en-US" altLang="ja-JP" sz="2400" kern="0" dirty="0">
              <a:solidFill>
                <a:srgbClr val="ED7D31">
                  <a:lumMod val="75000"/>
                </a:srgbClr>
              </a:solidFill>
              <a:latin typeface="メイリオ" panose="020B0604030504040204" pitchFamily="50" charset="-128"/>
              <a:cs typeface="Meiryo UI" panose="020B0604030504040204" pitchFamily="50" charset="-128"/>
            </a:endParaRPr>
          </a:p>
          <a:p>
            <a:pPr defTabSz="402416">
              <a:lnSpc>
                <a:spcPts val="3360"/>
              </a:lnSpc>
            </a:pPr>
            <a:r>
              <a:rPr lang="ja-JP" altLang="en-US" sz="2400" kern="0" dirty="0">
                <a:solidFill>
                  <a:srgbClr val="ED7D31">
                    <a:lumMod val="75000"/>
                  </a:srgbClr>
                </a:solidFill>
                <a:latin typeface="メイリオ" panose="020B0604030504040204" pitchFamily="50" charset="-128"/>
                <a:cs typeface="Meiryo UI" panose="020B0604030504040204" pitchFamily="50" charset="-128"/>
              </a:rPr>
              <a:t>■　</a:t>
            </a:r>
            <a:r>
              <a:rPr lang="ja-JP" altLang="en-US" sz="2400" kern="0" dirty="0" smtClean="0">
                <a:solidFill>
                  <a:srgbClr val="ED7D31">
                    <a:lumMod val="75000"/>
                  </a:srgbClr>
                </a:solidFill>
                <a:latin typeface="メイリオ" panose="020B0604030504040204" pitchFamily="50" charset="-128"/>
                <a:cs typeface="Meiryo UI" panose="020B0604030504040204" pitchFamily="50" charset="-128"/>
              </a:rPr>
              <a:t>外部</a:t>
            </a:r>
            <a:r>
              <a:rPr lang="ja-JP" altLang="en-US" sz="2400" kern="0" dirty="0">
                <a:solidFill>
                  <a:srgbClr val="ED7D31">
                    <a:lumMod val="75000"/>
                  </a:srgbClr>
                </a:solidFill>
                <a:latin typeface="メイリオ" panose="020B0604030504040204" pitchFamily="50" charset="-128"/>
                <a:cs typeface="Meiryo UI" panose="020B0604030504040204" pitchFamily="50" charset="-128"/>
              </a:rPr>
              <a:t>人材</a:t>
            </a:r>
            <a:r>
              <a:rPr lang="ja-JP" altLang="en-US" sz="2400" kern="0" dirty="0" smtClean="0">
                <a:solidFill>
                  <a:srgbClr val="ED7D31">
                    <a:lumMod val="75000"/>
                  </a:srgbClr>
                </a:solidFill>
                <a:latin typeface="メイリオ" panose="020B0604030504040204" pitchFamily="50" charset="-128"/>
                <a:cs typeface="Meiryo UI" panose="020B0604030504040204" pitchFamily="50" charset="-128"/>
              </a:rPr>
              <a:t>の活用</a:t>
            </a:r>
            <a:endParaRPr lang="en-US" altLang="ja-JP" sz="2400" kern="0" dirty="0">
              <a:solidFill>
                <a:srgbClr val="ED7D31">
                  <a:lumMod val="75000"/>
                </a:srgbClr>
              </a:solidFill>
              <a:latin typeface="メイリオ" panose="020B0604030504040204" pitchFamily="50" charset="-128"/>
              <a:cs typeface="Meiryo UI" panose="020B0604030504040204" pitchFamily="50" charset="-128"/>
            </a:endParaRPr>
          </a:p>
          <a:p>
            <a:pPr defTabSz="402416">
              <a:lnSpc>
                <a:spcPts val="3360"/>
              </a:lnSpc>
            </a:pPr>
            <a:endParaRPr lang="en-US" altLang="ja-JP" sz="2000" kern="0" dirty="0" smtClean="0">
              <a:solidFill>
                <a:srgbClr val="ED7D31">
                  <a:lumMod val="75000"/>
                </a:srgbClr>
              </a:solidFill>
              <a:latin typeface="メイリオ" panose="020B0604030504040204" pitchFamily="50" charset="-128"/>
              <a:cs typeface="Meiryo UI" panose="020B0604030504040204" pitchFamily="50" charset="-128"/>
            </a:endParaRPr>
          </a:p>
          <a:p>
            <a:pPr defTabSz="402416">
              <a:lnSpc>
                <a:spcPts val="3360"/>
              </a:lnSpc>
            </a:pPr>
            <a:endParaRPr lang="en-US" altLang="ja-JP" sz="2000" kern="0" dirty="0" smtClean="0">
              <a:solidFill>
                <a:srgbClr val="ED7D31">
                  <a:lumMod val="75000"/>
                </a:srgb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Tree>
    <p:extLst>
      <p:ext uri="{BB962C8B-B14F-4D97-AF65-F5344CB8AC3E}">
        <p14:creationId xmlns:p14="http://schemas.microsoft.com/office/powerpoint/2010/main" val="2514178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610314" y="515915"/>
            <a:ext cx="10667286" cy="661720"/>
          </a:xfrm>
          <a:prstGeom prst="rect">
            <a:avLst/>
          </a:prstGeom>
        </p:spPr>
        <p:txBody>
          <a:bodyPr wrap="square">
            <a:spAutoFit/>
          </a:bodyPr>
          <a:lstStyle>
            <a:lvl1pPr algn="l" rtl="0" eaLnBrk="0" fontAlgn="base" hangingPunct="0">
              <a:lnSpc>
                <a:spcPct val="90000"/>
              </a:lnSpc>
              <a:spcBef>
                <a:spcPct val="0"/>
              </a:spcBef>
              <a:spcAft>
                <a:spcPct val="0"/>
              </a:spcAft>
              <a:defRPr kumimoji="1" sz="2100">
                <a:solidFill>
                  <a:schemeClr val="bg1"/>
                </a:solidFill>
                <a:latin typeface="+mj-lt"/>
                <a:ea typeface="+mj-ea"/>
                <a:cs typeface="+mj-cs"/>
              </a:defRPr>
            </a:lvl1pPr>
            <a:lvl2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2pPr>
            <a:lvl3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3pPr>
            <a:lvl4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4pPr>
            <a:lvl5pPr algn="l" rtl="0" eaLnBrk="0" fontAlgn="base" hangingPunct="0">
              <a:lnSpc>
                <a:spcPct val="90000"/>
              </a:lnSpc>
              <a:spcBef>
                <a:spcPct val="0"/>
              </a:spcBef>
              <a:spcAft>
                <a:spcPct val="0"/>
              </a:spcAft>
              <a:defRPr kumimoji="1" sz="2100">
                <a:solidFill>
                  <a:schemeClr val="bg1"/>
                </a:solidFill>
                <a:latin typeface="Tw Cen MT" pitchFamily="34" charset="0"/>
                <a:ea typeface="HGPｺﾞｼｯｸE" pitchFamily="50" charset="-128"/>
              </a:defRPr>
            </a:lvl5pPr>
            <a:lvl6pPr marL="365760" algn="l" rtl="0" fontAlgn="base">
              <a:lnSpc>
                <a:spcPct val="90000"/>
              </a:lnSpc>
              <a:spcBef>
                <a:spcPct val="0"/>
              </a:spcBef>
              <a:spcAft>
                <a:spcPct val="0"/>
              </a:spcAft>
              <a:defRPr kumimoji="1" sz="2100">
                <a:solidFill>
                  <a:schemeClr val="bg1"/>
                </a:solidFill>
                <a:latin typeface="Arial" charset="0"/>
                <a:ea typeface="HGPｺﾞｼｯｸE" pitchFamily="50" charset="-128"/>
              </a:defRPr>
            </a:lvl6pPr>
            <a:lvl7pPr marL="731520" algn="l" rtl="0" fontAlgn="base">
              <a:lnSpc>
                <a:spcPct val="90000"/>
              </a:lnSpc>
              <a:spcBef>
                <a:spcPct val="0"/>
              </a:spcBef>
              <a:spcAft>
                <a:spcPct val="0"/>
              </a:spcAft>
              <a:defRPr kumimoji="1" sz="2100">
                <a:solidFill>
                  <a:schemeClr val="bg1"/>
                </a:solidFill>
                <a:latin typeface="Arial" charset="0"/>
                <a:ea typeface="HGPｺﾞｼｯｸE" pitchFamily="50" charset="-128"/>
              </a:defRPr>
            </a:lvl7pPr>
            <a:lvl8pPr marL="1097280" algn="l" rtl="0" fontAlgn="base">
              <a:lnSpc>
                <a:spcPct val="90000"/>
              </a:lnSpc>
              <a:spcBef>
                <a:spcPct val="0"/>
              </a:spcBef>
              <a:spcAft>
                <a:spcPct val="0"/>
              </a:spcAft>
              <a:defRPr kumimoji="1" sz="2100">
                <a:solidFill>
                  <a:schemeClr val="bg1"/>
                </a:solidFill>
                <a:latin typeface="Arial" charset="0"/>
                <a:ea typeface="HGPｺﾞｼｯｸE" pitchFamily="50" charset="-128"/>
              </a:defRPr>
            </a:lvl8pPr>
            <a:lvl9pPr marL="1463040" algn="l" rtl="0" fontAlgn="base">
              <a:lnSpc>
                <a:spcPct val="90000"/>
              </a:lnSpc>
              <a:spcBef>
                <a:spcPct val="0"/>
              </a:spcBef>
              <a:spcAft>
                <a:spcPct val="0"/>
              </a:spcAft>
              <a:defRPr kumimoji="1" sz="2100">
                <a:solidFill>
                  <a:schemeClr val="bg1"/>
                </a:solidFill>
                <a:latin typeface="Arial" charset="0"/>
                <a:ea typeface="HGPｺﾞｼｯｸE" pitchFamily="50" charset="-128"/>
              </a:defRPr>
            </a:lvl9pPr>
          </a:lstStyle>
          <a:p>
            <a:pPr defTabSz="914400" eaLnBrk="1" fontAlgn="auto" hangingPunct="1">
              <a:spcAft>
                <a:spcPts val="0"/>
              </a:spcAft>
              <a:defRPr/>
            </a:pPr>
            <a:r>
              <a:rPr lang="ja-JP" altLang="en-US" sz="4000" b="1" kern="0" dirty="0">
                <a:solidFill>
                  <a:prstClr val="black"/>
                </a:solidFill>
                <a:latin typeface="メイリオ" panose="020B0604030504040204" pitchFamily="50" charset="-128"/>
              </a:rPr>
              <a:t>４</a:t>
            </a:r>
            <a:r>
              <a:rPr lang="ja-JP" altLang="en-US" sz="4000" b="1" kern="0" dirty="0" smtClean="0">
                <a:solidFill>
                  <a:prstClr val="black"/>
                </a:solidFill>
                <a:latin typeface="メイリオ" panose="020B0604030504040204" pitchFamily="50" charset="-128"/>
              </a:rPr>
              <a:t>．</a:t>
            </a:r>
            <a:r>
              <a:rPr lang="ja-JP" altLang="en-US" sz="4000" b="1" kern="0" dirty="0">
                <a:solidFill>
                  <a:prstClr val="black"/>
                </a:solidFill>
                <a:latin typeface="メイリオ" panose="020B0604030504040204" pitchFamily="50" charset="-128"/>
              </a:rPr>
              <a:t>制度設計</a:t>
            </a:r>
            <a:r>
              <a:rPr lang="ja-JP" altLang="en-US" sz="3200" b="1" kern="0" dirty="0">
                <a:solidFill>
                  <a:prstClr val="black"/>
                </a:solidFill>
                <a:latin typeface="メイリオ" panose="020B0604030504040204" pitchFamily="50" charset="-128"/>
              </a:rPr>
              <a:t>（実現するために必要な様々な改革</a:t>
            </a:r>
            <a:r>
              <a:rPr lang="ja-JP" altLang="en-US" sz="3200" b="1" kern="0" dirty="0" smtClean="0">
                <a:solidFill>
                  <a:prstClr val="black"/>
                </a:solidFill>
                <a:latin typeface="メイリオ" panose="020B0604030504040204" pitchFamily="50" charset="-128"/>
              </a:rPr>
              <a:t>）</a:t>
            </a:r>
            <a:endParaRPr lang="ja-JP" altLang="en-US" sz="3200" b="1" kern="0" dirty="0">
              <a:solidFill>
                <a:prstClr val="black"/>
              </a:solidFill>
              <a:latin typeface="メイリオ" panose="020B0604030504040204" pitchFamily="50" charset="-128"/>
            </a:endParaRPr>
          </a:p>
        </p:txBody>
      </p:sp>
      <p:sp>
        <p:nvSpPr>
          <p:cNvPr id="5" name="正方形/長方形 4">
            <a:extLst>
              <a:ext uri="{FF2B5EF4-FFF2-40B4-BE49-F238E27FC236}">
                <a16:creationId xmlns:a16="http://schemas.microsoft.com/office/drawing/2014/main" id="{A9AA4E95-B9DD-4B3A-8DA2-690859D86A76}"/>
              </a:ext>
            </a:extLst>
          </p:cNvPr>
          <p:cNvSpPr/>
          <p:nvPr/>
        </p:nvSpPr>
        <p:spPr>
          <a:xfrm>
            <a:off x="419822" y="2193884"/>
            <a:ext cx="10665520" cy="4122510"/>
          </a:xfrm>
          <a:prstGeom prst="rect">
            <a:avLst/>
          </a:prstGeom>
          <a:noFill/>
          <a:ln w="38100" cap="rnd" cmpd="sng" algn="ctr">
            <a:noFill/>
            <a:prstDash val="solid"/>
          </a:ln>
          <a:effectLst/>
        </p:spPr>
        <p:txBody>
          <a:bodyPr lIns="253500" tIns="31687" bIns="31687" rtlCol="0" anchor="t" anchorCtr="0">
            <a:noAutofit/>
          </a:bodyPr>
          <a:lstStyle/>
          <a:p>
            <a:pPr defTabSz="402416">
              <a:lnSpc>
                <a:spcPts val="3360"/>
              </a:lnSpc>
            </a:pPr>
            <a:r>
              <a:rPr lang="ja-JP" altLang="en-US" sz="3200" b="1" kern="0" dirty="0" smtClean="0">
                <a:solidFill>
                  <a:srgbClr val="70AD47">
                    <a:lumMod val="75000"/>
                  </a:srgbClr>
                </a:solidFill>
                <a:latin typeface="メイリオ" panose="020B0604030504040204" pitchFamily="50" charset="-128"/>
                <a:cs typeface="Meiryo UI" panose="020B0604030504040204" pitchFamily="50" charset="-128"/>
              </a:rPr>
              <a:t>■　投票所の配置</a:t>
            </a:r>
            <a:endParaRPr lang="zh-TW" altLang="en-US" sz="3200" b="1" kern="0" dirty="0">
              <a:solidFill>
                <a:srgbClr val="70AD47">
                  <a:lumMod val="75000"/>
                </a:srgbClr>
              </a:solidFill>
              <a:latin typeface="メイリオ" panose="020B0604030504040204" pitchFamily="50" charset="-128"/>
              <a:ea typeface="メイリオ" panose="020B0604030504040204" pitchFamily="50" charset="-128"/>
              <a:cs typeface="Meiryo UI" panose="020B0604030504040204" pitchFamily="50" charset="-128"/>
            </a:endParaRPr>
          </a:p>
          <a:p>
            <a:pPr defTabSz="402416">
              <a:lnSpc>
                <a:spcPts val="3360"/>
              </a:lnSpc>
            </a:pPr>
            <a:r>
              <a:rPr lang="ja-JP" altLang="en-US" sz="2400" kern="0" dirty="0" smtClean="0">
                <a:solidFill>
                  <a:srgbClr val="70AD47">
                    <a:lumMod val="50000"/>
                  </a:srgbClr>
                </a:solidFill>
                <a:latin typeface="メイリオ" panose="020B0604030504040204" pitchFamily="50" charset="-128"/>
                <a:cs typeface="Meiryo UI" panose="020B0604030504040204" pitchFamily="50" charset="-128"/>
              </a:rPr>
              <a:t>　</a:t>
            </a:r>
            <a:r>
              <a:rPr lang="ja-JP" altLang="en-US" sz="2400" b="1" kern="0" dirty="0" smtClean="0">
                <a:solidFill>
                  <a:srgbClr val="70AD47">
                    <a:lumMod val="50000"/>
                  </a:srgbClr>
                </a:solidFill>
                <a:latin typeface="メイリオ" panose="020B0604030504040204" pitchFamily="50" charset="-128"/>
                <a:cs typeface="Meiryo UI" panose="020B0604030504040204" pitchFamily="50" charset="-128"/>
              </a:rPr>
              <a:t>・　</a:t>
            </a:r>
            <a:r>
              <a:rPr lang="ja-JP" altLang="en-US" sz="2400" kern="0" dirty="0" smtClean="0">
                <a:solidFill>
                  <a:srgbClr val="70AD47">
                    <a:lumMod val="50000"/>
                  </a:srgbClr>
                </a:solidFill>
                <a:latin typeface="メイリオ" panose="020B0604030504040204" pitchFamily="50" charset="-128"/>
                <a:cs typeface="Meiryo UI" panose="020B0604030504040204" pitchFamily="50" charset="-128"/>
              </a:rPr>
              <a:t>共通投票所＋移動式投票所、移動支援（当日）</a:t>
            </a:r>
            <a:endParaRPr lang="en-US" altLang="ja-JP" sz="2400" kern="0" dirty="0" smtClean="0">
              <a:solidFill>
                <a:srgbClr val="70AD47">
                  <a:lumMod val="50000"/>
                </a:srgbClr>
              </a:solidFill>
              <a:latin typeface="メイリオ" panose="020B0604030504040204" pitchFamily="50" charset="-128"/>
              <a:cs typeface="Meiryo UI" panose="020B0604030504040204" pitchFamily="50" charset="-128"/>
            </a:endParaRPr>
          </a:p>
          <a:p>
            <a:pPr marL="792000" defTabSz="402416">
              <a:lnSpc>
                <a:spcPts val="3360"/>
              </a:lnSpc>
            </a:pPr>
            <a:endParaRPr lang="ja-JP" altLang="en-US" sz="2000" kern="0" dirty="0" smtClean="0">
              <a:solidFill>
                <a:srgbClr val="70AD47">
                  <a:lumMod val="50000"/>
                </a:srgbClr>
              </a:solidFill>
              <a:latin typeface="メイリオ" panose="020B0604030504040204" pitchFamily="50" charset="-128"/>
              <a:cs typeface="Meiryo UI" panose="020B0604030504040204" pitchFamily="50" charset="-128"/>
            </a:endParaRPr>
          </a:p>
          <a:p>
            <a:pPr defTabSz="402416">
              <a:lnSpc>
                <a:spcPts val="4000"/>
              </a:lnSpc>
            </a:pPr>
            <a:r>
              <a:rPr lang="ja-JP" altLang="en-US" sz="3200" b="1" kern="0" dirty="0" smtClean="0">
                <a:solidFill>
                  <a:srgbClr val="70AD47">
                    <a:lumMod val="75000"/>
                  </a:srgbClr>
                </a:solidFill>
                <a:latin typeface="メイリオ" panose="020B0604030504040204" pitchFamily="50" charset="-128"/>
                <a:cs typeface="Meiryo UI" panose="020B0604030504040204" pitchFamily="50" charset="-128"/>
              </a:rPr>
              <a:t>■　投票所</a:t>
            </a:r>
            <a:r>
              <a:rPr lang="ja-JP" altLang="en-US" sz="3200" b="1" kern="0" dirty="0">
                <a:solidFill>
                  <a:srgbClr val="70AD47">
                    <a:lumMod val="75000"/>
                  </a:srgbClr>
                </a:solidFill>
                <a:latin typeface="メイリオ" panose="020B0604030504040204" pitchFamily="50" charset="-128"/>
                <a:cs typeface="Meiryo UI" panose="020B0604030504040204" pitchFamily="50" charset="-128"/>
              </a:rPr>
              <a:t>設置</a:t>
            </a:r>
            <a:r>
              <a:rPr lang="ja-JP" altLang="en-US" sz="3200" b="1" kern="0" dirty="0" smtClean="0">
                <a:solidFill>
                  <a:srgbClr val="70AD47">
                    <a:lumMod val="75000"/>
                  </a:srgbClr>
                </a:solidFill>
                <a:latin typeface="メイリオ" panose="020B0604030504040204" pitchFamily="50" charset="-128"/>
                <a:cs typeface="Meiryo UI" panose="020B0604030504040204" pitchFamily="50" charset="-128"/>
              </a:rPr>
              <a:t>場所の検討</a:t>
            </a:r>
            <a:endParaRPr lang="en-US" altLang="ja-JP" sz="3200" b="1" kern="0" dirty="0" smtClean="0">
              <a:solidFill>
                <a:srgbClr val="70AD47">
                  <a:lumMod val="75000"/>
                </a:srgbClr>
              </a:solidFill>
              <a:latin typeface="メイリオ" panose="020B0604030504040204" pitchFamily="50" charset="-128"/>
              <a:cs typeface="Meiryo UI" panose="020B0604030504040204" pitchFamily="50" charset="-128"/>
            </a:endParaRPr>
          </a:p>
          <a:p>
            <a:pPr defTabSz="402416">
              <a:lnSpc>
                <a:spcPts val="2700"/>
              </a:lnSpc>
            </a:pPr>
            <a:r>
              <a:rPr lang="ja-JP" altLang="en-US" sz="2400" kern="0" dirty="0" smtClean="0">
                <a:solidFill>
                  <a:srgbClr val="70AD47">
                    <a:lumMod val="50000"/>
                  </a:srgbClr>
                </a:solidFill>
                <a:latin typeface="メイリオ" panose="020B0604030504040204" pitchFamily="50" charset="-128"/>
                <a:cs typeface="Meiryo UI" panose="020B0604030504040204" pitchFamily="50" charset="-128"/>
              </a:rPr>
              <a:t>　</a:t>
            </a:r>
            <a:r>
              <a:rPr lang="ja-JP" altLang="en-US" sz="2400" b="1" kern="0" dirty="0" smtClean="0">
                <a:solidFill>
                  <a:srgbClr val="70AD47">
                    <a:lumMod val="50000"/>
                  </a:srgbClr>
                </a:solidFill>
                <a:latin typeface="メイリオ" panose="020B0604030504040204" pitchFamily="50" charset="-128"/>
                <a:cs typeface="Meiryo UI" panose="020B0604030504040204" pitchFamily="50" charset="-128"/>
              </a:rPr>
              <a:t>・　ライフスタイル、生活動線からのアプローチ</a:t>
            </a:r>
            <a:endParaRPr lang="en-US" altLang="ja-JP" sz="2400" b="1" kern="0" dirty="0" smtClean="0">
              <a:solidFill>
                <a:srgbClr val="70AD47">
                  <a:lumMod val="50000"/>
                </a:srgbClr>
              </a:solidFill>
              <a:latin typeface="メイリオ" panose="020B0604030504040204" pitchFamily="50" charset="-128"/>
              <a:cs typeface="Meiryo UI" panose="020B0604030504040204" pitchFamily="50" charset="-128"/>
            </a:endParaRPr>
          </a:p>
          <a:p>
            <a:pPr marL="792000" defTabSz="402416">
              <a:lnSpc>
                <a:spcPts val="2500"/>
              </a:lnSpc>
            </a:pPr>
            <a:r>
              <a:rPr lang="ja-JP" altLang="en-US" sz="2400" kern="0" dirty="0" smtClean="0">
                <a:solidFill>
                  <a:srgbClr val="70AD47">
                    <a:lumMod val="50000"/>
                  </a:srgbClr>
                </a:solidFill>
                <a:latin typeface="メイリオ" panose="020B0604030504040204" pitchFamily="50" charset="-128"/>
                <a:cs typeface="Meiryo UI" panose="020B0604030504040204" pitchFamily="50" charset="-128"/>
              </a:rPr>
              <a:t>⇒　駅、ショッピングセンター、その他公共施設を使用</a:t>
            </a:r>
          </a:p>
          <a:p>
            <a:pPr defTabSz="402416">
              <a:lnSpc>
                <a:spcPts val="2700"/>
              </a:lnSpc>
            </a:pPr>
            <a:r>
              <a:rPr lang="ja-JP" altLang="en-US" sz="2400" kern="0" dirty="0" smtClean="0">
                <a:solidFill>
                  <a:srgbClr val="70AD47">
                    <a:lumMod val="50000"/>
                  </a:srgbClr>
                </a:solidFill>
                <a:latin typeface="メイリオ" panose="020B0604030504040204" pitchFamily="50" charset="-128"/>
                <a:cs typeface="Meiryo UI" panose="020B0604030504040204" pitchFamily="50" charset="-128"/>
              </a:rPr>
              <a:t>　</a:t>
            </a:r>
            <a:r>
              <a:rPr lang="ja-JP" altLang="en-US" sz="2400" b="1" kern="0" dirty="0" smtClean="0">
                <a:solidFill>
                  <a:srgbClr val="70AD47">
                    <a:lumMod val="50000"/>
                  </a:srgbClr>
                </a:solidFill>
                <a:latin typeface="メイリオ" panose="020B0604030504040204" pitchFamily="50" charset="-128"/>
                <a:cs typeface="Meiryo UI" panose="020B0604030504040204" pitchFamily="50" charset="-128"/>
              </a:rPr>
              <a:t>・　移動式投票所、投票所への移動支援（当日）</a:t>
            </a:r>
            <a:endParaRPr lang="en-US" altLang="ja-JP" sz="2400" b="1" kern="0" dirty="0">
              <a:solidFill>
                <a:srgbClr val="70AD47">
                  <a:lumMod val="50000"/>
                </a:srgbClr>
              </a:solidFill>
              <a:latin typeface="メイリオ" panose="020B0604030504040204" pitchFamily="50" charset="-128"/>
              <a:cs typeface="Meiryo UI" panose="020B0604030504040204" pitchFamily="50" charset="-128"/>
            </a:endParaRPr>
          </a:p>
          <a:p>
            <a:pPr marL="792000" defTabSz="402416">
              <a:lnSpc>
                <a:spcPts val="2700"/>
              </a:lnSpc>
            </a:pPr>
            <a:r>
              <a:rPr lang="ja-JP" altLang="en-US" sz="2400" kern="0" dirty="0" smtClean="0">
                <a:solidFill>
                  <a:srgbClr val="70AD47">
                    <a:lumMod val="50000"/>
                  </a:srgbClr>
                </a:solidFill>
                <a:latin typeface="メイリオ" panose="020B0604030504040204" pitchFamily="50" charset="-128"/>
                <a:cs typeface="Meiryo UI" panose="020B0604030504040204" pitchFamily="50" charset="-128"/>
              </a:rPr>
              <a:t>⇒  高齢者等の投票ニーズへの対応</a:t>
            </a:r>
            <a:endParaRPr lang="en-US" altLang="ja-JP" sz="2400" kern="0" dirty="0">
              <a:solidFill>
                <a:srgbClr val="70AD47">
                  <a:lumMod val="50000"/>
                </a:srgbClr>
              </a:solidFill>
              <a:latin typeface="メイリオ" panose="020B0604030504040204" pitchFamily="50" charset="-128"/>
              <a:cs typeface="Meiryo UI" panose="020B0604030504040204" pitchFamily="50" charset="-128"/>
            </a:endParaRPr>
          </a:p>
          <a:p>
            <a:pPr marL="792000" defTabSz="402416">
              <a:lnSpc>
                <a:spcPts val="2700"/>
              </a:lnSpc>
            </a:pPr>
            <a:r>
              <a:rPr lang="ja-JP" altLang="en-US" sz="2400" kern="0" dirty="0" smtClean="0">
                <a:solidFill>
                  <a:srgbClr val="70AD47">
                    <a:lumMod val="50000"/>
                  </a:srgbClr>
                </a:solidFill>
                <a:latin typeface="メイリオ" panose="020B0604030504040204" pitchFamily="50" charset="-128"/>
                <a:cs typeface="Meiryo UI" panose="020B0604030504040204" pitchFamily="50" charset="-128"/>
              </a:rPr>
              <a:t>⇒  高等学校で実施することで選挙を身近に感じてもらう機会づくり</a:t>
            </a:r>
            <a:endParaRPr lang="en-US" altLang="ja-JP" sz="2400" kern="0" dirty="0" smtClean="0">
              <a:solidFill>
                <a:srgbClr val="70AD47">
                  <a:lumMod val="50000"/>
                </a:srgbClr>
              </a:solidFill>
              <a:latin typeface="メイリオ" panose="020B0604030504040204" pitchFamily="50" charset="-128"/>
              <a:cs typeface="Meiryo UI" panose="020B0604030504040204" pitchFamily="50" charset="-128"/>
            </a:endParaRPr>
          </a:p>
          <a:p>
            <a:pPr defTabSz="402416">
              <a:lnSpc>
                <a:spcPts val="2700"/>
              </a:lnSpc>
            </a:pPr>
            <a:r>
              <a:rPr lang="ja-JP" altLang="en-US" sz="2000" kern="0" dirty="0">
                <a:solidFill>
                  <a:srgbClr val="70AD47">
                    <a:lumMod val="50000"/>
                  </a:srgbClr>
                </a:solidFill>
                <a:latin typeface="メイリオ" panose="020B0604030504040204" pitchFamily="50" charset="-128"/>
                <a:cs typeface="Meiryo UI" panose="020B0604030504040204" pitchFamily="50" charset="-128"/>
              </a:rPr>
              <a:t>　</a:t>
            </a:r>
            <a:r>
              <a:rPr lang="ja-JP" altLang="en-US" sz="2000" kern="0" dirty="0" smtClean="0">
                <a:solidFill>
                  <a:srgbClr val="70AD47">
                    <a:lumMod val="50000"/>
                  </a:srgbClr>
                </a:solidFill>
                <a:latin typeface="メイリオ" panose="020B0604030504040204" pitchFamily="50" charset="-128"/>
                <a:cs typeface="Meiryo UI" panose="020B0604030504040204" pitchFamily="50" charset="-128"/>
              </a:rPr>
              <a:t>　　　</a:t>
            </a:r>
            <a:endParaRPr lang="en-US" altLang="ja-JP" sz="2000" kern="0" dirty="0" smtClean="0">
              <a:solidFill>
                <a:srgbClr val="70AD47">
                  <a:lumMod val="50000"/>
                </a:srgbClr>
              </a:solidFill>
              <a:latin typeface="メイリオ" panose="020B0604030504040204" pitchFamily="50" charset="-128"/>
              <a:cs typeface="Meiryo UI" panose="020B0604030504040204" pitchFamily="50" charset="-128"/>
            </a:endParaRPr>
          </a:p>
          <a:p>
            <a:pPr defTabSz="402416">
              <a:lnSpc>
                <a:spcPts val="3360"/>
              </a:lnSpc>
            </a:pPr>
            <a:endParaRPr lang="en-US" altLang="ja-JP" sz="2000" kern="0" dirty="0" smtClean="0">
              <a:solidFill>
                <a:srgbClr val="70AD47">
                  <a:lumMod val="50000"/>
                </a:srgbClr>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7" name="角丸四角形 6"/>
          <p:cNvSpPr/>
          <p:nvPr/>
        </p:nvSpPr>
        <p:spPr>
          <a:xfrm>
            <a:off x="610314" y="1222012"/>
            <a:ext cx="4536000" cy="576000"/>
          </a:xfrm>
          <a:prstGeom prst="roundRect">
            <a:avLst/>
          </a:prstGeom>
          <a:solidFill>
            <a:srgbClr val="70AD47">
              <a:lumMod val="50000"/>
            </a:srgbClr>
          </a:solidFill>
          <a:ln w="53975" cap="flat" cmpd="sng" algn="ctr">
            <a:solidFill>
              <a:sysClr val="window" lastClr="FFFFFF"/>
            </a:solidFill>
            <a:prstDash val="solid"/>
            <a:miter lim="800000"/>
          </a:ln>
          <a:effectLst/>
        </p:spPr>
        <p:txBody>
          <a:bodyPr lIns="108000" tIns="108000" rIns="108000" bIns="0" rtlCol="0" anchor="ctr"/>
          <a:lstStyle/>
          <a:p>
            <a:pPr marL="0" marR="0" lvl="0" indent="0" algn="ctr" defTabSz="402416" eaLnBrk="1" fontAlgn="auto" latinLnBrk="0" hangingPunct="1">
              <a:lnSpc>
                <a:spcPts val="3360"/>
              </a:lnSpc>
              <a:spcBef>
                <a:spcPts val="0"/>
              </a:spcBef>
              <a:spcAft>
                <a:spcPts val="0"/>
              </a:spcAft>
              <a:buClrTx/>
              <a:buSzTx/>
              <a:buFontTx/>
              <a:buNone/>
              <a:tabLst/>
              <a:defRPr/>
            </a:pPr>
            <a:r>
              <a:rPr kumimoji="0" lang="ja-JP" altLang="en-US" sz="2800" b="1" i="0" u="none" strike="noStrike" kern="0" cap="none" spc="0" normalizeH="0" baseline="0" noProof="0" dirty="0" smtClean="0">
                <a:ln>
                  <a:noFill/>
                </a:ln>
                <a:solidFill>
                  <a:prstClr val="white"/>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rPr>
              <a:t>投票所における制度改革</a:t>
            </a:r>
            <a:endParaRPr kumimoji="0" lang="en-US" altLang="ja-JP" sz="2800" b="1" i="0" u="none" strike="noStrike" kern="0" cap="none" spc="0" normalizeH="0" baseline="0" noProof="0" dirty="0" smtClean="0">
              <a:ln>
                <a:noFill/>
              </a:ln>
              <a:solidFill>
                <a:prstClr val="white"/>
              </a:solidFill>
              <a:effectLst/>
              <a:uLnTx/>
              <a:uFillTx/>
              <a:latin typeface="メイリオ" panose="020B0604030504040204" pitchFamily="50" charset="-128"/>
              <a:ea typeface="ＭＳ Ｐゴシック" panose="020B0600070205080204" pitchFamily="50" charset="-128"/>
              <a:cs typeface="Meiryo UI" panose="020B0604030504040204" pitchFamily="50" charset="-128"/>
            </a:endParaRPr>
          </a:p>
        </p:txBody>
      </p:sp>
    </p:spTree>
    <p:extLst>
      <p:ext uri="{BB962C8B-B14F-4D97-AF65-F5344CB8AC3E}">
        <p14:creationId xmlns:p14="http://schemas.microsoft.com/office/powerpoint/2010/main" val="834178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spDef>
      <a:spPr>
        <a:noFill/>
        <a:ln w="38100" cap="rnd" cmpd="sng" algn="ctr">
          <a:noFill/>
          <a:prstDash val="solid"/>
        </a:ln>
        <a:effectLst/>
      </a:spPr>
      <a:bodyPr lIns="253500" tIns="31687" bIns="31687" rtlCol="0" anchor="t" anchorCtr="0">
        <a:noAutofit/>
      </a:bodyPr>
      <a:lstStyle>
        <a:defPPr defTabSz="402416">
          <a:lnSpc>
            <a:spcPts val="3360"/>
          </a:lnSpc>
          <a:defRPr kumimoji="0" sz="2000" b="1" kern="0" dirty="0" smtClean="0">
            <a:solidFill>
              <a:schemeClr val="accent1">
                <a:lumMod val="50000"/>
              </a:schemeClr>
            </a:solidFill>
            <a:latin typeface="メイリオ" panose="020B0604030504040204" pitchFamily="50" charset="-128"/>
            <a:ea typeface="メイリオ" panose="020B0604030504040204" pitchFamily="50" charset="-128"/>
            <a:cs typeface="Meiryo UI" panose="020B0604030504040204" pitchFamily="50" charset="-128"/>
          </a:defRPr>
        </a:defPPr>
      </a:lstStyle>
    </a:spDef>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1081</TotalTime>
  <Words>1997</Words>
  <Application>Microsoft Office PowerPoint</Application>
  <PresentationFormat>ワイド画面</PresentationFormat>
  <Paragraphs>309</Paragraphs>
  <Slides>13</Slides>
  <Notes>13</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13</vt:i4>
      </vt:variant>
    </vt:vector>
  </HeadingPairs>
  <TitlesOfParts>
    <vt:vector size="26" baseType="lpstr">
      <vt:lpstr>HGP創英角ﾎﾟｯﾌﾟ体</vt:lpstr>
      <vt:lpstr>HG丸ｺﾞｼｯｸM-PRO</vt:lpstr>
      <vt:lpstr>Meiryo UI</vt:lpstr>
      <vt:lpstr>ＭＳ Ｐゴシック</vt:lpstr>
      <vt:lpstr>メイリオ</vt:lpstr>
      <vt:lpstr>游ゴシック</vt:lpstr>
      <vt:lpstr>游ゴシック Light</vt:lpstr>
      <vt:lpstr>Arial</vt:lpstr>
      <vt:lpstr>Calibri</vt:lpstr>
      <vt:lpstr>Times New Roman</vt:lpstr>
      <vt:lpstr>Trebuchet MS</vt:lpstr>
      <vt:lpstr>Wingdings 3</vt:lpstr>
      <vt:lpstr>ファセット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Administrator</cp:lastModifiedBy>
  <cp:revision>94</cp:revision>
  <cp:lastPrinted>2020-05-12T11:24:40Z</cp:lastPrinted>
  <dcterms:created xsi:type="dcterms:W3CDTF">2020-04-05T22:59:41Z</dcterms:created>
  <dcterms:modified xsi:type="dcterms:W3CDTF">2020-07-28T04:38:23Z</dcterms:modified>
</cp:coreProperties>
</file>