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311" r:id="rId2"/>
    <p:sldId id="343" r:id="rId3"/>
    <p:sldId id="316" r:id="rId4"/>
    <p:sldId id="317" r:id="rId5"/>
    <p:sldId id="318" r:id="rId6"/>
    <p:sldId id="345" r:id="rId7"/>
    <p:sldId id="346" r:id="rId8"/>
    <p:sldId id="371" r:id="rId9"/>
    <p:sldId id="361" r:id="rId10"/>
    <p:sldId id="347" r:id="rId11"/>
    <p:sldId id="362" r:id="rId12"/>
    <p:sldId id="349" r:id="rId13"/>
    <p:sldId id="350" r:id="rId14"/>
    <p:sldId id="321" r:id="rId15"/>
    <p:sldId id="363" r:id="rId16"/>
    <p:sldId id="364" r:id="rId17"/>
    <p:sldId id="329" r:id="rId18"/>
    <p:sldId id="354" r:id="rId19"/>
    <p:sldId id="355" r:id="rId20"/>
    <p:sldId id="356" r:id="rId21"/>
    <p:sldId id="365" r:id="rId22"/>
    <p:sldId id="359" r:id="rId23"/>
    <p:sldId id="357" r:id="rId24"/>
    <p:sldId id="366" r:id="rId25"/>
    <p:sldId id="367" r:id="rId26"/>
    <p:sldId id="335" r:id="rId27"/>
    <p:sldId id="368" r:id="rId28"/>
    <p:sldId id="369" r:id="rId29"/>
    <p:sldId id="370" r:id="rId30"/>
    <p:sldId id="358" r:id="rId31"/>
    <p:sldId id="360" r:id="rId32"/>
    <p:sldId id="328" r:id="rId33"/>
    <p:sldId id="330" r:id="rId34"/>
    <p:sldId id="325" r:id="rId35"/>
    <p:sldId id="324" r:id="rId36"/>
    <p:sldId id="337" r:id="rId37"/>
    <p:sldId id="351" r:id="rId38"/>
    <p:sldId id="352" r:id="rId39"/>
    <p:sldId id="353" r:id="rId40"/>
    <p:sldId id="340" r:id="rId4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7C80"/>
    <a:srgbClr val="FFFF66"/>
    <a:srgbClr val="CCECFF"/>
    <a:srgbClr val="99FF99"/>
    <a:srgbClr val="FFFF99"/>
    <a:srgbClr val="99CCFF"/>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3957" autoAdjust="0"/>
  </p:normalViewPr>
  <p:slideViewPr>
    <p:cSldViewPr snapToGrid="0">
      <p:cViewPr varScale="1">
        <p:scale>
          <a:sx n="80" d="100"/>
          <a:sy n="80" d="100"/>
        </p:scale>
        <p:origin x="1014"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b="1" dirty="0" smtClean="0"/>
              <a:t>児童虐待通報件数</a:t>
            </a:r>
            <a:endParaRPr lang="ja-JP" altLang="en-US" b="1" dirty="0"/>
          </a:p>
        </c:rich>
      </c:tx>
      <c:layout>
        <c:manualLayout>
          <c:xMode val="edge"/>
          <c:yMode val="edge"/>
          <c:x val="0.34577809962364237"/>
          <c:y val="1.236140665020966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1"/>
          <c:order val="1"/>
          <c:tx>
            <c:strRef>
              <c:f>Sheet1!$C$1</c:f>
              <c:strCache>
                <c:ptCount val="1"/>
                <c:pt idx="0">
                  <c:v>三重県</c:v>
                </c:pt>
              </c:strCache>
            </c:strRef>
          </c:tx>
          <c:spPr>
            <a:ln w="412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4149778942708777E-2"/>
                  <c:y val="3.6304899772838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43-49D3-AA8D-B4A8A3D76EBA}"/>
                </c:ext>
              </c:extLst>
            </c:dLbl>
            <c:dLbl>
              <c:idx val="1"/>
              <c:layout>
                <c:manualLayout>
                  <c:x val="-4.519643516418119E-2"/>
                  <c:y val="6.5268064889922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43-49D3-AA8D-B4A8A3D76EBA}"/>
                </c:ext>
              </c:extLst>
            </c:dLbl>
            <c:dLbl>
              <c:idx val="2"/>
              <c:layout>
                <c:manualLayout>
                  <c:x val="-4.0822586599905591E-2"/>
                  <c:y val="4.4635709183795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43-49D3-AA8D-B4A8A3D76EBA}"/>
                </c:ext>
              </c:extLst>
            </c:dLbl>
            <c:dLbl>
              <c:idx val="3"/>
              <c:layout>
                <c:manualLayout>
                  <c:x val="-2.3327192342803192E-2"/>
                  <c:y val="6.3447596314743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43-49D3-AA8D-B4A8A3D76EBA}"/>
                </c:ext>
              </c:extLst>
            </c:dLbl>
            <c:dLbl>
              <c:idx val="4"/>
              <c:layout>
                <c:manualLayout>
                  <c:x val="-4.519643516418119E-2"/>
                  <c:y val="9.0410549568348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43-49D3-AA8D-B4A8A3D76EBA}"/>
                </c:ext>
              </c:extLst>
            </c:dLbl>
            <c:dLbl>
              <c:idx val="5"/>
              <c:layout>
                <c:manualLayout>
                  <c:x val="-5.1028233249881989E-2"/>
                  <c:y val="6.132750151800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43-49D3-AA8D-B4A8A3D76EBA}"/>
                </c:ext>
              </c:extLst>
            </c:dLbl>
            <c:dLbl>
              <c:idx val="6"/>
              <c:layout>
                <c:manualLayout>
                  <c:x val="-1.8953343778527594E-2"/>
                  <c:y val="0.10038192204299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43-49D3-AA8D-B4A8A3D76EBA}"/>
                </c:ext>
              </c:extLst>
            </c:dLbl>
            <c:dLbl>
              <c:idx val="7"/>
              <c:layout>
                <c:manualLayout>
                  <c:x val="-2.1869242821377994E-2"/>
                  <c:y val="3.8545039726024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43-49D3-AA8D-B4A8A3D76EBA}"/>
                </c:ext>
              </c:extLst>
            </c:dLbl>
            <c:dLbl>
              <c:idx val="8"/>
              <c:layout>
                <c:manualLayout>
                  <c:x val="-1.0205646649976504E-2"/>
                  <c:y val="4.944562660083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043-49D3-AA8D-B4A8A3D76EB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H26</c:v>
                </c:pt>
                <c:pt idx="1">
                  <c:v>H27</c:v>
                </c:pt>
                <c:pt idx="2">
                  <c:v>H28</c:v>
                </c:pt>
                <c:pt idx="3">
                  <c:v>H29</c:v>
                </c:pt>
                <c:pt idx="4">
                  <c:v>H30</c:v>
                </c:pt>
                <c:pt idx="5">
                  <c:v>R1</c:v>
                </c:pt>
                <c:pt idx="6">
                  <c:v>R2</c:v>
                </c:pt>
                <c:pt idx="7">
                  <c:v>R3</c:v>
                </c:pt>
                <c:pt idx="8">
                  <c:v>R4</c:v>
                </c:pt>
              </c:strCache>
            </c:strRef>
          </c:cat>
          <c:val>
            <c:numRef>
              <c:f>Sheet1!$C$2:$C$10</c:f>
              <c:numCache>
                <c:formatCode>General</c:formatCode>
                <c:ptCount val="9"/>
                <c:pt idx="0">
                  <c:v>1112</c:v>
                </c:pt>
                <c:pt idx="1">
                  <c:v>1291</c:v>
                </c:pt>
                <c:pt idx="2">
                  <c:v>1310</c:v>
                </c:pt>
                <c:pt idx="3">
                  <c:v>1670</c:v>
                </c:pt>
                <c:pt idx="4">
                  <c:v>2074</c:v>
                </c:pt>
                <c:pt idx="5">
                  <c:v>2229</c:v>
                </c:pt>
                <c:pt idx="6">
                  <c:v>2315</c:v>
                </c:pt>
                <c:pt idx="7">
                  <c:v>2147</c:v>
                </c:pt>
                <c:pt idx="8">
                  <c:v>2408</c:v>
                </c:pt>
              </c:numCache>
            </c:numRef>
          </c:val>
          <c:smooth val="0"/>
          <c:extLst>
            <c:ext xmlns:c16="http://schemas.microsoft.com/office/drawing/2014/chart" uri="{C3380CC4-5D6E-409C-BE32-E72D297353CC}">
              <c16:uniqueId val="{00000001-4043-49D3-AA8D-B4A8A3D76EBA}"/>
            </c:ext>
          </c:extLst>
        </c:ser>
        <c:ser>
          <c:idx val="2"/>
          <c:order val="2"/>
          <c:tx>
            <c:strRef>
              <c:f>Sheet1!$D$1</c:f>
              <c:strCache>
                <c:ptCount val="1"/>
                <c:pt idx="0">
                  <c:v>桑名市</c:v>
                </c:pt>
              </c:strCache>
            </c:strRef>
          </c:tx>
          <c:spPr>
            <a:ln w="412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6.5607728464133985E-2"/>
                  <c:y val="-4.1804182952879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043-49D3-AA8D-B4A8A3D76EBA}"/>
                </c:ext>
              </c:extLst>
            </c:dLbl>
            <c:dLbl>
              <c:idx val="3"/>
              <c:layout>
                <c:manualLayout>
                  <c:x val="-3.353283899277959E-2"/>
                  <c:y val="-5.434543783874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43-49D3-AA8D-B4A8A3D76EBA}"/>
                </c:ext>
              </c:extLst>
            </c:dLbl>
            <c:dLbl>
              <c:idx val="4"/>
              <c:layout>
                <c:manualLayout>
                  <c:x val="-8.7476971285511979E-3"/>
                  <c:y val="-4.389439210052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043-49D3-AA8D-B4A8A3D76EBA}"/>
                </c:ext>
              </c:extLst>
            </c:dLbl>
            <c:dLbl>
              <c:idx val="5"/>
              <c:layout>
                <c:manualLayout>
                  <c:x val="-2.1869242821377994E-2"/>
                  <c:y val="-4.598460124816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043-49D3-AA8D-B4A8A3D76EBA}"/>
                </c:ext>
              </c:extLst>
            </c:dLbl>
            <c:dLbl>
              <c:idx val="6"/>
              <c:layout>
                <c:manualLayout>
                  <c:x val="-7.2897476071261047E-3"/>
                  <c:y val="-3.9713973805235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043-49D3-AA8D-B4A8A3D76EBA}"/>
                </c:ext>
              </c:extLst>
            </c:dLbl>
            <c:dLbl>
              <c:idx val="7"/>
              <c:layout>
                <c:manualLayout>
                  <c:x val="-1.3121545692826904E-2"/>
                  <c:y val="-4.389439210052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043-49D3-AA8D-B4A8A3D76EBA}"/>
                </c:ext>
              </c:extLst>
            </c:dLbl>
            <c:dLbl>
              <c:idx val="8"/>
              <c:layout>
                <c:manualLayout>
                  <c:x val="-3.4990788514204896E-2"/>
                  <c:y val="-5.6435646986387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043-49D3-AA8D-B4A8A3D76EB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H26</c:v>
                </c:pt>
                <c:pt idx="1">
                  <c:v>H27</c:v>
                </c:pt>
                <c:pt idx="2">
                  <c:v>H28</c:v>
                </c:pt>
                <c:pt idx="3">
                  <c:v>H29</c:v>
                </c:pt>
                <c:pt idx="4">
                  <c:v>H30</c:v>
                </c:pt>
                <c:pt idx="5">
                  <c:v>R1</c:v>
                </c:pt>
                <c:pt idx="6">
                  <c:v>R2</c:v>
                </c:pt>
                <c:pt idx="7">
                  <c:v>R3</c:v>
                </c:pt>
                <c:pt idx="8">
                  <c:v>R4</c:v>
                </c:pt>
              </c:strCache>
            </c:strRef>
          </c:cat>
          <c:val>
            <c:numRef>
              <c:f>Sheet1!$D$2:$D$10</c:f>
              <c:numCache>
                <c:formatCode>General</c:formatCode>
                <c:ptCount val="9"/>
                <c:pt idx="2">
                  <c:v>89</c:v>
                </c:pt>
                <c:pt idx="3">
                  <c:v>142</c:v>
                </c:pt>
                <c:pt idx="4">
                  <c:v>172</c:v>
                </c:pt>
                <c:pt idx="5">
                  <c:v>150</c:v>
                </c:pt>
                <c:pt idx="6">
                  <c:v>227</c:v>
                </c:pt>
                <c:pt idx="7">
                  <c:v>250</c:v>
                </c:pt>
                <c:pt idx="8">
                  <c:v>307</c:v>
                </c:pt>
              </c:numCache>
            </c:numRef>
          </c:val>
          <c:smooth val="0"/>
          <c:extLst>
            <c:ext xmlns:c16="http://schemas.microsoft.com/office/drawing/2014/chart" uri="{C3380CC4-5D6E-409C-BE32-E72D297353CC}">
              <c16:uniqueId val="{00000002-4043-49D3-AA8D-B4A8A3D76EBA}"/>
            </c:ext>
          </c:extLst>
        </c:ser>
        <c:dLbls>
          <c:showLegendKey val="0"/>
          <c:showVal val="0"/>
          <c:showCatName val="0"/>
          <c:showSerName val="0"/>
          <c:showPercent val="0"/>
          <c:showBubbleSize val="0"/>
        </c:dLbls>
        <c:marker val="1"/>
        <c:smooth val="0"/>
        <c:axId val="396748632"/>
        <c:axId val="396742728"/>
      </c:lineChart>
      <c:lineChart>
        <c:grouping val="standard"/>
        <c:varyColors val="0"/>
        <c:ser>
          <c:idx val="0"/>
          <c:order val="0"/>
          <c:tx>
            <c:strRef>
              <c:f>Sheet1!$B$1</c:f>
              <c:strCache>
                <c:ptCount val="1"/>
                <c:pt idx="0">
                  <c:v>全国</c:v>
                </c:pt>
              </c:strCache>
            </c:strRef>
          </c:tx>
          <c:spPr>
            <a:ln w="412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9.3308769371212769E-2"/>
                  <c:y val="-2.6243493430853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43-49D3-AA8D-B4A8A3D76EBA}"/>
                </c:ext>
              </c:extLst>
            </c:dLbl>
            <c:dLbl>
              <c:idx val="1"/>
              <c:layout>
                <c:manualLayout>
                  <c:x val="-0.10934621410688999"/>
                  <c:y val="-3.8724783014324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43-49D3-AA8D-B4A8A3D76EBA}"/>
                </c:ext>
              </c:extLst>
            </c:dLbl>
            <c:dLbl>
              <c:idx val="2"/>
              <c:layout>
                <c:manualLayout>
                  <c:x val="-9.9140567456913603E-2"/>
                  <c:y val="-3.4604314130920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43-49D3-AA8D-B4A8A3D76EBA}"/>
                </c:ext>
              </c:extLst>
            </c:dLbl>
            <c:dLbl>
              <c:idx val="3"/>
              <c:layout>
                <c:manualLayout>
                  <c:x val="-9.0392870328362379E-2"/>
                  <c:y val="-4.4935497628540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43-49D3-AA8D-B4A8A3D76EBA}"/>
                </c:ext>
              </c:extLst>
            </c:dLbl>
            <c:dLbl>
              <c:idx val="4"/>
              <c:layout>
                <c:manualLayout>
                  <c:x val="-0.11663596171401597"/>
                  <c:y val="-6.798773657615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43-49D3-AA8D-B4A8A3D76EBA}"/>
                </c:ext>
              </c:extLst>
            </c:dLbl>
            <c:dLbl>
              <c:idx val="5"/>
              <c:layout>
                <c:manualLayout>
                  <c:x val="-0.12100981027829162"/>
                  <c:y val="-4.2875263186838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43-49D3-AA8D-B4A8A3D76EBA}"/>
                </c:ext>
              </c:extLst>
            </c:dLbl>
            <c:dLbl>
              <c:idx val="6"/>
              <c:layout>
                <c:manualLayout>
                  <c:x val="-4.9570283728456892E-2"/>
                  <c:y val="2.5082462100202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43-49D3-AA8D-B4A8A3D76EBA}"/>
                </c:ext>
              </c:extLst>
            </c:dLbl>
            <c:dLbl>
              <c:idx val="7"/>
              <c:layout>
                <c:manualLayout>
                  <c:x val="2.9158990428502923E-3"/>
                  <c:y val="-1.2361406650209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43-49D3-AA8D-B4A8A3D76EB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H26</c:v>
                </c:pt>
                <c:pt idx="1">
                  <c:v>H27</c:v>
                </c:pt>
                <c:pt idx="2">
                  <c:v>H28</c:v>
                </c:pt>
                <c:pt idx="3">
                  <c:v>H29</c:v>
                </c:pt>
                <c:pt idx="4">
                  <c:v>H30</c:v>
                </c:pt>
                <c:pt idx="5">
                  <c:v>R1</c:v>
                </c:pt>
                <c:pt idx="6">
                  <c:v>R2</c:v>
                </c:pt>
                <c:pt idx="7">
                  <c:v>R3</c:v>
                </c:pt>
                <c:pt idx="8">
                  <c:v>R4</c:v>
                </c:pt>
              </c:strCache>
            </c:strRef>
          </c:cat>
          <c:val>
            <c:numRef>
              <c:f>Sheet1!$B$2:$B$10</c:f>
              <c:numCache>
                <c:formatCode>General</c:formatCode>
                <c:ptCount val="9"/>
                <c:pt idx="0">
                  <c:v>88931</c:v>
                </c:pt>
                <c:pt idx="1">
                  <c:v>103286</c:v>
                </c:pt>
                <c:pt idx="2">
                  <c:v>122575</c:v>
                </c:pt>
                <c:pt idx="3">
                  <c:v>133778</c:v>
                </c:pt>
                <c:pt idx="4">
                  <c:v>159850</c:v>
                </c:pt>
                <c:pt idx="5">
                  <c:v>193780</c:v>
                </c:pt>
                <c:pt idx="6">
                  <c:v>205029</c:v>
                </c:pt>
                <c:pt idx="7">
                  <c:v>207659</c:v>
                </c:pt>
              </c:numCache>
            </c:numRef>
          </c:val>
          <c:smooth val="0"/>
          <c:extLst>
            <c:ext xmlns:c16="http://schemas.microsoft.com/office/drawing/2014/chart" uri="{C3380CC4-5D6E-409C-BE32-E72D297353CC}">
              <c16:uniqueId val="{00000000-4043-49D3-AA8D-B4A8A3D76EBA}"/>
            </c:ext>
          </c:extLst>
        </c:ser>
        <c:dLbls>
          <c:showLegendKey val="0"/>
          <c:showVal val="0"/>
          <c:showCatName val="0"/>
          <c:showSerName val="0"/>
          <c:showPercent val="0"/>
          <c:showBubbleSize val="0"/>
        </c:dLbls>
        <c:marker val="1"/>
        <c:smooth val="0"/>
        <c:axId val="396725344"/>
        <c:axId val="396726000"/>
      </c:lineChart>
      <c:catAx>
        <c:axId val="39674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96742728"/>
        <c:crosses val="autoZero"/>
        <c:auto val="1"/>
        <c:lblAlgn val="ctr"/>
        <c:lblOffset val="100"/>
        <c:noMultiLvlLbl val="0"/>
      </c:catAx>
      <c:valAx>
        <c:axId val="396742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96748632"/>
        <c:crosses val="autoZero"/>
        <c:crossBetween val="between"/>
        <c:majorUnit val="500"/>
      </c:valAx>
      <c:valAx>
        <c:axId val="396726000"/>
        <c:scaling>
          <c:orientation val="minMax"/>
          <c:max val="2100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96725344"/>
        <c:crosses val="max"/>
        <c:crossBetween val="between"/>
      </c:valAx>
      <c:catAx>
        <c:axId val="396725344"/>
        <c:scaling>
          <c:orientation val="minMax"/>
        </c:scaling>
        <c:delete val="1"/>
        <c:axPos val="b"/>
        <c:numFmt formatCode="General" sourceLinked="1"/>
        <c:majorTickMark val="out"/>
        <c:minorTickMark val="none"/>
        <c:tickLblPos val="nextTo"/>
        <c:crossAx val="396726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虐待者別</c:v>
                </c:pt>
              </c:strCache>
            </c:strRef>
          </c:tx>
          <c:spPr>
            <a:solidFill>
              <a:srgbClr val="4472C4"/>
            </a:solidFill>
            <a:ln w="12779">
              <a:solidFill>
                <a:srgbClr val="FFFFFF"/>
              </a:solidFill>
              <a:prstDash val="solid"/>
            </a:ln>
          </c:spPr>
          <c:dPt>
            <c:idx val="0"/>
            <c:bubble3D val="0"/>
            <c:extLst>
              <c:ext xmlns:c16="http://schemas.microsoft.com/office/drawing/2014/chart" uri="{C3380CC4-5D6E-409C-BE32-E72D297353CC}">
                <c16:uniqueId val="{00000000-D275-4BAA-BE08-D98D96A37FB0}"/>
              </c:ext>
            </c:extLst>
          </c:dPt>
          <c:dPt>
            <c:idx val="1"/>
            <c:bubble3D val="0"/>
            <c:spPr>
              <a:solidFill>
                <a:srgbClr val="ED7D31"/>
              </a:solidFill>
              <a:ln w="12779">
                <a:solidFill>
                  <a:srgbClr val="FFFFFF"/>
                </a:solidFill>
                <a:prstDash val="solid"/>
              </a:ln>
            </c:spPr>
            <c:extLst>
              <c:ext xmlns:c16="http://schemas.microsoft.com/office/drawing/2014/chart" uri="{C3380CC4-5D6E-409C-BE32-E72D297353CC}">
                <c16:uniqueId val="{00000001-D275-4BAA-BE08-D98D96A37FB0}"/>
              </c:ext>
            </c:extLst>
          </c:dPt>
          <c:dPt>
            <c:idx val="2"/>
            <c:bubble3D val="0"/>
            <c:spPr>
              <a:solidFill>
                <a:srgbClr val="A5A5A5"/>
              </a:solidFill>
              <a:ln w="12779">
                <a:solidFill>
                  <a:srgbClr val="FFFFFF"/>
                </a:solidFill>
                <a:prstDash val="solid"/>
              </a:ln>
            </c:spPr>
            <c:extLst>
              <c:ext xmlns:c16="http://schemas.microsoft.com/office/drawing/2014/chart" uri="{C3380CC4-5D6E-409C-BE32-E72D297353CC}">
                <c16:uniqueId val="{00000002-D275-4BAA-BE08-D98D96A37FB0}"/>
              </c:ext>
            </c:extLst>
          </c:dPt>
          <c:dPt>
            <c:idx val="3"/>
            <c:bubble3D val="0"/>
            <c:spPr>
              <a:solidFill>
                <a:srgbClr val="FFC000"/>
              </a:solidFill>
              <a:ln w="12779">
                <a:solidFill>
                  <a:srgbClr val="FFFFFF"/>
                </a:solidFill>
                <a:prstDash val="solid"/>
              </a:ln>
            </c:spPr>
            <c:extLst>
              <c:ext xmlns:c16="http://schemas.microsoft.com/office/drawing/2014/chart" uri="{C3380CC4-5D6E-409C-BE32-E72D297353CC}">
                <c16:uniqueId val="{00000003-D275-4BAA-BE08-D98D96A37FB0}"/>
              </c:ext>
            </c:extLst>
          </c:dPt>
          <c:dPt>
            <c:idx val="4"/>
            <c:bubble3D val="0"/>
            <c:spPr>
              <a:solidFill>
                <a:srgbClr val="5B9BD5"/>
              </a:solidFill>
              <a:ln w="12779">
                <a:solidFill>
                  <a:srgbClr val="FFFFFF"/>
                </a:solidFill>
                <a:prstDash val="solid"/>
              </a:ln>
            </c:spPr>
            <c:extLst>
              <c:ext xmlns:c16="http://schemas.microsoft.com/office/drawing/2014/chart" uri="{C3380CC4-5D6E-409C-BE32-E72D297353CC}">
                <c16:uniqueId val="{00000004-D275-4BAA-BE08-D98D96A37FB0}"/>
              </c:ext>
            </c:extLst>
          </c:dPt>
          <c:dLbls>
            <c:dLbl>
              <c:idx val="0"/>
              <c:layout>
                <c:manualLayout>
                  <c:x val="-1.1837138152258035E-2"/>
                  <c:y val="3.232958510227956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75-4BAA-BE08-D98D96A37FB0}"/>
                </c:ext>
              </c:extLst>
            </c:dLbl>
            <c:dLbl>
              <c:idx val="2"/>
              <c:layout>
                <c:manualLayout>
                  <c:x val="1.0496538520202086E-2"/>
                  <c:y val="-5.28452519008499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75-4BAA-BE08-D98D96A37FB0}"/>
                </c:ext>
              </c:extLst>
            </c:dLbl>
            <c:dLbl>
              <c:idx val="3"/>
              <c:layout>
                <c:manualLayout>
                  <c:x val="-0.12313786286778204"/>
                  <c:y val="0.20369543520066108"/>
                </c:manualLayout>
              </c:layout>
              <c:spPr>
                <a:noFill/>
                <a:ln w="25588">
                  <a:noFill/>
                </a:ln>
              </c:spPr>
              <c:txPr>
                <a:bodyPr rot="0" spcFirstLastPara="1" vertOverflow="ellipsis" vert="horz" wrap="square" lIns="38100" tIns="19050" rIns="38100" bIns="19050" anchor="ctr" anchorCtr="1">
                  <a:noAutofit/>
                </a:bodyPr>
                <a:lstStyle/>
                <a:p>
                  <a:pPr>
                    <a:defRPr sz="3018"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75-4BAA-BE08-D98D96A37FB0}"/>
                </c:ext>
              </c:extLst>
            </c:dLbl>
            <c:dLbl>
              <c:idx val="4"/>
              <c:layout>
                <c:manualLayout>
                  <c:x val="0.17024038289530918"/>
                  <c:y val="1.040380656830888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75-4BAA-BE08-D98D96A37FB0}"/>
                </c:ext>
              </c:extLst>
            </c:dLbl>
            <c:spPr>
              <a:noFill/>
              <a:ln w="25588">
                <a:noFill/>
              </a:ln>
            </c:spPr>
            <c:txPr>
              <a:bodyPr rot="0" spcFirstLastPara="1" vertOverflow="ellipsis" vert="horz" wrap="square" lIns="38100" tIns="19050" rIns="38100" bIns="19050" anchor="ctr" anchorCtr="1">
                <a:spAutoFit/>
              </a:bodyPr>
              <a:lstStyle/>
              <a:p>
                <a:pPr>
                  <a:defRPr sz="3018"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3195">
                  <a:solidFill>
                    <a:srgbClr val="969696"/>
                  </a:solidFill>
                  <a:prstDash val="solid"/>
                </a:ln>
              </c:spPr>
            </c:leaderLines>
            <c:extLst>
              <c:ext xmlns:c15="http://schemas.microsoft.com/office/drawing/2012/chart" uri="{CE6537A1-D6FC-4f65-9D91-7224C49458BB}"/>
            </c:extLst>
          </c:dLbls>
          <c:cat>
            <c:strRef>
              <c:f>Sheet1!$A$2:$A$6</c:f>
              <c:strCache>
                <c:ptCount val="5"/>
                <c:pt idx="0">
                  <c:v>実父</c:v>
                </c:pt>
                <c:pt idx="1">
                  <c:v>実父以外の父親</c:v>
                </c:pt>
                <c:pt idx="2">
                  <c:v>実母</c:v>
                </c:pt>
                <c:pt idx="3">
                  <c:v>実母以外の母親</c:v>
                </c:pt>
                <c:pt idx="4">
                  <c:v>その他</c:v>
                </c:pt>
              </c:strCache>
            </c:strRef>
          </c:cat>
          <c:val>
            <c:numRef>
              <c:f>Sheet1!$B$2:$B$6</c:f>
              <c:numCache>
                <c:formatCode>General</c:formatCode>
                <c:ptCount val="5"/>
                <c:pt idx="0">
                  <c:v>93</c:v>
                </c:pt>
                <c:pt idx="1">
                  <c:v>24</c:v>
                </c:pt>
                <c:pt idx="2">
                  <c:v>162</c:v>
                </c:pt>
                <c:pt idx="3">
                  <c:v>12</c:v>
                </c:pt>
                <c:pt idx="4">
                  <c:v>16</c:v>
                </c:pt>
              </c:numCache>
            </c:numRef>
          </c:val>
          <c:extLst>
            <c:ext xmlns:c16="http://schemas.microsoft.com/office/drawing/2014/chart" uri="{C3380CC4-5D6E-409C-BE32-E72D297353CC}">
              <c16:uniqueId val="{00000005-D275-4BAA-BE08-D98D96A37FB0}"/>
            </c:ext>
          </c:extLst>
        </c:ser>
        <c:dLbls>
          <c:showLegendKey val="0"/>
          <c:showVal val="0"/>
          <c:showCatName val="0"/>
          <c:showSerName val="0"/>
          <c:showPercent val="0"/>
          <c:showBubbleSize val="0"/>
          <c:showLeaderLines val="1"/>
        </c:dLbls>
        <c:firstSliceAng val="0"/>
      </c:pieChart>
      <c:spPr>
        <a:noFill/>
        <a:ln w="25597">
          <a:noFill/>
        </a:ln>
      </c:spPr>
    </c:plotArea>
    <c:plotVisOnly val="1"/>
    <c:dispBlanksAs val="gap"/>
    <c:showDLblsOverMax val="0"/>
  </c:chart>
  <c:spPr>
    <a:noFill/>
    <a:ln>
      <a:noFill/>
    </a:ln>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400" b="1" dirty="0" smtClean="0"/>
              <a:t>ショートステイ</a:t>
            </a:r>
            <a:endParaRPr lang="ja-JP" altLang="en-US" sz="2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7404794402389061E-2"/>
          <c:y val="0.10441980115728089"/>
          <c:w val="0.81402316665817509"/>
          <c:h val="0.70198454248557918"/>
        </c:manualLayout>
      </c:layout>
      <c:barChart>
        <c:barDir val="col"/>
        <c:grouping val="clustered"/>
        <c:varyColors val="0"/>
        <c:ser>
          <c:idx val="0"/>
          <c:order val="0"/>
          <c:tx>
            <c:strRef>
              <c:f>Sheet1!$B$1</c:f>
              <c:strCache>
                <c:ptCount val="1"/>
                <c:pt idx="0">
                  <c:v>延べ人員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H29</c:v>
                </c:pt>
                <c:pt idx="1">
                  <c:v>H30</c:v>
                </c:pt>
                <c:pt idx="2">
                  <c:v>R1</c:v>
                </c:pt>
                <c:pt idx="3">
                  <c:v>R2</c:v>
                </c:pt>
                <c:pt idx="4">
                  <c:v>R3</c:v>
                </c:pt>
                <c:pt idx="5">
                  <c:v>R4</c:v>
                </c:pt>
              </c:strCache>
            </c:strRef>
          </c:cat>
          <c:val>
            <c:numRef>
              <c:f>Sheet1!$B$2:$B$7</c:f>
              <c:numCache>
                <c:formatCode>General</c:formatCode>
                <c:ptCount val="6"/>
                <c:pt idx="0">
                  <c:v>18</c:v>
                </c:pt>
                <c:pt idx="1">
                  <c:v>14</c:v>
                </c:pt>
                <c:pt idx="2">
                  <c:v>24</c:v>
                </c:pt>
                <c:pt idx="3">
                  <c:v>18</c:v>
                </c:pt>
                <c:pt idx="4">
                  <c:v>18</c:v>
                </c:pt>
                <c:pt idx="5">
                  <c:v>33</c:v>
                </c:pt>
              </c:numCache>
            </c:numRef>
          </c:val>
          <c:extLst>
            <c:ext xmlns:c16="http://schemas.microsoft.com/office/drawing/2014/chart" uri="{C3380CC4-5D6E-409C-BE32-E72D297353CC}">
              <c16:uniqueId val="{00000000-FD3B-4202-80DF-E7C88C359498}"/>
            </c:ext>
          </c:extLst>
        </c:ser>
        <c:ser>
          <c:idx val="1"/>
          <c:order val="1"/>
          <c:tx>
            <c:strRef>
              <c:f>Sheet1!$C$1</c:f>
              <c:strCache>
                <c:ptCount val="1"/>
                <c:pt idx="0">
                  <c:v>うち里親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H29</c:v>
                </c:pt>
                <c:pt idx="1">
                  <c:v>H30</c:v>
                </c:pt>
                <c:pt idx="2">
                  <c:v>R1</c:v>
                </c:pt>
                <c:pt idx="3">
                  <c:v>R2</c:v>
                </c:pt>
                <c:pt idx="4">
                  <c:v>R3</c:v>
                </c:pt>
                <c:pt idx="5">
                  <c:v>R4</c:v>
                </c:pt>
              </c:strCache>
            </c:strRef>
          </c:cat>
          <c:val>
            <c:numRef>
              <c:f>Sheet1!$C$2:$C$7</c:f>
              <c:numCache>
                <c:formatCode>General</c:formatCode>
                <c:ptCount val="6"/>
                <c:pt idx="4">
                  <c:v>4</c:v>
                </c:pt>
                <c:pt idx="5">
                  <c:v>19</c:v>
                </c:pt>
              </c:numCache>
            </c:numRef>
          </c:val>
          <c:extLst>
            <c:ext xmlns:c16="http://schemas.microsoft.com/office/drawing/2014/chart" uri="{C3380CC4-5D6E-409C-BE32-E72D297353CC}">
              <c16:uniqueId val="{00000001-FD3B-4202-80DF-E7C88C359498}"/>
            </c:ext>
          </c:extLst>
        </c:ser>
        <c:dLbls>
          <c:showLegendKey val="0"/>
          <c:showVal val="0"/>
          <c:showCatName val="0"/>
          <c:showSerName val="0"/>
          <c:showPercent val="0"/>
          <c:showBubbleSize val="0"/>
        </c:dLbls>
        <c:gapWidth val="219"/>
        <c:overlap val="-27"/>
        <c:axId val="326789304"/>
        <c:axId val="327580120"/>
      </c:barChart>
      <c:lineChart>
        <c:grouping val="standard"/>
        <c:varyColors val="0"/>
        <c:ser>
          <c:idx val="2"/>
          <c:order val="2"/>
          <c:tx>
            <c:strRef>
              <c:f>Sheet1!$D$1</c:f>
              <c:strCache>
                <c:ptCount val="1"/>
                <c:pt idx="0">
                  <c:v>利用日数</c:v>
                </c:pt>
              </c:strCache>
            </c:strRef>
          </c:tx>
          <c:spPr>
            <a:ln w="28575" cap="rnd">
              <a:solidFill>
                <a:srgbClr val="FF0000"/>
              </a:solidFill>
              <a:round/>
            </a:ln>
            <a:effectLst/>
          </c:spPr>
          <c:marker>
            <c:symbol val="circle"/>
            <c:size val="5"/>
            <c:spPr>
              <a:solidFill>
                <a:schemeClr val="accent3"/>
              </a:solidFill>
              <a:ln w="28575">
                <a:solidFill>
                  <a:schemeClr val="accent3"/>
                </a:solidFill>
              </a:ln>
              <a:effectLst/>
            </c:spPr>
          </c:marker>
          <c:dPt>
            <c:idx val="1"/>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6-FD3B-4202-80DF-E7C88C359498}"/>
              </c:ext>
            </c:extLst>
          </c:dPt>
          <c:dPt>
            <c:idx val="2"/>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5-FD3B-4202-80DF-E7C88C359498}"/>
              </c:ext>
            </c:extLst>
          </c:dPt>
          <c:dPt>
            <c:idx val="3"/>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4-FD3B-4202-80DF-E7C88C359498}"/>
              </c:ext>
            </c:extLst>
          </c:dPt>
          <c:dPt>
            <c:idx val="4"/>
            <c:marker>
              <c:symbol val="circle"/>
              <c:size val="5"/>
              <c:spPr>
                <a:solidFill>
                  <a:srgbClr val="FFC000"/>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3-FD3B-4202-80DF-E7C88C359498}"/>
              </c:ext>
            </c:extLst>
          </c:dPt>
          <c:dPt>
            <c:idx val="5"/>
            <c:marker>
              <c:symbol val="circle"/>
              <c:size val="5"/>
              <c:spPr>
                <a:solidFill>
                  <a:schemeClr val="accent3"/>
                </a:solidFill>
                <a:ln w="2857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07-FD3B-4202-80DF-E7C88C359498}"/>
              </c:ext>
            </c:extLst>
          </c:dPt>
          <c:dLbls>
            <c:dLbl>
              <c:idx val="4"/>
              <c:layout>
                <c:manualLayout>
                  <c:x val="-2.7332455030579062E-2"/>
                  <c:y val="-6.3393738977527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3B-4202-80DF-E7C88C359498}"/>
                </c:ext>
              </c:extLst>
            </c:dLbl>
            <c:spPr>
              <a:noFill/>
              <a:ln>
                <a:noFill/>
              </a:ln>
              <a:effectLst/>
            </c:spPr>
            <c:txPr>
              <a:bodyPr rot="0" spcFirstLastPara="1" vertOverflow="ellipsis" vert="horz" wrap="square" lIns="38100" tIns="19050" rIns="38100" bIns="19050" anchor="ctr" anchorCtr="1">
                <a:spAutoFit/>
              </a:bodyPr>
              <a:lstStyle/>
              <a:p>
                <a:pPr>
                  <a:defRPr sz="2000" b="1" i="1"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H29</c:v>
                </c:pt>
                <c:pt idx="1">
                  <c:v>H30</c:v>
                </c:pt>
                <c:pt idx="2">
                  <c:v>R1</c:v>
                </c:pt>
                <c:pt idx="3">
                  <c:v>R2</c:v>
                </c:pt>
                <c:pt idx="4">
                  <c:v>R3</c:v>
                </c:pt>
                <c:pt idx="5">
                  <c:v>R4</c:v>
                </c:pt>
              </c:strCache>
            </c:strRef>
          </c:cat>
          <c:val>
            <c:numRef>
              <c:f>Sheet1!$D$2:$D$7</c:f>
              <c:numCache>
                <c:formatCode>General</c:formatCode>
                <c:ptCount val="6"/>
                <c:pt idx="0">
                  <c:v>82</c:v>
                </c:pt>
                <c:pt idx="1">
                  <c:v>92</c:v>
                </c:pt>
                <c:pt idx="2">
                  <c:v>42</c:v>
                </c:pt>
                <c:pt idx="3">
                  <c:v>64</c:v>
                </c:pt>
                <c:pt idx="4">
                  <c:v>75</c:v>
                </c:pt>
                <c:pt idx="5">
                  <c:v>209</c:v>
                </c:pt>
              </c:numCache>
            </c:numRef>
          </c:val>
          <c:smooth val="0"/>
          <c:extLst>
            <c:ext xmlns:c16="http://schemas.microsoft.com/office/drawing/2014/chart" uri="{C3380CC4-5D6E-409C-BE32-E72D297353CC}">
              <c16:uniqueId val="{00000002-FD3B-4202-80DF-E7C88C359498}"/>
            </c:ext>
          </c:extLst>
        </c:ser>
        <c:dLbls>
          <c:showLegendKey val="0"/>
          <c:showVal val="0"/>
          <c:showCatName val="0"/>
          <c:showSerName val="0"/>
          <c:showPercent val="0"/>
          <c:showBubbleSize val="0"/>
        </c:dLbls>
        <c:marker val="1"/>
        <c:smooth val="0"/>
        <c:axId val="328316864"/>
        <c:axId val="328317192"/>
      </c:lineChart>
      <c:catAx>
        <c:axId val="32831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328317192"/>
        <c:crosses val="autoZero"/>
        <c:auto val="1"/>
        <c:lblAlgn val="ctr"/>
        <c:lblOffset val="100"/>
        <c:noMultiLvlLbl val="0"/>
      </c:catAx>
      <c:valAx>
        <c:axId val="328317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28316864"/>
        <c:crosses val="autoZero"/>
        <c:crossBetween val="between"/>
      </c:valAx>
      <c:valAx>
        <c:axId val="3275801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26789304"/>
        <c:crosses val="max"/>
        <c:crossBetween val="between"/>
      </c:valAx>
      <c:catAx>
        <c:axId val="326789304"/>
        <c:scaling>
          <c:orientation val="minMax"/>
        </c:scaling>
        <c:delete val="1"/>
        <c:axPos val="b"/>
        <c:numFmt formatCode="General" sourceLinked="1"/>
        <c:majorTickMark val="out"/>
        <c:minorTickMark val="none"/>
        <c:tickLblPos val="nextTo"/>
        <c:crossAx val="327580120"/>
        <c:crosses val="autoZero"/>
        <c:auto val="1"/>
        <c:lblAlgn val="ctr"/>
        <c:lblOffset val="100"/>
        <c:noMultiLvlLbl val="0"/>
      </c:catAx>
      <c:spPr>
        <a:noFill/>
        <a:ln>
          <a:noFill/>
        </a:ln>
        <a:effectLst/>
      </c:spPr>
    </c:plotArea>
    <c:legend>
      <c:legendPos val="b"/>
      <c:legendEntry>
        <c:idx val="2"/>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Entry>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400" b="1" dirty="0" smtClean="0"/>
              <a:t>産後ケア事業</a:t>
            </a:r>
            <a:endParaRPr lang="ja-JP" altLang="en-US" sz="2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8098461538461542E-2"/>
          <c:y val="0.14499599255684101"/>
          <c:w val="0.91190153846153843"/>
          <c:h val="0.55803062130972325"/>
        </c:manualLayout>
      </c:layout>
      <c:barChart>
        <c:barDir val="col"/>
        <c:grouping val="stacked"/>
        <c:varyColors val="0"/>
        <c:ser>
          <c:idx val="1"/>
          <c:order val="1"/>
          <c:tx>
            <c:strRef>
              <c:f>Sheet1!$C$1</c:f>
              <c:strCache>
                <c:ptCount val="1"/>
                <c:pt idx="0">
                  <c:v>利用日数（訪問型）</c:v>
                </c:pt>
              </c:strCache>
            </c:strRef>
          </c:tx>
          <c:spPr>
            <a:solidFill>
              <a:schemeClr val="accent2"/>
            </a:solidFill>
            <a:ln>
              <a:noFill/>
            </a:ln>
            <a:effectLst/>
          </c:spPr>
          <c:invertIfNegative val="0"/>
          <c:dLbls>
            <c:dLbl>
              <c:idx val="0"/>
              <c:layout>
                <c:manualLayout>
                  <c:x val="0"/>
                  <c:y val="-5.914274454544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95-4657-BA0A-E3A45ABFB68D}"/>
                </c:ext>
              </c:extLst>
            </c:dLbl>
            <c:dLbl>
              <c:idx val="1"/>
              <c:layout>
                <c:manualLayout>
                  <c:x val="-5.9734811229967132E-17"/>
                  <c:y val="-9.8571240909082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95-4657-BA0A-E3A45ABFB68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R2</c:v>
                </c:pt>
                <c:pt idx="1">
                  <c:v>R3</c:v>
                </c:pt>
                <c:pt idx="2">
                  <c:v>R4</c:v>
                </c:pt>
              </c:strCache>
            </c:strRef>
          </c:cat>
          <c:val>
            <c:numRef>
              <c:f>Sheet1!$C$2:$C$4</c:f>
              <c:numCache>
                <c:formatCode>General</c:formatCode>
                <c:ptCount val="3"/>
                <c:pt idx="0">
                  <c:v>20</c:v>
                </c:pt>
                <c:pt idx="1">
                  <c:v>35</c:v>
                </c:pt>
                <c:pt idx="2">
                  <c:v>107</c:v>
                </c:pt>
              </c:numCache>
            </c:numRef>
          </c:val>
          <c:extLst>
            <c:ext xmlns:c16="http://schemas.microsoft.com/office/drawing/2014/chart" uri="{C3380CC4-5D6E-409C-BE32-E72D297353CC}">
              <c16:uniqueId val="{00000001-E64A-45DF-AEA0-82C50758FA19}"/>
            </c:ext>
          </c:extLst>
        </c:ser>
        <c:ser>
          <c:idx val="2"/>
          <c:order val="2"/>
          <c:tx>
            <c:strRef>
              <c:f>Sheet1!$D$1</c:f>
              <c:strCache>
                <c:ptCount val="1"/>
                <c:pt idx="0">
                  <c:v>利用日数（通所型）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R2</c:v>
                </c:pt>
                <c:pt idx="1">
                  <c:v>R3</c:v>
                </c:pt>
                <c:pt idx="2">
                  <c:v>R4</c:v>
                </c:pt>
              </c:strCache>
            </c:strRef>
          </c:cat>
          <c:val>
            <c:numRef>
              <c:f>Sheet1!$D$2:$D$4</c:f>
              <c:numCache>
                <c:formatCode>General</c:formatCode>
                <c:ptCount val="3"/>
                <c:pt idx="2">
                  <c:v>56</c:v>
                </c:pt>
              </c:numCache>
            </c:numRef>
          </c:val>
          <c:extLst>
            <c:ext xmlns:c16="http://schemas.microsoft.com/office/drawing/2014/chart" uri="{C3380CC4-5D6E-409C-BE32-E72D297353CC}">
              <c16:uniqueId val="{00000002-E64A-45DF-AEA0-82C50758FA19}"/>
            </c:ext>
          </c:extLst>
        </c:ser>
        <c:dLbls>
          <c:showLegendKey val="0"/>
          <c:showVal val="0"/>
          <c:showCatName val="0"/>
          <c:showSerName val="0"/>
          <c:showPercent val="0"/>
          <c:showBubbleSize val="0"/>
        </c:dLbls>
        <c:gapWidth val="150"/>
        <c:overlap val="100"/>
        <c:axId val="393200872"/>
        <c:axId val="393194312"/>
      </c:barChart>
      <c:lineChart>
        <c:grouping val="standard"/>
        <c:varyColors val="0"/>
        <c:ser>
          <c:idx val="0"/>
          <c:order val="0"/>
          <c:tx>
            <c:strRef>
              <c:f>Sheet1!$B$1</c:f>
              <c:strCache>
                <c:ptCount val="1"/>
                <c:pt idx="0">
                  <c:v>承認数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3-E64A-45DF-AEA0-82C50758FA19}"/>
              </c:ext>
            </c:extLst>
          </c:dPt>
          <c:dLbls>
            <c:dLbl>
              <c:idx val="0"/>
              <c:layout>
                <c:manualLayout>
                  <c:x val="7.0474572945926656E-2"/>
                  <c:y val="-4.3719819984501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4A-45DF-AEA0-82C50758FA19}"/>
                </c:ext>
              </c:extLst>
            </c:dLbl>
            <c:dLbl>
              <c:idx val="1"/>
              <c:layout>
                <c:manualLayout>
                  <c:x val="5.4560959700072166E-2"/>
                  <c:y val="-2.4045900991476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4A-45DF-AEA0-82C50758FA19}"/>
                </c:ext>
              </c:extLst>
            </c:dLbl>
            <c:spPr>
              <a:noFill/>
              <a:ln>
                <a:noFill/>
              </a:ln>
              <a:effectLst/>
            </c:spPr>
            <c:txPr>
              <a:bodyPr rot="0" spcFirstLastPara="1" vertOverflow="ellipsis" vert="horz" wrap="square" lIns="38100" tIns="19050" rIns="38100" bIns="19050" anchor="ctr" anchorCtr="1">
                <a:spAutoFit/>
              </a:bodyPr>
              <a:lstStyle/>
              <a:p>
                <a:pPr>
                  <a:defRPr sz="2000" b="1" i="1"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R2</c:v>
                </c:pt>
                <c:pt idx="1">
                  <c:v>R3</c:v>
                </c:pt>
                <c:pt idx="2">
                  <c:v>R4</c:v>
                </c:pt>
              </c:strCache>
            </c:strRef>
          </c:cat>
          <c:val>
            <c:numRef>
              <c:f>Sheet1!$B$2:$B$4</c:f>
              <c:numCache>
                <c:formatCode>General</c:formatCode>
                <c:ptCount val="3"/>
                <c:pt idx="0">
                  <c:v>9</c:v>
                </c:pt>
                <c:pt idx="1">
                  <c:v>19</c:v>
                </c:pt>
                <c:pt idx="2">
                  <c:v>84</c:v>
                </c:pt>
              </c:numCache>
            </c:numRef>
          </c:val>
          <c:smooth val="0"/>
          <c:extLst>
            <c:ext xmlns:c16="http://schemas.microsoft.com/office/drawing/2014/chart" uri="{C3380CC4-5D6E-409C-BE32-E72D297353CC}">
              <c16:uniqueId val="{00000000-E64A-45DF-AEA0-82C50758FA19}"/>
            </c:ext>
          </c:extLst>
        </c:ser>
        <c:dLbls>
          <c:showLegendKey val="0"/>
          <c:showVal val="0"/>
          <c:showCatName val="0"/>
          <c:showSerName val="0"/>
          <c:showPercent val="0"/>
          <c:showBubbleSize val="0"/>
        </c:dLbls>
        <c:marker val="1"/>
        <c:smooth val="0"/>
        <c:axId val="393200872"/>
        <c:axId val="393194312"/>
      </c:lineChart>
      <c:catAx>
        <c:axId val="39320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393194312"/>
        <c:crosses val="autoZero"/>
        <c:auto val="1"/>
        <c:lblAlgn val="ctr"/>
        <c:lblOffset val="100"/>
        <c:noMultiLvlLbl val="0"/>
      </c:catAx>
      <c:valAx>
        <c:axId val="393194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93200872"/>
        <c:crosses val="autoZero"/>
        <c:crossBetween val="between"/>
      </c:valAx>
      <c:spPr>
        <a:noFill/>
        <a:ln>
          <a:noFill/>
        </a:ln>
        <a:effectLst/>
      </c:spPr>
    </c:plotArea>
    <c:legend>
      <c:legendPos val="b"/>
      <c:layout>
        <c:manualLayout>
          <c:xMode val="edge"/>
          <c:yMode val="edge"/>
          <c:x val="2.1261589728791934E-2"/>
          <c:y val="0.79635610135325596"/>
          <c:w val="0.96202356718408877"/>
          <c:h val="0.16623692226851486"/>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HGP創英角ｺﾞｼｯｸUB" panose="020B0900000000000000" pitchFamily="50" charset="-128"/>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drawing1.xml><?xml version="1.0" encoding="utf-8"?>
<c:userShapes xmlns:c="http://schemas.openxmlformats.org/drawingml/2006/chart">
  <cdr:relSizeAnchor xmlns:cdr="http://schemas.openxmlformats.org/drawingml/2006/chartDrawing">
    <cdr:from>
      <cdr:x>0</cdr:x>
      <cdr:y>0</cdr:y>
    </cdr:from>
    <cdr:to>
      <cdr:x>0.28151</cdr:x>
      <cdr:y>0.14343</cdr:y>
    </cdr:to>
    <cdr:sp macro="" textlink="">
      <cdr:nvSpPr>
        <cdr:cNvPr id="2" name="正方形/長方形 1">
          <a:extLst xmlns:a="http://schemas.openxmlformats.org/drawingml/2006/main">
            <a:ext uri="{FF2B5EF4-FFF2-40B4-BE49-F238E27FC236}">
              <a16:creationId xmlns:a16="http://schemas.microsoft.com/office/drawing/2014/main" id="{2A8826ED-FE6F-4DF9-9B51-871E0C627E66}"/>
            </a:ext>
          </a:extLst>
        </cdr:cNvPr>
        <cdr:cNvSpPr/>
      </cdr:nvSpPr>
      <cdr:spPr>
        <a:xfrm xmlns:a="http://schemas.openxmlformats.org/drawingml/2006/main">
          <a:off x="-492125" y="-309563"/>
          <a:ext cx="2292582" cy="848848"/>
        </a:xfrm>
        <a:prstGeom xmlns:a="http://schemas.openxmlformats.org/drawingml/2006/main" prst="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r>
            <a:rPr lang="ja-JP" altLang="en-US" sz="3200" dirty="0">
              <a:solidFill>
                <a:schemeClr val="tx1"/>
              </a:solidFill>
            </a:rPr>
            <a:t>虐待者別</a:t>
          </a:r>
          <a:endParaRPr kumimoji="1" lang="ja-JP" altLang="en-US" sz="3200" dirty="0">
            <a:solidFill>
              <a:schemeClr val="tx1"/>
            </a:solidFill>
          </a:endParaRPr>
        </a:p>
      </cdr:txBody>
    </cdr:sp>
  </cdr:relSizeAnchor>
  <cdr:relSizeAnchor xmlns:cdr="http://schemas.openxmlformats.org/drawingml/2006/chartDrawing">
    <cdr:from>
      <cdr:x>0.03342</cdr:x>
      <cdr:y>0.88519</cdr:y>
    </cdr:from>
    <cdr:to>
      <cdr:x>0.36348</cdr:x>
      <cdr:y>0.99691</cdr:y>
    </cdr:to>
    <cdr:sp macro="" textlink="">
      <cdr:nvSpPr>
        <cdr:cNvPr id="3" name="テキスト ボックス 5">
          <a:extLst xmlns:a="http://schemas.openxmlformats.org/drawingml/2006/main">
            <a:ext uri="{FF2B5EF4-FFF2-40B4-BE49-F238E27FC236}">
              <a16:creationId xmlns:a16="http://schemas.microsoft.com/office/drawing/2014/main" id="{51704800-EF8C-4708-8093-02C04D015296}"/>
            </a:ext>
          </a:extLst>
        </cdr:cNvPr>
        <cdr:cNvSpPr txBox="1"/>
      </cdr:nvSpPr>
      <cdr:spPr>
        <a:xfrm xmlns:a="http://schemas.openxmlformats.org/drawingml/2006/main">
          <a:off x="269940" y="5202195"/>
          <a:ext cx="2665961" cy="6565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xmlns:a="http://schemas.openxmlformats.org/drawingml/2006/main">
          <a:pPr>
            <a:lnSpc>
              <a:spcPts val="2200"/>
            </a:lnSpc>
          </a:pPr>
          <a:r>
            <a:rPr kumimoji="1" lang="en-US" altLang="ja-JP" sz="1800" dirty="0" smtClean="0"/>
            <a:t>R</a:t>
          </a:r>
          <a:r>
            <a:rPr lang="ja-JP" altLang="en-US" sz="1800" dirty="0"/>
            <a:t>４</a:t>
          </a:r>
          <a:r>
            <a:rPr kumimoji="1" lang="ja-JP" altLang="en-US" sz="1800" dirty="0" smtClean="0"/>
            <a:t>桑名市</a:t>
          </a:r>
          <a:r>
            <a:rPr kumimoji="1" lang="ja-JP" altLang="en-US" sz="1800" dirty="0"/>
            <a:t>子ども総合相談センター相談件数</a:t>
          </a:r>
        </a:p>
      </cdr:txBody>
    </cdr:sp>
  </cdr:relSizeAnchor>
</c:userShapes>
</file>

<file path=ppt/drawings/drawing2.xml><?xml version="1.0" encoding="utf-8"?>
<c:userShapes xmlns:c="http://schemas.openxmlformats.org/drawingml/2006/chart">
  <cdr:relSizeAnchor xmlns:cdr="http://schemas.openxmlformats.org/drawingml/2006/chartDrawing">
    <cdr:from>
      <cdr:x>0.07142</cdr:x>
      <cdr:y>0.94028</cdr:y>
    </cdr:from>
    <cdr:to>
      <cdr:x>0.11881</cdr:x>
      <cdr:y>1</cdr:y>
    </cdr:to>
    <cdr:sp macro="" textlink="">
      <cdr:nvSpPr>
        <cdr:cNvPr id="2" name="正方形/長方形 1"/>
        <cdr:cNvSpPr/>
      </cdr:nvSpPr>
      <cdr:spPr>
        <a:xfrm xmlns:a="http://schemas.openxmlformats.org/drawingml/2006/main">
          <a:off x="278376" y="4845856"/>
          <a:ext cx="184731"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CD41EEB4-1C01-4BB8-8B2D-AF6CE0507832}" type="datetimeFigureOut">
              <a:rPr kumimoji="1" lang="ja-JP" altLang="en-US" smtClean="0"/>
              <a:t>2023/7/11</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9B6629EF-029D-4106-B072-8C748E45A346}" type="slidenum">
              <a:rPr kumimoji="1" lang="ja-JP" altLang="en-US" smtClean="0"/>
              <a:t>‹#›</a:t>
            </a:fld>
            <a:endParaRPr kumimoji="1" lang="ja-JP" altLang="en-US"/>
          </a:p>
        </p:txBody>
      </p:sp>
    </p:spTree>
    <p:extLst>
      <p:ext uri="{BB962C8B-B14F-4D97-AF65-F5344CB8AC3E}">
        <p14:creationId xmlns:p14="http://schemas.microsoft.com/office/powerpoint/2010/main" val="2866032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96A9A889-2191-42BB-8C47-595EB7BDF6DC}" type="datetimeFigureOut">
              <a:rPr kumimoji="1" lang="ja-JP" altLang="en-US" smtClean="0"/>
              <a:t>2023/7/11</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E874486B-363E-4711-9136-3AE7677277B1}" type="slidenum">
              <a:rPr kumimoji="1" lang="ja-JP" altLang="en-US" smtClean="0"/>
              <a:t>‹#›</a:t>
            </a:fld>
            <a:endParaRPr kumimoji="1" lang="ja-JP" altLang="en-US"/>
          </a:p>
        </p:txBody>
      </p:sp>
    </p:spTree>
    <p:extLst>
      <p:ext uri="{BB962C8B-B14F-4D97-AF65-F5344CB8AC3E}">
        <p14:creationId xmlns:p14="http://schemas.microsoft.com/office/powerpoint/2010/main" val="3752093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pPr algn="l"/>
            <a:r>
              <a:rPr lang="ja-JP" altLang="en-US" sz="1200" b="0" dirty="0" smtClean="0">
                <a:solidFill>
                  <a:prstClr val="white"/>
                </a:solidFill>
              </a:rPr>
              <a:t>連携</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DBE6CB2-736A-4264-870B-7D94C8F881A3}"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7143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 name="スライド イメージ プレースホルダー 1"/>
          <p:cNvSpPr>
            <a:spLocks noGrp="1" noRot="1" noChangeAspect="1"/>
          </p:cNvSpPr>
          <p:nvPr>
            <p:ph type="sldImg"/>
          </p:nvPr>
        </p:nvSpPr>
        <p:spPr/>
      </p:sp>
      <p:sp>
        <p:nvSpPr>
          <p:cNvPr id="1559" name="ノート プレースホルダー 2"/>
          <p:cNvSpPr>
            <a:spLocks noGrp="1"/>
          </p:cNvSpPr>
          <p:nvPr>
            <p:ph type="body" idx="1"/>
          </p:nvPr>
        </p:nvSpPr>
        <p:spPr/>
        <p:txBody>
          <a:bodyPr/>
          <a:lstStyle/>
          <a:p>
            <a:endParaRPr kumimoji="1" lang="ja-JP" altLang="en-US" dirty="0"/>
          </a:p>
        </p:txBody>
      </p:sp>
      <p:sp>
        <p:nvSpPr>
          <p:cNvPr id="1560" name="スライド番号プレースホルダー 3"/>
          <p:cNvSpPr>
            <a:spLocks noGrp="1"/>
          </p:cNvSpPr>
          <p:nvPr>
            <p:ph type="sldNum" sz="quarter" idx="5"/>
          </p:nvPr>
        </p:nvSpPr>
        <p:spPr/>
        <p:txBody>
          <a:bodyPr/>
          <a:lstStyle/>
          <a:p>
            <a:pPr marL="0" marR="0" lvl="0" indent="0" algn="r" defTabSz="469237"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69237"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356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スライド イメージ プレースホルダー 1"/>
          <p:cNvSpPr>
            <a:spLocks noGrp="1" noRot="1" noChangeAspect="1"/>
          </p:cNvSpPr>
          <p:nvPr>
            <p:ph type="sldImg"/>
          </p:nvPr>
        </p:nvSpPr>
        <p:spPr/>
      </p:sp>
      <p:sp>
        <p:nvSpPr>
          <p:cNvPr id="1573" name="ノート プレースホルダー 2"/>
          <p:cNvSpPr>
            <a:spLocks noGrp="1"/>
          </p:cNvSpPr>
          <p:nvPr>
            <p:ph type="body" idx="1"/>
          </p:nvPr>
        </p:nvSpPr>
        <p:spPr/>
        <p:txBody>
          <a:bodyPr/>
          <a:lstStyle/>
          <a:p>
            <a:endParaRPr kumimoji="1" lang="ja-JP" altLang="en-US" dirty="0"/>
          </a:p>
        </p:txBody>
      </p:sp>
      <p:sp>
        <p:nvSpPr>
          <p:cNvPr id="1574" name="スライド番号プレースホルダー 3"/>
          <p:cNvSpPr>
            <a:spLocks noGrp="1"/>
          </p:cNvSpPr>
          <p:nvPr>
            <p:ph type="sldNum" sz="quarter" idx="5"/>
          </p:nvPr>
        </p:nvSpPr>
        <p:spPr/>
        <p:txBody>
          <a:bodyPr/>
          <a:lstStyle/>
          <a:p>
            <a:pPr marL="0" marR="0" lvl="0" indent="0" algn="r" defTabSz="469237"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69237"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027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8B1086-54CA-4305-88D9-21AF7F32B3A3}" type="slidenum">
              <a:rPr kumimoji="1" lang="ja-JP" altLang="en-US" smtClean="0"/>
              <a:t>34</a:t>
            </a:fld>
            <a:endParaRPr kumimoji="1" lang="ja-JP" altLang="en-US"/>
          </a:p>
        </p:txBody>
      </p:sp>
    </p:spTree>
    <p:extLst>
      <p:ext uri="{BB962C8B-B14F-4D97-AF65-F5344CB8AC3E}">
        <p14:creationId xmlns:p14="http://schemas.microsoft.com/office/powerpoint/2010/main" val="247555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382C4C3-C9CD-4926-AE19-A2D1BEB70E5B}"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350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A4A663-4E20-41DA-A48C-B6404340F30A}"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35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2664B0-26AC-4FD9-88C0-846690C4CC8F}"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684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タイトル＆コンテンツ">
    <p:spTree>
      <p:nvGrpSpPr>
        <p:cNvPr id="1" name=""/>
        <p:cNvGrpSpPr/>
        <p:nvPr/>
      </p:nvGrpSpPr>
      <p:grpSpPr>
        <a:xfrm>
          <a:off x="0" y="0"/>
          <a:ext cx="0" cy="0"/>
          <a:chOff x="0" y="0"/>
          <a:chExt cx="0" cy="0"/>
        </a:xfrm>
      </p:grpSpPr>
      <p:sp>
        <p:nvSpPr>
          <p:cNvPr id="1031" name="テキスト プレースホルダー 6"/>
          <p:cNvSpPr txBox="1"/>
          <p:nvPr userDrawn="1"/>
        </p:nvSpPr>
        <p:spPr>
          <a:xfrm>
            <a:off x="0" y="2"/>
            <a:ext cx="9145108" cy="606047"/>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32" name="テキスト プレースホルダー 6"/>
          <p:cNvSpPr/>
          <p:nvPr userDrawn="1"/>
        </p:nvSpPr>
        <p:spPr>
          <a:xfrm>
            <a:off x="5556739" y="1"/>
            <a:ext cx="3596963" cy="60604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1033" name="Title 1"/>
          <p:cNvSpPr>
            <a:spLocks noGrp="1"/>
          </p:cNvSpPr>
          <p:nvPr>
            <p:ph type="title"/>
          </p:nvPr>
        </p:nvSpPr>
        <p:spPr>
          <a:xfrm>
            <a:off x="0" y="-1"/>
            <a:ext cx="9144000" cy="606049"/>
          </a:xfrm>
        </p:spPr>
        <p:txBody>
          <a:bodyPr/>
          <a:lstStyle/>
          <a:p>
            <a:r>
              <a:rPr lang="ja-JP" altLang="en-US" dirty="0"/>
              <a:t>マスター タイトルの書式設定</a:t>
            </a:r>
            <a:endParaRPr lang="en-US" dirty="0"/>
          </a:p>
        </p:txBody>
      </p:sp>
      <p:sp>
        <p:nvSpPr>
          <p:cNvPr id="1034"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5" name="Footer Placeholder 4"/>
          <p:cNvSpPr>
            <a:spLocks noGrp="1"/>
          </p:cNvSpPr>
          <p:nvPr>
            <p:ph type="ftr" sz="quarter" idx="11"/>
          </p:nvPr>
        </p:nvSpPr>
        <p:spPr/>
        <p:txBody>
          <a:bodyPr/>
          <a:lstStyle/>
          <a:p>
            <a:endParaRPr lang="en-US" dirty="0"/>
          </a:p>
        </p:txBody>
      </p:sp>
      <p:sp>
        <p:nvSpPr>
          <p:cNvPr id="103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708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8664CA-61D4-463A-90D7-668F59DCA365}"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352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67A65B6-AD75-401C-B564-4156E6B3E585}"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925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9E56CE5-E873-476C-92CA-F91E84FE218E}"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26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2E3C61E-1637-486D-ADA5-09DA9843205E}"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338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418F492-39D4-4026-8F1E-D558DB5D9449}"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734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7BBD95-64C1-4F51-B721-768239D5D51F}"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704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98396F-EE3F-4513-BDB6-C9728E7D8D84}"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206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E5BE2E-5B75-44EB-A8F1-B8653FA2AEB2}"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511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83A25-EACA-4781-823D-D027B21304AB}" type="datetime1">
              <a:rPr lang="ja-JP" altLang="en-US" smtClean="0">
                <a:solidFill>
                  <a:prstClr val="black">
                    <a:tint val="75000"/>
                  </a:prstClr>
                </a:solidFill>
              </a:rPr>
              <a:t>2023/7/11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4B43-1BB6-4FA9-9B67-BE297A65B0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0084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jpeg"/><Relationship Id="rId4" Type="http://schemas.openxmlformats.org/officeDocument/2006/relationships/image" Target="../media/image25.jpe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6.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18.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5.jpeg"/><Relationship Id="rId5" Type="http://schemas.openxmlformats.org/officeDocument/2006/relationships/image" Target="../media/image53.wmf"/><Relationship Id="rId4" Type="http://schemas.openxmlformats.org/officeDocument/2006/relationships/oleObject" Target="../embeddings/oleObject3.bin"/><Relationship Id="rId9" Type="http://schemas.openxmlformats.org/officeDocument/2006/relationships/image" Target="../media/image56.jfif"/></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61.jpg"/><Relationship Id="rId4" Type="http://schemas.openxmlformats.org/officeDocument/2006/relationships/image" Target="../media/image36.jpg"/><Relationship Id="rId9"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1.jpeg"/><Relationship Id="rId2"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43.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71.jpe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9.jpeg"/><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3.jpg"/><Relationship Id="rId18" Type="http://schemas.openxmlformats.org/officeDocument/2006/relationships/image" Target="../media/image87.jpeg"/><Relationship Id="rId3" Type="http://schemas.openxmlformats.org/officeDocument/2006/relationships/image" Target="../media/image75.png"/><Relationship Id="rId21" Type="http://schemas.openxmlformats.org/officeDocument/2006/relationships/image" Target="../media/image90.png"/><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image" Target="../media/image60.png"/><Relationship Id="rId2" Type="http://schemas.openxmlformats.org/officeDocument/2006/relationships/image" Target="../media/image74.jpeg"/><Relationship Id="rId16" Type="http://schemas.openxmlformats.org/officeDocument/2006/relationships/image" Target="../media/image86.png"/><Relationship Id="rId20" Type="http://schemas.openxmlformats.org/officeDocument/2006/relationships/image" Target="../media/image89.jpe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1.png"/><Relationship Id="rId5" Type="http://schemas.openxmlformats.org/officeDocument/2006/relationships/image" Target="../media/image77.png"/><Relationship Id="rId15" Type="http://schemas.openxmlformats.org/officeDocument/2006/relationships/image" Target="../media/image85.png"/><Relationship Id="rId10" Type="http://schemas.openxmlformats.org/officeDocument/2006/relationships/image" Target="../media/image36.jpg"/><Relationship Id="rId19" Type="http://schemas.openxmlformats.org/officeDocument/2006/relationships/image" Target="../media/image88.jpg"/><Relationship Id="rId4" Type="http://schemas.openxmlformats.org/officeDocument/2006/relationships/image" Target="../media/image76.png"/><Relationship Id="rId9" Type="http://schemas.openxmlformats.org/officeDocument/2006/relationships/image" Target="../media/image63.png"/><Relationship Id="rId14" Type="http://schemas.openxmlformats.org/officeDocument/2006/relationships/image" Target="../media/image84.png"/><Relationship Id="rId22" Type="http://schemas.openxmlformats.org/officeDocument/2006/relationships/image" Target="../media/image91.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8"/>
          <p:cNvSpPr>
            <a:spLocks noChangeArrowheads="1"/>
          </p:cNvSpPr>
          <p:nvPr/>
        </p:nvSpPr>
        <p:spPr bwMode="auto">
          <a:xfrm>
            <a:off x="0" y="204073"/>
            <a:ext cx="9144000" cy="5408063"/>
          </a:xfrm>
          <a:prstGeom prst="rect">
            <a:avLst/>
          </a:prstGeom>
          <a:noFill/>
          <a:ln w="9525">
            <a:noFill/>
            <a:miter lim="800000"/>
            <a:headEnd/>
            <a:tailEnd/>
          </a:ln>
        </p:spPr>
        <p:txBody>
          <a:bodyPr wrap="none" lIns="80754" tIns="40375" rIns="80754" bIns="40375" anchor="ctr"/>
          <a:lstStyle/>
          <a:p>
            <a:pPr algn="ctr">
              <a:lnSpc>
                <a:spcPct val="150000"/>
              </a:lnSpc>
            </a:pPr>
            <a:endParaRPr lang="ja-JP" altLang="en-US" sz="3323" b="1" dirty="0"/>
          </a:p>
        </p:txBody>
      </p:sp>
      <p:sp>
        <p:nvSpPr>
          <p:cNvPr id="2" name="正方形/長方形 1"/>
          <p:cNvSpPr/>
          <p:nvPr/>
        </p:nvSpPr>
        <p:spPr>
          <a:xfrm>
            <a:off x="107980" y="2843298"/>
            <a:ext cx="8928039" cy="1271502"/>
          </a:xfrm>
          <a:prstGeom prst="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lnSpc>
                <a:spcPts val="4500"/>
              </a:lnSpc>
            </a:pPr>
            <a:r>
              <a:rPr lang="ja-JP" altLang="en-US" sz="4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桑名市における</a:t>
            </a:r>
            <a:endParaRPr lang="en-US" altLang="ja-JP" sz="4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500"/>
              </a:lnSpc>
            </a:pPr>
            <a:r>
              <a:rPr lang="ja-JP" altLang="en-US" sz="4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要保護児童支援・子育て支援</a:t>
            </a:r>
            <a:endParaRPr lang="en-US" altLang="ja-JP" sz="4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87" y="236066"/>
            <a:ext cx="3737676" cy="664615"/>
          </a:xfrm>
          <a:prstGeom prst="rect">
            <a:avLst/>
          </a:prstGeom>
        </p:spPr>
      </p:pic>
      <p:pic>
        <p:nvPicPr>
          <p:cNvPr id="10"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186" y="1004680"/>
            <a:ext cx="852646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955" y="5331704"/>
            <a:ext cx="1323473" cy="1362089"/>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4191" y="4112248"/>
            <a:ext cx="1518987" cy="1222009"/>
          </a:xfrm>
          <a:prstGeom prst="rect">
            <a:avLst/>
          </a:prstGeom>
          <a:ln>
            <a:noFill/>
          </a:ln>
          <a:effectLst>
            <a:outerShdw blurRad="292100" dist="139700" dir="2700000" algn="tl" rotWithShape="0">
              <a:srgbClr val="333333">
                <a:alpha val="65000"/>
              </a:srgbClr>
            </a:outerShdw>
          </a:effectLst>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3685" y="5331704"/>
            <a:ext cx="1346231" cy="1276608"/>
          </a:xfrm>
          <a:prstGeom prst="rect">
            <a:avLst/>
          </a:prstGeom>
          <a:ln>
            <a:noFill/>
          </a:ln>
          <a:effectLst>
            <a:outerShdw blurRad="292100" dist="139700" dir="2700000" algn="tl" rotWithShape="0">
              <a:srgbClr val="333333">
                <a:alpha val="65000"/>
              </a:srgbClr>
            </a:outerShdw>
          </a:effectLst>
        </p:spPr>
      </p:pic>
      <p:sp>
        <p:nvSpPr>
          <p:cNvPr id="9" name="額縁 8"/>
          <p:cNvSpPr/>
          <p:nvPr/>
        </p:nvSpPr>
        <p:spPr>
          <a:xfrm>
            <a:off x="6515752" y="236066"/>
            <a:ext cx="2322096" cy="589547"/>
          </a:xfrm>
          <a:prstGeom prst="beve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S創英角ﾎﾟｯﾌﾟ体" panose="040B0A00000000000000" pitchFamily="50" charset="-128"/>
                <a:ea typeface="HGS創英角ﾎﾟｯﾌﾟ体" panose="040B0A00000000000000" pitchFamily="50" charset="-128"/>
              </a:rPr>
              <a:t>令和５年度版</a:t>
            </a:r>
            <a:endPar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6099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グラフ 5"/>
          <p:cNvGraphicFramePr>
            <a:graphicFrameLocks/>
          </p:cNvGraphicFramePr>
          <p:nvPr>
            <p:extLst>
              <p:ext uri="{D42A27DB-BD31-4B8C-83A1-F6EECF244321}">
                <p14:modId xmlns:p14="http://schemas.microsoft.com/office/powerpoint/2010/main" val="4202468561"/>
              </p:ext>
            </p:extLst>
          </p:nvPr>
        </p:nvGraphicFramePr>
        <p:xfrm>
          <a:off x="120650" y="862013"/>
          <a:ext cx="9196388" cy="5849937"/>
        </p:xfrm>
        <a:graphic>
          <a:graphicData uri="http://schemas.openxmlformats.org/presentationml/2006/ole">
            <mc:AlternateContent xmlns:mc="http://schemas.openxmlformats.org/markup-compatibility/2006">
              <mc:Choice xmlns:v="urn:schemas-microsoft-com:vml" Requires="v">
                <p:oleObj spid="_x0000_s3088" name="グラフ" r:id="rId3" imgW="9582107" imgH="6095874" progId="Excel.Chart.8">
                  <p:embed/>
                </p:oleObj>
              </mc:Choice>
              <mc:Fallback>
                <p:oleObj name="グラフ" r:id="rId3" imgW="9582107" imgH="6095874" progId="Excel.Chart.8">
                  <p:embed/>
                  <p:pic>
                    <p:nvPicPr>
                      <p:cNvPr id="10242" name="グラフ 5"/>
                      <p:cNvPicPr>
                        <a:picLocks noChangeArrowheads="1"/>
                      </p:cNvPicPr>
                      <p:nvPr/>
                    </p:nvPicPr>
                    <p:blipFill>
                      <a:blip r:embed="rId4"/>
                      <a:srcRect/>
                      <a:stretch>
                        <a:fillRect/>
                      </a:stretch>
                    </p:blipFill>
                    <p:spPr bwMode="auto">
                      <a:xfrm>
                        <a:off x="120650" y="862013"/>
                        <a:ext cx="9196388"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角丸四角形 6"/>
          <p:cNvSpPr/>
          <p:nvPr/>
        </p:nvSpPr>
        <p:spPr>
          <a:xfrm>
            <a:off x="395288" y="188913"/>
            <a:ext cx="5616575" cy="503237"/>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r>
              <a:rPr kumimoji="1" lang="en-US" altLang="ja-JP" sz="2400" dirty="0" smtClean="0">
                <a:solidFill>
                  <a:schemeClr val="tx1"/>
                </a:solidFill>
                <a:latin typeface="メイリオ" panose="020B0604030504040204" pitchFamily="50" charset="-128"/>
                <a:ea typeface="メイリオ" panose="020B0604030504040204" pitchFamily="50" charset="-128"/>
              </a:rPr>
              <a:t>R</a:t>
            </a:r>
            <a:r>
              <a:rPr kumimoji="1" lang="ja-JP" altLang="en-US" sz="2400" dirty="0" smtClean="0">
                <a:solidFill>
                  <a:schemeClr val="tx1"/>
                </a:solidFill>
                <a:latin typeface="メイリオ" panose="020B0604030504040204" pitchFamily="50" charset="-128"/>
                <a:ea typeface="メイリオ" panose="020B0604030504040204" pitchFamily="50" charset="-128"/>
              </a:rPr>
              <a:t>４子ども</a:t>
            </a:r>
            <a:r>
              <a:rPr kumimoji="1" lang="ja-JP" altLang="en-US" sz="2400" dirty="0">
                <a:solidFill>
                  <a:schemeClr val="tx1"/>
                </a:solidFill>
                <a:latin typeface="メイリオ" panose="020B0604030504040204" pitchFamily="50" charset="-128"/>
                <a:ea typeface="メイリオ" panose="020B0604030504040204" pitchFamily="50" charset="-128"/>
              </a:rPr>
              <a:t>総合相談センター相談種別</a:t>
            </a:r>
          </a:p>
        </p:txBody>
      </p:sp>
      <p:sp>
        <p:nvSpPr>
          <p:cNvPr id="4" name="テキスト ボックス 3"/>
          <p:cNvSpPr txBox="1"/>
          <p:nvPr/>
        </p:nvSpPr>
        <p:spPr>
          <a:xfrm>
            <a:off x="6979755" y="230485"/>
            <a:ext cx="1415772" cy="461665"/>
          </a:xfrm>
          <a:prstGeom prst="rect">
            <a:avLst/>
          </a:prstGeom>
          <a:noFill/>
        </p:spPr>
        <p:txBody>
          <a:bodyPr wrap="none" rtlCol="0">
            <a:spAutoFit/>
          </a:bodyPr>
          <a:lstStyle/>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暫定値</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81526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4285141439"/>
              </p:ext>
            </p:extLst>
          </p:nvPr>
        </p:nvGraphicFramePr>
        <p:xfrm>
          <a:off x="216568" y="96253"/>
          <a:ext cx="8710864" cy="593156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
          <p:cNvSpPr>
            <a:spLocks noChangeArrowheads="1"/>
          </p:cNvSpPr>
          <p:nvPr/>
        </p:nvSpPr>
        <p:spPr bwMode="auto">
          <a:xfrm>
            <a:off x="216568" y="6100013"/>
            <a:ext cx="563167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spcBef>
                <a:spcPct val="0"/>
              </a:spcBef>
              <a:buFontTx/>
              <a:buNone/>
            </a:pPr>
            <a:r>
              <a:rPr lang="en-US" altLang="ja-JP" sz="1600" dirty="0" smtClean="0">
                <a:latin typeface="Arial" panose="020B0604020202020204" pitchFamily="34" charset="0"/>
              </a:rPr>
              <a:t>※</a:t>
            </a:r>
            <a:r>
              <a:rPr lang="ja-JP" altLang="en-US" sz="1600" dirty="0" smtClean="0">
                <a:latin typeface="Arial" panose="020B0604020202020204" pitchFamily="34" charset="0"/>
              </a:rPr>
              <a:t>１　桑名市分</a:t>
            </a:r>
            <a:r>
              <a:rPr lang="ja-JP" altLang="en-US" sz="1600" dirty="0">
                <a:latin typeface="Arial" panose="020B0604020202020204" pitchFamily="34" charset="0"/>
              </a:rPr>
              <a:t>は桑名市子ども総合相談センターへの相談件数</a:t>
            </a:r>
          </a:p>
        </p:txBody>
      </p:sp>
      <p:sp>
        <p:nvSpPr>
          <p:cNvPr id="6" name="テキスト ボックス 1"/>
          <p:cNvSpPr>
            <a:spLocks noChangeArrowheads="1"/>
          </p:cNvSpPr>
          <p:nvPr/>
        </p:nvSpPr>
        <p:spPr bwMode="auto">
          <a:xfrm>
            <a:off x="236618" y="6397709"/>
            <a:ext cx="402225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spcBef>
                <a:spcPct val="0"/>
              </a:spcBef>
              <a:buFontTx/>
              <a:buNone/>
            </a:pPr>
            <a:r>
              <a:rPr lang="en-US" altLang="ja-JP" sz="1600" dirty="0" smtClean="0">
                <a:latin typeface="Arial" panose="020B0604020202020204" pitchFamily="34" charset="0"/>
              </a:rPr>
              <a:t>※</a:t>
            </a:r>
            <a:r>
              <a:rPr lang="ja-JP" altLang="en-US" sz="1600" dirty="0" smtClean="0">
                <a:latin typeface="Arial" panose="020B0604020202020204" pitchFamily="34" charset="0"/>
              </a:rPr>
              <a:t>２　桑名市、三重県の令和４年度は暫定値</a:t>
            </a:r>
            <a:endParaRPr lang="ja-JP" altLang="en-US" sz="1600" dirty="0">
              <a:latin typeface="Arial" panose="020B0604020202020204" pitchFamily="34" charset="0"/>
            </a:endParaRPr>
          </a:p>
        </p:txBody>
      </p:sp>
    </p:spTree>
    <p:extLst>
      <p:ext uri="{BB962C8B-B14F-4D97-AF65-F5344CB8AC3E}">
        <p14:creationId xmlns:p14="http://schemas.microsoft.com/office/powerpoint/2010/main" val="3162359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グラフ 3"/>
          <p:cNvGraphicFramePr>
            <a:graphicFrameLocks/>
          </p:cNvGraphicFramePr>
          <p:nvPr>
            <p:extLst>
              <p:ext uri="{D42A27DB-BD31-4B8C-83A1-F6EECF244321}">
                <p14:modId xmlns:p14="http://schemas.microsoft.com/office/powerpoint/2010/main" val="2639287805"/>
              </p:ext>
            </p:extLst>
          </p:nvPr>
        </p:nvGraphicFramePr>
        <p:xfrm>
          <a:off x="120650" y="190500"/>
          <a:ext cx="8988425" cy="6054725"/>
        </p:xfrm>
        <a:graphic>
          <a:graphicData uri="http://schemas.openxmlformats.org/presentationml/2006/ole">
            <mc:AlternateContent xmlns:mc="http://schemas.openxmlformats.org/markup-compatibility/2006">
              <mc:Choice xmlns:v="urn:schemas-microsoft-com:vml" Requires="v">
                <p:oleObj spid="_x0000_s5136" name="グラフ" r:id="rId3" imgW="8858172" imgH="5972311" progId="Excel.Chart.8">
                  <p:embed/>
                </p:oleObj>
              </mc:Choice>
              <mc:Fallback>
                <p:oleObj name="グラフ" r:id="rId3" imgW="8858172" imgH="5972311" progId="Excel.Chart.8">
                  <p:embed/>
                  <p:pic>
                    <p:nvPicPr>
                      <p:cNvPr id="12290" name="グラフ 3"/>
                      <p:cNvPicPr>
                        <a:picLocks noChangeArrowheads="1"/>
                      </p:cNvPicPr>
                      <p:nvPr/>
                    </p:nvPicPr>
                    <p:blipFill>
                      <a:blip r:embed="rId4"/>
                      <a:srcRect/>
                      <a:stretch>
                        <a:fillRect/>
                      </a:stretch>
                    </p:blipFill>
                    <p:spPr bwMode="auto">
                      <a:xfrm>
                        <a:off x="120650" y="190500"/>
                        <a:ext cx="8988425" cy="605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正方形/長方形 4"/>
          <p:cNvSpPr>
            <a:spLocks noChangeArrowheads="1"/>
          </p:cNvSpPr>
          <p:nvPr/>
        </p:nvSpPr>
        <p:spPr bwMode="auto">
          <a:xfrm>
            <a:off x="179388" y="150813"/>
            <a:ext cx="2089150" cy="914400"/>
          </a:xfrm>
          <a:prstGeom prst="rect">
            <a:avLst/>
          </a:prstGeom>
          <a:solidFill>
            <a:srgbClr val="FFFFCC"/>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a:spcBef>
                <a:spcPct val="0"/>
              </a:spcBef>
              <a:buFontTx/>
              <a:buNone/>
            </a:pPr>
            <a:r>
              <a:rPr lang="ja-JP" altLang="en-US"/>
              <a:t>年齢別</a:t>
            </a:r>
          </a:p>
        </p:txBody>
      </p:sp>
      <p:sp>
        <p:nvSpPr>
          <p:cNvPr id="12292" name="テキスト ボックス 5"/>
          <p:cNvSpPr>
            <a:spLocks noChangeArrowheads="1"/>
          </p:cNvSpPr>
          <p:nvPr/>
        </p:nvSpPr>
        <p:spPr bwMode="auto">
          <a:xfrm>
            <a:off x="6300788" y="5597525"/>
            <a:ext cx="26638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spcBef>
                <a:spcPct val="0"/>
              </a:spcBef>
              <a:buFontTx/>
              <a:buNone/>
            </a:pPr>
            <a:r>
              <a:rPr lang="en-US" altLang="ja-JP" sz="1800" dirty="0" smtClean="0">
                <a:latin typeface="Arial" panose="020B0604020202020204" pitchFamily="34" charset="0"/>
              </a:rPr>
              <a:t>R</a:t>
            </a:r>
            <a:r>
              <a:rPr lang="ja-JP" altLang="en-US" sz="1800" dirty="0">
                <a:latin typeface="Arial" panose="020B0604020202020204" pitchFamily="34" charset="0"/>
              </a:rPr>
              <a:t>４</a:t>
            </a:r>
            <a:r>
              <a:rPr lang="ja-JP" altLang="en-US" sz="1800" dirty="0" smtClean="0">
                <a:latin typeface="Arial" panose="020B0604020202020204" pitchFamily="34" charset="0"/>
              </a:rPr>
              <a:t>桑名市</a:t>
            </a:r>
            <a:r>
              <a:rPr lang="ja-JP" altLang="en-US" sz="1800" dirty="0">
                <a:latin typeface="Arial" panose="020B0604020202020204" pitchFamily="34" charset="0"/>
              </a:rPr>
              <a:t>子ども総合相談センター相談件数</a:t>
            </a:r>
          </a:p>
        </p:txBody>
      </p:sp>
      <p:sp>
        <p:nvSpPr>
          <p:cNvPr id="5" name="テキスト ボックス 4"/>
          <p:cNvSpPr txBox="1"/>
          <p:nvPr/>
        </p:nvSpPr>
        <p:spPr>
          <a:xfrm>
            <a:off x="6388964" y="6150332"/>
            <a:ext cx="1415772" cy="461665"/>
          </a:xfrm>
          <a:prstGeom prst="rect">
            <a:avLst/>
          </a:prstGeom>
          <a:noFill/>
        </p:spPr>
        <p:txBody>
          <a:bodyPr wrap="none" rtlCol="0">
            <a:spAutoFit/>
          </a:bodyPr>
          <a:lstStyle/>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暫定値</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5018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3"/>
          <p:cNvGraphicFramePr>
            <a:graphicFrameLocks/>
          </p:cNvGraphicFramePr>
          <p:nvPr>
            <p:extLst>
              <p:ext uri="{D42A27DB-BD31-4B8C-83A1-F6EECF244321}">
                <p14:modId xmlns:p14="http://schemas.microsoft.com/office/powerpoint/2010/main" val="1641954779"/>
              </p:ext>
            </p:extLst>
          </p:nvPr>
        </p:nvGraphicFramePr>
        <p:xfrm>
          <a:off x="168442" y="156411"/>
          <a:ext cx="8795083" cy="607135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457396" y="6131510"/>
            <a:ext cx="1415772" cy="461665"/>
          </a:xfrm>
          <a:prstGeom prst="rect">
            <a:avLst/>
          </a:prstGeom>
          <a:noFill/>
        </p:spPr>
        <p:txBody>
          <a:bodyPr wrap="none" rtlCol="0">
            <a:spAutoFit/>
          </a:bodyPr>
          <a:lstStyle/>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暫定値</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46496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要保護児童・要支援児童の早期発見</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822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351" y="1642734"/>
            <a:ext cx="2294018" cy="2242037"/>
          </a:xfrm>
          <a:prstGeom prst="rect">
            <a:avLst/>
          </a:prstGeom>
        </p:spPr>
      </p:pic>
      <p:sp>
        <p:nvSpPr>
          <p:cNvPr id="3" name="角丸四角形 2"/>
          <p:cNvSpPr/>
          <p:nvPr/>
        </p:nvSpPr>
        <p:spPr>
          <a:xfrm>
            <a:off x="240632" y="108280"/>
            <a:ext cx="8105016" cy="830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rPr>
              <a:t>桑名市総合医療センター（産婦人科・小児科）と定期的に</a:t>
            </a:r>
            <a:r>
              <a:rPr kumimoji="1" lang="en-US" altLang="ja-JP" sz="2400" b="1" dirty="0" smtClean="0">
                <a:solidFill>
                  <a:srgbClr val="FF0000"/>
                </a:solidFill>
                <a:latin typeface="メイリオ" panose="020B0604030504040204" pitchFamily="50" charset="-128"/>
                <a:ea typeface="メイリオ" panose="020B0604030504040204" pitchFamily="50" charset="-128"/>
              </a:rPr>
              <a:t>WEB</a:t>
            </a:r>
            <a:r>
              <a:rPr kumimoji="1" lang="ja-JP" altLang="en-US" sz="2400" b="1" dirty="0" smtClean="0">
                <a:solidFill>
                  <a:srgbClr val="FF0000"/>
                </a:solidFill>
                <a:latin typeface="メイリオ" panose="020B0604030504040204" pitchFamily="50" charset="-128"/>
                <a:ea typeface="メイリオ" panose="020B0604030504040204" pitchFamily="50" charset="-128"/>
              </a:rPr>
              <a:t>会議</a:t>
            </a:r>
            <a:r>
              <a:rPr kumimoji="1" lang="ja-JP" altLang="en-US" sz="2400" dirty="0" smtClean="0">
                <a:latin typeface="メイリオ" panose="020B0604030504040204" pitchFamily="50" charset="-128"/>
                <a:ea typeface="メイリオ" panose="020B0604030504040204" pitchFamily="50" charset="-128"/>
              </a:rPr>
              <a:t>を開催。</a:t>
            </a:r>
            <a:endParaRPr kumimoji="1" lang="ja-JP" altLang="en-US" sz="2400" dirty="0">
              <a:latin typeface="メイリオ" panose="020B0604030504040204" pitchFamily="50" charset="-128"/>
              <a:ea typeface="メイリオ" panose="020B0604030504040204" pitchFamily="50" charset="-128"/>
            </a:endParaRPr>
          </a:p>
        </p:txBody>
      </p:sp>
      <p:sp>
        <p:nvSpPr>
          <p:cNvPr id="4" name="ドーナツ 3"/>
          <p:cNvSpPr/>
          <p:nvPr/>
        </p:nvSpPr>
        <p:spPr>
          <a:xfrm>
            <a:off x="1431757" y="1624268"/>
            <a:ext cx="6027821" cy="2494743"/>
          </a:xfrm>
          <a:prstGeom prst="donut">
            <a:avLst>
              <a:gd name="adj" fmla="val 2263"/>
            </a:avLst>
          </a:prstGeom>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59" y="2180437"/>
            <a:ext cx="1614997" cy="114067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9473" y="2191330"/>
            <a:ext cx="1895288" cy="1313425"/>
          </a:xfrm>
          <a:prstGeom prst="rect">
            <a:avLst/>
          </a:prstGeom>
        </p:spPr>
      </p:pic>
      <p:sp>
        <p:nvSpPr>
          <p:cNvPr id="7" name="テキスト ボックス 6"/>
          <p:cNvSpPr txBox="1"/>
          <p:nvPr/>
        </p:nvSpPr>
        <p:spPr>
          <a:xfrm>
            <a:off x="188543" y="1586413"/>
            <a:ext cx="2533066" cy="584775"/>
          </a:xfrm>
          <a:prstGeom prst="rect">
            <a:avLst/>
          </a:prstGeom>
          <a:noFill/>
        </p:spPr>
        <p:txBody>
          <a:bodyPr wrap="none" rtlCol="0">
            <a:spAutoFit/>
          </a:bodyPr>
          <a:lstStyle/>
          <a:p>
            <a:r>
              <a:rPr lang="ja-JP" altLang="en-US" sz="1600" b="1" dirty="0" smtClean="0">
                <a:latin typeface="ＭＳ ゴシック" panose="020B0609070205080204" pitchFamily="49" charset="-128"/>
                <a:ea typeface="ＭＳ ゴシック" panose="020B0609070205080204" pitchFamily="49" charset="-128"/>
              </a:rPr>
              <a:t>桑名市総合医療センター</a:t>
            </a:r>
            <a:endParaRPr lang="en-US" altLang="ja-JP" sz="1600" b="1" dirty="0" smtClean="0">
              <a:latin typeface="ＭＳ ゴシック" panose="020B0609070205080204" pitchFamily="49" charset="-128"/>
              <a:ea typeface="ＭＳ ゴシック" panose="020B0609070205080204" pitchFamily="49" charset="-128"/>
            </a:endParaRPr>
          </a:p>
          <a:p>
            <a:r>
              <a:rPr lang="ja-JP" altLang="en-US" sz="1600" b="1" dirty="0" smtClean="0">
                <a:latin typeface="ＭＳ ゴシック" panose="020B0609070205080204" pitchFamily="49" charset="-128"/>
                <a:ea typeface="ＭＳ ゴシック" panose="020B0609070205080204" pitchFamily="49" charset="-128"/>
              </a:rPr>
              <a:t>（産婦人科・小児科）</a:t>
            </a:r>
            <a:r>
              <a:rPr lang="ja-JP" altLang="en-US" sz="570" b="1" dirty="0" smtClean="0">
                <a:latin typeface="ＭＳ ゴシック" panose="020B0609070205080204" pitchFamily="49" charset="-128"/>
                <a:ea typeface="ＭＳ ゴシック" panose="020B0609070205080204" pitchFamily="49" charset="-128"/>
              </a:rPr>
              <a:t>）</a:t>
            </a:r>
            <a:endParaRPr lang="ja-JP" altLang="en-US" sz="570" b="1"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6315783" y="1577828"/>
            <a:ext cx="2872902" cy="584775"/>
          </a:xfrm>
          <a:prstGeom prst="rect">
            <a:avLst/>
          </a:prstGeom>
          <a:noFill/>
        </p:spPr>
        <p:txBody>
          <a:bodyPr wrap="none" rtlCol="0">
            <a:spAutoFit/>
          </a:bodyPr>
          <a:lstStyle/>
          <a:p>
            <a:r>
              <a:rPr lang="ja-JP" altLang="en-US" sz="1600" b="1" dirty="0" smtClean="0">
                <a:latin typeface="ＭＳ ゴシック" panose="020B0609070205080204" pitchFamily="49" charset="-128"/>
                <a:ea typeface="ＭＳ ゴシック" panose="020B0609070205080204" pitchFamily="49" charset="-128"/>
              </a:rPr>
              <a:t>桑名市子ども総合センター</a:t>
            </a:r>
            <a:endParaRPr lang="en-US" altLang="ja-JP" sz="1600" b="1" dirty="0" smtClean="0">
              <a:latin typeface="ＭＳ ゴシック" panose="020B0609070205080204" pitchFamily="49" charset="-128"/>
              <a:ea typeface="ＭＳ ゴシック" panose="020B0609070205080204" pitchFamily="49" charset="-128"/>
            </a:endParaRPr>
          </a:p>
          <a:p>
            <a:r>
              <a:rPr lang="ja-JP" altLang="en-US" sz="1600" b="1" dirty="0" smtClean="0">
                <a:latin typeface="ＭＳ ゴシック" panose="020B0609070205080204" pitchFamily="49" charset="-128"/>
                <a:ea typeface="ＭＳ ゴシック" panose="020B0609070205080204" pitchFamily="49" charset="-128"/>
              </a:rPr>
              <a:t>（母子保健係・家庭支援係）</a:t>
            </a:r>
            <a:endParaRPr lang="ja-JP" altLang="en-US" sz="1600" b="1" dirty="0">
              <a:latin typeface="ＭＳ ゴシック" panose="020B0609070205080204" pitchFamily="49" charset="-128"/>
              <a:ea typeface="ＭＳ ゴシック" panose="020B0609070205080204" pitchFamily="49" charset="-128"/>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488" y="3272592"/>
            <a:ext cx="1206588" cy="846419"/>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150" y="3358970"/>
            <a:ext cx="889198" cy="76004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6913" y="3531002"/>
            <a:ext cx="1037817" cy="588009"/>
          </a:xfrm>
          <a:prstGeom prst="rect">
            <a:avLst/>
          </a:prstGeom>
        </p:spPr>
      </p:pic>
      <p:sp>
        <p:nvSpPr>
          <p:cNvPr id="14" name="正方形/長方形 13"/>
          <p:cNvSpPr/>
          <p:nvPr/>
        </p:nvSpPr>
        <p:spPr>
          <a:xfrm>
            <a:off x="240632" y="4243352"/>
            <a:ext cx="8722894" cy="137539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○月１～２回開催（毎月第３または</a:t>
            </a:r>
            <a:r>
              <a:rPr lang="ja-JP" altLang="en-US" sz="1600" dirty="0" smtClean="0">
                <a:solidFill>
                  <a:schemeClr val="tx1"/>
                </a:solidFill>
                <a:latin typeface="メイリオ" panose="020B0604030504040204" pitchFamily="50" charset="-128"/>
                <a:ea typeface="メイリオ" panose="020B0604030504040204" pitchFamily="50" charset="-128"/>
              </a:rPr>
              <a:t>第４金曜日）</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○総合医療センターからは、産婦人科、小児科医師、看護師、助産師等が参加。子ども総合センターからは、母子保健係保健師、家庭支援係</a:t>
            </a:r>
            <a:r>
              <a:rPr kumimoji="1" lang="en-US" altLang="ja-JP" sz="1600" dirty="0" smtClean="0">
                <a:solidFill>
                  <a:schemeClr val="tx1"/>
                </a:solidFill>
                <a:latin typeface="メイリオ" panose="020B0604030504040204" pitchFamily="50" charset="-128"/>
                <a:ea typeface="メイリオ" panose="020B0604030504040204" pitchFamily="50" charset="-128"/>
              </a:rPr>
              <a:t>CW</a:t>
            </a:r>
            <a:r>
              <a:rPr kumimoji="1" lang="ja-JP" altLang="en-US" sz="1600" dirty="0" smtClean="0">
                <a:solidFill>
                  <a:schemeClr val="tx1"/>
                </a:solidFill>
                <a:latin typeface="メイリオ" panose="020B0604030504040204" pitchFamily="50" charset="-128"/>
                <a:ea typeface="メイリオ" panose="020B0604030504040204" pitchFamily="50" charset="-128"/>
              </a:rPr>
              <a:t>等が参加。</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○特定妊婦、要保護、要支援世帯等の情報交換を行っている。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○対象世帯に応じて、３次医療機関、児相、</a:t>
            </a:r>
            <a:r>
              <a:rPr lang="ja-JP" altLang="en-US" sz="1600" dirty="0" smtClean="0">
                <a:solidFill>
                  <a:schemeClr val="tx1"/>
                </a:solidFill>
                <a:latin typeface="メイリオ" panose="020B0604030504040204" pitchFamily="50" charset="-128"/>
                <a:ea typeface="メイリオ" panose="020B0604030504040204" pitchFamily="50" charset="-128"/>
              </a:rPr>
              <a:t>子育て</a:t>
            </a:r>
            <a:r>
              <a:rPr lang="ja-JP" altLang="en-US" sz="1600" dirty="0">
                <a:solidFill>
                  <a:schemeClr val="tx1"/>
                </a:solidFill>
                <a:latin typeface="メイリオ" panose="020B0604030504040204" pitchFamily="50" charset="-128"/>
                <a:ea typeface="メイリオ" panose="020B0604030504040204" pitchFamily="50" charset="-128"/>
              </a:rPr>
              <a:t>支援</a:t>
            </a:r>
            <a:r>
              <a:rPr kumimoji="1" lang="en-US" altLang="ja-JP" sz="1600" dirty="0" smtClean="0">
                <a:solidFill>
                  <a:schemeClr val="tx1"/>
                </a:solidFill>
                <a:latin typeface="メイリオ" panose="020B0604030504040204" pitchFamily="50" charset="-128"/>
                <a:ea typeface="メイリオ" panose="020B0604030504040204" pitchFamily="50" charset="-128"/>
              </a:rPr>
              <a:t>NPO</a:t>
            </a:r>
            <a:r>
              <a:rPr kumimoji="1" lang="ja-JP" altLang="en-US" sz="1600" dirty="0" smtClean="0">
                <a:solidFill>
                  <a:schemeClr val="tx1"/>
                </a:solidFill>
                <a:latin typeface="メイリオ" panose="020B0604030504040204" pitchFamily="50" charset="-128"/>
                <a:ea typeface="メイリオ" panose="020B0604030504040204" pitchFamily="50" charset="-128"/>
              </a:rPr>
              <a:t>法人等が参加。</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6964" y="3441984"/>
            <a:ext cx="723659" cy="677027"/>
          </a:xfrm>
          <a:prstGeom prst="rect">
            <a:avLst/>
          </a:prstGeom>
        </p:spPr>
      </p:pic>
      <p:sp>
        <p:nvSpPr>
          <p:cNvPr id="15" name="テキスト ボックス 14"/>
          <p:cNvSpPr txBox="1"/>
          <p:nvPr/>
        </p:nvSpPr>
        <p:spPr>
          <a:xfrm>
            <a:off x="6841363" y="1024699"/>
            <a:ext cx="1418978" cy="369332"/>
          </a:xfrm>
          <a:prstGeom prst="rect">
            <a:avLst/>
          </a:prstGeom>
          <a:noFill/>
        </p:spPr>
        <p:txBody>
          <a:bodyPr wrap="none" rtlCol="0">
            <a:spAutoFit/>
          </a:bodyPr>
          <a:lstStyle/>
          <a:p>
            <a:r>
              <a:rPr lang="ja-JP" altLang="en-US" dirty="0"/>
              <a:t>予算</a:t>
            </a:r>
            <a:r>
              <a:rPr lang="ja-JP" altLang="en-US" dirty="0" smtClean="0"/>
              <a:t>額　０円</a:t>
            </a:r>
            <a:endParaRPr kumimoji="1" lang="ja-JP" altLang="en-US" dirty="0"/>
          </a:p>
        </p:txBody>
      </p:sp>
      <p:sp>
        <p:nvSpPr>
          <p:cNvPr id="17" name="角丸四角形 16"/>
          <p:cNvSpPr/>
          <p:nvPr/>
        </p:nvSpPr>
        <p:spPr>
          <a:xfrm>
            <a:off x="188543" y="1015519"/>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令和２年</a:t>
            </a:r>
            <a:r>
              <a:rPr lang="ja-JP" altLang="en-US" b="1" dirty="0" smtClean="0">
                <a:solidFill>
                  <a:schemeClr val="tx1"/>
                </a:solidFill>
                <a:latin typeface="メイリオ" panose="020B0604030504040204" pitchFamily="50" charset="-128"/>
                <a:ea typeface="メイリオ" panose="020B0604030504040204" pitchFamily="50" charset="-128"/>
              </a:rPr>
              <a:t>６</a:t>
            </a:r>
            <a:r>
              <a:rPr kumimoji="1" lang="ja-JP" altLang="en-US" b="1" dirty="0" smtClean="0">
                <a:solidFill>
                  <a:schemeClr val="tx1"/>
                </a:solidFill>
                <a:latin typeface="メイリオ" panose="020B0604030504040204" pitchFamily="50" charset="-128"/>
                <a:ea typeface="メイリオ" panose="020B0604030504040204" pitchFamily="50" charset="-128"/>
              </a:rPr>
              <a:t>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188543" y="5694959"/>
            <a:ext cx="8774550" cy="106678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・医療機関での妊婦健診、産後健診、予防接種時での様子の情報共有や出産後の支援の役割分担を図ることで、より深い妊娠期からの途切れない支援ができている。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・パートナー機関のミッションや実践を知ることで、相手のことが理解でき、より深い協力関係が築けている。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9101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a:extLst>
              <a:ext uri="{FF2B5EF4-FFF2-40B4-BE49-F238E27FC236}">
                <a16:creationId xmlns:a16="http://schemas.microsoft.com/office/drawing/2014/main" id="{E7B4BDF0-B1CA-4FFC-9DCF-82BA577613F7}"/>
              </a:ext>
            </a:extLst>
          </p:cNvPr>
          <p:cNvSpPr/>
          <p:nvPr/>
        </p:nvSpPr>
        <p:spPr>
          <a:xfrm>
            <a:off x="177034" y="2744741"/>
            <a:ext cx="2479639" cy="260607"/>
          </a:xfrm>
          <a:prstGeom prst="triangl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4" name="正方形/長方形 3">
            <a:extLst>
              <a:ext uri="{FF2B5EF4-FFF2-40B4-BE49-F238E27FC236}">
                <a16:creationId xmlns:a16="http://schemas.microsoft.com/office/drawing/2014/main" id="{656B4A2C-81CC-4FF5-BA81-DA9C5372C9D9}"/>
              </a:ext>
            </a:extLst>
          </p:cNvPr>
          <p:cNvSpPr/>
          <p:nvPr/>
        </p:nvSpPr>
        <p:spPr>
          <a:xfrm>
            <a:off x="201590" y="2990623"/>
            <a:ext cx="2432050" cy="71518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tLang="ja-JP" sz="2400" b="1" dirty="0">
              <a:solidFill>
                <a:schemeClr val="tx1"/>
              </a:solidFill>
            </a:endParaRPr>
          </a:p>
        </p:txBody>
      </p:sp>
      <p:sp>
        <p:nvSpPr>
          <p:cNvPr id="14" name="矢印: 下 13">
            <a:extLst>
              <a:ext uri="{FF2B5EF4-FFF2-40B4-BE49-F238E27FC236}">
                <a16:creationId xmlns:a16="http://schemas.microsoft.com/office/drawing/2014/main" id="{5E252E78-EDAC-4046-BD79-C6CED6E830D1}"/>
              </a:ext>
            </a:extLst>
          </p:cNvPr>
          <p:cNvSpPr/>
          <p:nvPr/>
        </p:nvSpPr>
        <p:spPr>
          <a:xfrm>
            <a:off x="1401196" y="3773632"/>
            <a:ext cx="484632" cy="510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16599385-0C23-4063-B717-572D0F20BEF9}"/>
              </a:ext>
            </a:extLst>
          </p:cNvPr>
          <p:cNvSpPr/>
          <p:nvPr/>
        </p:nvSpPr>
        <p:spPr>
          <a:xfrm rot="14957750">
            <a:off x="3964233" y="1993637"/>
            <a:ext cx="422193" cy="3789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F44EC7F-EBA3-4CA1-B94A-70AD3B2A0ED2}"/>
              </a:ext>
            </a:extLst>
          </p:cNvPr>
          <p:cNvSpPr txBox="1"/>
          <p:nvPr/>
        </p:nvSpPr>
        <p:spPr>
          <a:xfrm>
            <a:off x="1843858" y="3697707"/>
            <a:ext cx="917239" cy="707886"/>
          </a:xfrm>
          <a:prstGeom prst="rect">
            <a:avLst/>
          </a:prstGeom>
          <a:noFill/>
        </p:spPr>
        <p:txBody>
          <a:bodyPr wrap="none" rtlCol="0">
            <a:spAutoFit/>
          </a:bodyPr>
          <a:lstStyle/>
          <a:p>
            <a:r>
              <a:rPr kumimoji="1" lang="ja-JP" altLang="en-US" sz="2000" dirty="0">
                <a:latin typeface="+mj-ea"/>
                <a:ea typeface="+mj-ea"/>
              </a:rPr>
              <a:t>状況を</a:t>
            </a:r>
            <a:endParaRPr kumimoji="1" lang="en-US" altLang="ja-JP" sz="2000" dirty="0">
              <a:latin typeface="+mj-ea"/>
              <a:ea typeface="+mj-ea"/>
            </a:endParaRPr>
          </a:p>
          <a:p>
            <a:r>
              <a:rPr kumimoji="1" lang="ja-JP" altLang="en-US" sz="2000" dirty="0">
                <a:latin typeface="+mj-ea"/>
                <a:ea typeface="+mj-ea"/>
              </a:rPr>
              <a:t>報告</a:t>
            </a:r>
          </a:p>
        </p:txBody>
      </p:sp>
      <p:sp>
        <p:nvSpPr>
          <p:cNvPr id="17" name="テキスト ボックス 16">
            <a:extLst>
              <a:ext uri="{FF2B5EF4-FFF2-40B4-BE49-F238E27FC236}">
                <a16:creationId xmlns:a16="http://schemas.microsoft.com/office/drawing/2014/main" id="{7710DD4A-0D53-4480-82D1-26D47C6C112F}"/>
              </a:ext>
            </a:extLst>
          </p:cNvPr>
          <p:cNvSpPr txBox="1"/>
          <p:nvPr/>
        </p:nvSpPr>
        <p:spPr>
          <a:xfrm>
            <a:off x="3394502" y="4177643"/>
            <a:ext cx="2076209" cy="707886"/>
          </a:xfrm>
          <a:prstGeom prst="rect">
            <a:avLst/>
          </a:prstGeom>
          <a:noFill/>
        </p:spPr>
        <p:txBody>
          <a:bodyPr wrap="none" rtlCol="0">
            <a:spAutoFit/>
          </a:bodyPr>
          <a:lstStyle/>
          <a:p>
            <a:r>
              <a:rPr lang="ja-JP" altLang="en-US" sz="2000" dirty="0">
                <a:latin typeface="+mj-ea"/>
                <a:ea typeface="+mj-ea"/>
              </a:rPr>
              <a:t>報告いただいた</a:t>
            </a:r>
            <a:endParaRPr lang="en-US" altLang="ja-JP" sz="2000" dirty="0">
              <a:latin typeface="+mj-ea"/>
              <a:ea typeface="+mj-ea"/>
            </a:endParaRPr>
          </a:p>
          <a:p>
            <a:r>
              <a:rPr lang="ja-JP" altLang="en-US" sz="2000" dirty="0">
                <a:latin typeface="+mj-ea"/>
                <a:ea typeface="+mj-ea"/>
              </a:rPr>
              <a:t>情報をもとに支援</a:t>
            </a:r>
            <a:endParaRPr kumimoji="1" lang="ja-JP" altLang="en-US" sz="2000" dirty="0">
              <a:latin typeface="+mj-ea"/>
              <a:ea typeface="+mj-ea"/>
            </a:endParaRPr>
          </a:p>
        </p:txBody>
      </p:sp>
      <p:sp>
        <p:nvSpPr>
          <p:cNvPr id="21" name="矢印: 下 20">
            <a:extLst>
              <a:ext uri="{FF2B5EF4-FFF2-40B4-BE49-F238E27FC236}">
                <a16:creationId xmlns:a16="http://schemas.microsoft.com/office/drawing/2014/main" id="{6A47752C-207C-4BF5-B7C0-B932B248E119}"/>
              </a:ext>
            </a:extLst>
          </p:cNvPr>
          <p:cNvSpPr/>
          <p:nvPr/>
        </p:nvSpPr>
        <p:spPr>
          <a:xfrm rot="10800000">
            <a:off x="899217" y="3755812"/>
            <a:ext cx="484632" cy="467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D703116-ED66-44AB-A9F4-F57C16385726}"/>
              </a:ext>
            </a:extLst>
          </p:cNvPr>
          <p:cNvSpPr txBox="1"/>
          <p:nvPr/>
        </p:nvSpPr>
        <p:spPr>
          <a:xfrm>
            <a:off x="144323" y="3689605"/>
            <a:ext cx="697627" cy="707886"/>
          </a:xfrm>
          <a:prstGeom prst="rect">
            <a:avLst/>
          </a:prstGeom>
          <a:noFill/>
        </p:spPr>
        <p:txBody>
          <a:bodyPr wrap="none" rtlCol="0">
            <a:spAutoFit/>
          </a:bodyPr>
          <a:lstStyle/>
          <a:p>
            <a:r>
              <a:rPr kumimoji="1" lang="ja-JP" altLang="en-US" sz="2000" dirty="0">
                <a:latin typeface="+mj-ea"/>
                <a:ea typeface="+mj-ea"/>
              </a:rPr>
              <a:t>事業</a:t>
            </a:r>
            <a:endParaRPr kumimoji="1" lang="en-US" altLang="ja-JP" sz="2000" dirty="0">
              <a:latin typeface="+mj-ea"/>
              <a:ea typeface="+mj-ea"/>
            </a:endParaRPr>
          </a:p>
          <a:p>
            <a:r>
              <a:rPr kumimoji="1" lang="ja-JP" altLang="en-US" sz="2000" dirty="0">
                <a:latin typeface="+mj-ea"/>
                <a:ea typeface="+mj-ea"/>
              </a:rPr>
              <a:t>委託</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98" y="1372487"/>
            <a:ext cx="1031727" cy="845516"/>
          </a:xfrm>
          <a:prstGeom prst="rect">
            <a:avLst/>
          </a:prstGeom>
        </p:spPr>
      </p:pic>
      <p:sp>
        <p:nvSpPr>
          <p:cNvPr id="26" name="正方形/長方形 25">
            <a:extLst>
              <a:ext uri="{FF2B5EF4-FFF2-40B4-BE49-F238E27FC236}">
                <a16:creationId xmlns:a16="http://schemas.microsoft.com/office/drawing/2014/main" id="{DAE14FE3-BF6D-4F2D-8FEA-676A64F73F8D}"/>
              </a:ext>
            </a:extLst>
          </p:cNvPr>
          <p:cNvSpPr/>
          <p:nvPr/>
        </p:nvSpPr>
        <p:spPr>
          <a:xfrm>
            <a:off x="5682398" y="3579126"/>
            <a:ext cx="3332902" cy="1674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a:t>
            </a:r>
            <a:r>
              <a:rPr lang="ja-JP" altLang="en-US" sz="2000" dirty="0">
                <a:solidFill>
                  <a:schemeClr val="tx1"/>
                </a:solidFill>
                <a:latin typeface="HGS創英角ﾎﾟｯﾌﾟ体" panose="040B0A00000000000000" pitchFamily="50" charset="-128"/>
                <a:ea typeface="HGS創英角ﾎﾟｯﾌﾟ体" panose="040B0A00000000000000" pitchFamily="50" charset="-128"/>
              </a:rPr>
              <a:t>宅食時等に子ども</a:t>
            </a:r>
            <a:r>
              <a:rPr lang="ja-JP" altLang="en-US" sz="2000" dirty="0" smtClean="0">
                <a:solidFill>
                  <a:schemeClr val="tx1"/>
                </a:solidFill>
                <a:latin typeface="HGS創英角ﾎﾟｯﾌﾟ体" panose="040B0A00000000000000" pitchFamily="50" charset="-128"/>
                <a:ea typeface="HGS創英角ﾎﾟｯﾌﾟ体" panose="040B0A00000000000000" pitchFamily="50" charset="-128"/>
              </a:rPr>
              <a:t>の</a:t>
            </a:r>
            <a:r>
              <a:rPr kumimoji="1" lang="ja-JP" altLang="en-US" sz="2000" dirty="0" smtClean="0">
                <a:solidFill>
                  <a:schemeClr val="tx1"/>
                </a:solidFill>
                <a:latin typeface="HGS創英角ﾎﾟｯﾌﾟ体" panose="040B0A00000000000000" pitchFamily="50" charset="-128"/>
                <a:ea typeface="HGS創英角ﾎﾟｯﾌﾟ体" panose="040B0A00000000000000" pitchFamily="50" charset="-128"/>
              </a:rPr>
              <a:t>状況</a:t>
            </a:r>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を見守り確認</a:t>
            </a:r>
            <a:endPar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endParaRPr>
          </a:p>
          <a:p>
            <a:r>
              <a:rPr lang="ja-JP" altLang="en-US" sz="2000" dirty="0">
                <a:solidFill>
                  <a:schemeClr val="tx1"/>
                </a:solidFill>
                <a:latin typeface="HGS創英角ﾎﾟｯﾌﾟ体" panose="040B0A00000000000000" pitchFamily="50" charset="-128"/>
                <a:ea typeface="HGS創英角ﾎﾟｯﾌﾟ体" panose="040B0A00000000000000" pitchFamily="50" charset="-128"/>
              </a:rPr>
              <a:t>　・傷、痣などないか</a:t>
            </a:r>
            <a:endParaRPr lang="en-US" altLang="ja-JP" sz="2000" dirty="0">
              <a:solidFill>
                <a:schemeClr val="tx1"/>
              </a:solidFill>
              <a:latin typeface="HGS創英角ﾎﾟｯﾌﾟ体" panose="040B0A00000000000000" pitchFamily="50" charset="-128"/>
              <a:ea typeface="HGS創英角ﾎﾟｯﾌﾟ体" panose="040B0A00000000000000" pitchFamily="50" charset="-128"/>
            </a:endParaRPr>
          </a:p>
          <a:p>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　</a:t>
            </a:r>
            <a:r>
              <a:rPr lang="ja-JP" altLang="en-US" sz="2000" dirty="0">
                <a:solidFill>
                  <a:schemeClr val="tx1"/>
                </a:solidFill>
                <a:latin typeface="HGS創英角ﾎﾟｯﾌﾟ体" panose="040B0A00000000000000" pitchFamily="50" charset="-128"/>
                <a:ea typeface="HGS創英角ﾎﾟｯﾌﾟ体" panose="040B0A00000000000000" pitchFamily="50" charset="-128"/>
              </a:rPr>
              <a:t>・ライフラインは？</a:t>
            </a:r>
            <a:endParaRPr lang="en-US" altLang="ja-JP" sz="2000" dirty="0">
              <a:solidFill>
                <a:schemeClr val="tx1"/>
              </a:solidFill>
              <a:latin typeface="HGS創英角ﾎﾟｯﾌﾟ体" panose="040B0A00000000000000" pitchFamily="50" charset="-128"/>
              <a:ea typeface="HGS創英角ﾎﾟｯﾌﾟ体" panose="040B0A00000000000000" pitchFamily="50" charset="-128"/>
            </a:endParaRPr>
          </a:p>
          <a:p>
            <a:r>
              <a:rPr kumimoji="1" lang="ja-JP" altLang="en-US" sz="2000" dirty="0">
                <a:solidFill>
                  <a:schemeClr val="tx1"/>
                </a:solidFill>
                <a:latin typeface="HGS創英角ﾎﾟｯﾌﾟ体" panose="040B0A00000000000000" pitchFamily="50" charset="-128"/>
                <a:ea typeface="HGS創英角ﾎﾟｯﾌﾟ体" panose="040B0A00000000000000" pitchFamily="50" charset="-128"/>
              </a:rPr>
              <a:t>　・困りごとは？</a:t>
            </a:r>
            <a:r>
              <a:rPr lang="ja-JP" altLang="en-US" sz="2000" dirty="0">
                <a:solidFill>
                  <a:schemeClr val="tx1"/>
                </a:solidFill>
                <a:latin typeface="HGS創英角ﾎﾟｯﾌﾟ体" panose="040B0A00000000000000" pitchFamily="50" charset="-128"/>
                <a:ea typeface="HGS創英角ﾎﾟｯﾌﾟ体" panose="040B0A00000000000000" pitchFamily="50" charset="-128"/>
              </a:rPr>
              <a:t>など</a:t>
            </a:r>
            <a:endParaRPr lang="en-US" altLang="ja-JP" sz="20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28" name="テキスト ボックス 27">
            <a:extLst>
              <a:ext uri="{FF2B5EF4-FFF2-40B4-BE49-F238E27FC236}">
                <a16:creationId xmlns:a16="http://schemas.microsoft.com/office/drawing/2014/main" id="{BD703116-ED66-44AB-A9F4-F57C16385726}"/>
              </a:ext>
            </a:extLst>
          </p:cNvPr>
          <p:cNvSpPr txBox="1"/>
          <p:nvPr/>
        </p:nvSpPr>
        <p:spPr>
          <a:xfrm>
            <a:off x="1743603" y="1434148"/>
            <a:ext cx="1415772" cy="584775"/>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宅食</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ボランティア</a:t>
            </a:r>
            <a:endParaRPr kumimoji="1" lang="en-US" altLang="ja-JP" sz="1600" dirty="0">
              <a:latin typeface="メイリオ" panose="020B0604030504040204" pitchFamily="50" charset="-128"/>
              <a:ea typeface="メイリオ" panose="020B0604030504040204" pitchFamily="50" charset="-128"/>
            </a:endParaRPr>
          </a:p>
        </p:txBody>
      </p:sp>
      <p:sp>
        <p:nvSpPr>
          <p:cNvPr id="29" name="矢印: 下 20">
            <a:extLst>
              <a:ext uri="{FF2B5EF4-FFF2-40B4-BE49-F238E27FC236}">
                <a16:creationId xmlns:a16="http://schemas.microsoft.com/office/drawing/2014/main" id="{6A47752C-207C-4BF5-B7C0-B932B248E119}"/>
              </a:ext>
            </a:extLst>
          </p:cNvPr>
          <p:cNvSpPr/>
          <p:nvPr/>
        </p:nvSpPr>
        <p:spPr>
          <a:xfrm rot="10800000">
            <a:off x="910516" y="2321689"/>
            <a:ext cx="1008112" cy="317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BD703116-ED66-44AB-A9F4-F57C16385726}"/>
              </a:ext>
            </a:extLst>
          </p:cNvPr>
          <p:cNvSpPr txBox="1"/>
          <p:nvPr/>
        </p:nvSpPr>
        <p:spPr>
          <a:xfrm>
            <a:off x="201590" y="2295652"/>
            <a:ext cx="697627" cy="400110"/>
          </a:xfrm>
          <a:prstGeom prst="rect">
            <a:avLst/>
          </a:prstGeom>
          <a:noFill/>
        </p:spPr>
        <p:txBody>
          <a:bodyPr wrap="none" rtlCol="0">
            <a:spAutoFit/>
          </a:bodyPr>
          <a:lstStyle/>
          <a:p>
            <a:r>
              <a:rPr lang="ja-JP" altLang="en-US" sz="2000" dirty="0">
                <a:latin typeface="+mj-ea"/>
                <a:ea typeface="+mj-ea"/>
              </a:rPr>
              <a:t>研修</a:t>
            </a:r>
            <a:endParaRPr kumimoji="1" lang="en-US" altLang="ja-JP" sz="2000" dirty="0">
              <a:latin typeface="+mj-ea"/>
              <a:ea typeface="+mj-ea"/>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66" y="3055352"/>
            <a:ext cx="2097024" cy="559170"/>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38" y="4329937"/>
            <a:ext cx="1895288" cy="897347"/>
          </a:xfrm>
          <a:prstGeom prst="rect">
            <a:avLst/>
          </a:prstGeom>
        </p:spPr>
      </p:pic>
      <p:sp>
        <p:nvSpPr>
          <p:cNvPr id="31" name="テキスト ボックス 30"/>
          <p:cNvSpPr txBox="1"/>
          <p:nvPr/>
        </p:nvSpPr>
        <p:spPr>
          <a:xfrm>
            <a:off x="177034" y="5136526"/>
            <a:ext cx="2666114" cy="338554"/>
          </a:xfrm>
          <a:prstGeom prst="rect">
            <a:avLst/>
          </a:prstGeom>
          <a:noFill/>
        </p:spPr>
        <p:txBody>
          <a:bodyPr wrap="none" rtlCol="0">
            <a:spAutoFit/>
          </a:bodyPr>
          <a:lstStyle/>
          <a:p>
            <a:r>
              <a:rPr lang="ja-JP" altLang="en-US" sz="1600" b="1" dirty="0" smtClean="0">
                <a:latin typeface="ＭＳ ゴシック" panose="020B0609070205080204" pitchFamily="49" charset="-128"/>
                <a:ea typeface="ＭＳ ゴシック" panose="020B0609070205080204" pitchFamily="49" charset="-128"/>
              </a:rPr>
              <a:t>桑名市子ども総合センター</a:t>
            </a:r>
            <a:endParaRPr lang="en-US" altLang="ja-JP" sz="1600" b="1" dirty="0" smtClean="0">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146487" y="85932"/>
            <a:ext cx="7907376"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rPr>
              <a:t>子ども食堂とコラボした支援対象等児童見守り強化事業</a:t>
            </a:r>
            <a:endParaRPr kumimoji="1" lang="ja-JP" altLang="en-US" sz="24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080679" y="661421"/>
            <a:ext cx="5244256" cy="369332"/>
          </a:xfrm>
          <a:prstGeom prst="rect">
            <a:avLst/>
          </a:prstGeom>
          <a:noFill/>
        </p:spPr>
        <p:txBody>
          <a:bodyPr wrap="none" rtlCol="0">
            <a:spAutoFit/>
          </a:bodyPr>
          <a:lstStyle/>
          <a:p>
            <a:r>
              <a:rPr kumimoji="1" lang="ja-JP" altLang="en-US" dirty="0" smtClean="0"/>
              <a:t>児童虐待・</a:t>
            </a:r>
            <a:r>
              <a:rPr kumimoji="1" lang="en-US" altLang="ja-JP" dirty="0" smtClean="0"/>
              <a:t>DV</a:t>
            </a:r>
            <a:r>
              <a:rPr kumimoji="1" lang="ja-JP" altLang="en-US" dirty="0" smtClean="0"/>
              <a:t>対策等総合支援事業費補助金　国</a:t>
            </a:r>
            <a:r>
              <a:rPr lang="en-US" altLang="ja-JP" dirty="0" smtClean="0"/>
              <a:t>2</a:t>
            </a:r>
            <a:r>
              <a:rPr kumimoji="1" lang="en-US" altLang="ja-JP" dirty="0" smtClean="0"/>
              <a:t>/3</a:t>
            </a:r>
            <a:endParaRPr kumimoji="1" lang="ja-JP" altLang="en-US" dirty="0"/>
          </a:p>
        </p:txBody>
      </p:sp>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32" name="角丸四角形 31"/>
          <p:cNvSpPr/>
          <p:nvPr/>
        </p:nvSpPr>
        <p:spPr>
          <a:xfrm>
            <a:off x="271397" y="745951"/>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令和２年</a:t>
            </a:r>
            <a:r>
              <a:rPr lang="en-US" altLang="ja-JP" b="1" dirty="0">
                <a:solidFill>
                  <a:schemeClr val="tx1"/>
                </a:solidFill>
                <a:latin typeface="メイリオ" panose="020B0604030504040204" pitchFamily="50" charset="-128"/>
                <a:ea typeface="メイリオ" panose="020B0604030504040204" pitchFamily="50" charset="-128"/>
              </a:rPr>
              <a:t>10</a:t>
            </a:r>
            <a:r>
              <a:rPr kumimoji="1" lang="ja-JP" altLang="en-US" b="1" dirty="0" smtClean="0">
                <a:solidFill>
                  <a:schemeClr val="tx1"/>
                </a:solidFill>
                <a:latin typeface="メイリオ" panose="020B0604030504040204" pitchFamily="50" charset="-128"/>
                <a:ea typeface="メイリオ" panose="020B0604030504040204" pitchFamily="50" charset="-128"/>
              </a:rPr>
              <a:t>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33" name="図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718" y="1088441"/>
            <a:ext cx="1794532" cy="1486317"/>
          </a:xfrm>
          <a:prstGeom prst="rect">
            <a:avLst/>
          </a:prstGeom>
        </p:spPr>
      </p:pic>
      <p:sp>
        <p:nvSpPr>
          <p:cNvPr id="35" name="フレーム 34">
            <a:extLst>
              <a:ext uri="{FF2B5EF4-FFF2-40B4-BE49-F238E27FC236}">
                <a16:creationId xmlns:a16="http://schemas.microsoft.com/office/drawing/2014/main" id="{AEFD9D75-AAE4-4E13-9258-72CB9C90312B}"/>
              </a:ext>
            </a:extLst>
          </p:cNvPr>
          <p:cNvSpPr/>
          <p:nvPr/>
        </p:nvSpPr>
        <p:spPr>
          <a:xfrm>
            <a:off x="6307386" y="2165980"/>
            <a:ext cx="2692389" cy="1173003"/>
          </a:xfrm>
          <a:prstGeom prst="frame">
            <a:avLst>
              <a:gd name="adj1" fmla="val 1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a:t>
            </a:r>
            <a:r>
              <a:rPr lang="ja-JP" altLang="en-US" sz="2400" b="1" dirty="0" smtClean="0">
                <a:solidFill>
                  <a:schemeClr val="tx1"/>
                </a:solidFill>
              </a:rPr>
              <a:t>要保護、要支援</a:t>
            </a:r>
            <a:endParaRPr lang="en-US" altLang="ja-JP" sz="2400" b="1" dirty="0" smtClean="0">
              <a:solidFill>
                <a:schemeClr val="tx1"/>
              </a:solidFill>
            </a:endParaRPr>
          </a:p>
          <a:p>
            <a:r>
              <a:rPr lang="ja-JP" altLang="en-US" sz="2400" b="1" dirty="0">
                <a:solidFill>
                  <a:schemeClr val="tx1"/>
                </a:solidFill>
              </a:rPr>
              <a:t>　</a:t>
            </a:r>
            <a:r>
              <a:rPr lang="ja-JP" altLang="en-US" sz="2400" b="1" dirty="0" smtClean="0">
                <a:solidFill>
                  <a:schemeClr val="tx1"/>
                </a:solidFill>
              </a:rPr>
              <a:t>　世帯</a:t>
            </a:r>
            <a:r>
              <a:rPr lang="ja-JP" altLang="en-US" sz="2400" b="1" dirty="0">
                <a:solidFill>
                  <a:schemeClr val="tx1"/>
                </a:solidFill>
              </a:rPr>
              <a:t>　など</a:t>
            </a:r>
            <a:endParaRPr lang="en-US" altLang="ja-JP" sz="2400" b="1" dirty="0">
              <a:solidFill>
                <a:schemeClr val="tx1"/>
              </a:solidFill>
            </a:endParaRPr>
          </a:p>
        </p:txBody>
      </p:sp>
      <p:sp>
        <p:nvSpPr>
          <p:cNvPr id="2" name="右矢印 1"/>
          <p:cNvSpPr/>
          <p:nvPr/>
        </p:nvSpPr>
        <p:spPr>
          <a:xfrm>
            <a:off x="2691379" y="2160991"/>
            <a:ext cx="3283778" cy="6786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7710DD4A-0D53-4480-82D1-26D47C6C112F}"/>
              </a:ext>
            </a:extLst>
          </p:cNvPr>
          <p:cNvSpPr txBox="1"/>
          <p:nvPr/>
        </p:nvSpPr>
        <p:spPr>
          <a:xfrm>
            <a:off x="2874889" y="2631097"/>
            <a:ext cx="2640466" cy="707886"/>
          </a:xfrm>
          <a:prstGeom prst="rect">
            <a:avLst/>
          </a:prstGeom>
          <a:noFill/>
        </p:spPr>
        <p:txBody>
          <a:bodyPr wrap="none" rtlCol="0">
            <a:spAutoFit/>
          </a:bodyPr>
          <a:lstStyle/>
          <a:p>
            <a:r>
              <a:rPr lang="ja-JP" altLang="en-US" sz="2000" dirty="0" smtClean="0">
                <a:latin typeface="+mj-ea"/>
                <a:ea typeface="+mj-ea"/>
              </a:rPr>
              <a:t>宅食・フードパントリー</a:t>
            </a:r>
            <a:endParaRPr lang="en-US" altLang="ja-JP" sz="2000" dirty="0" smtClean="0">
              <a:latin typeface="+mj-ea"/>
              <a:ea typeface="+mj-ea"/>
            </a:endParaRPr>
          </a:p>
          <a:p>
            <a:r>
              <a:rPr lang="ja-JP" altLang="en-US" sz="2000" dirty="0" smtClean="0">
                <a:latin typeface="+mj-ea"/>
                <a:ea typeface="+mj-ea"/>
              </a:rPr>
              <a:t>による食材の提供</a:t>
            </a:r>
            <a:endParaRPr lang="en-US" altLang="ja-JP" sz="2000" dirty="0">
              <a:latin typeface="+mj-ea"/>
              <a:ea typeface="+mj-ea"/>
            </a:endParaRPr>
          </a:p>
        </p:txBody>
      </p:sp>
      <p:sp>
        <p:nvSpPr>
          <p:cNvPr id="37" name="正方形/長方形 36"/>
          <p:cNvSpPr/>
          <p:nvPr/>
        </p:nvSpPr>
        <p:spPr>
          <a:xfrm>
            <a:off x="177034" y="5486497"/>
            <a:ext cx="8774550" cy="125282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・市内にある１２の</a:t>
            </a:r>
            <a:r>
              <a:rPr lang="ja-JP" altLang="en-US" sz="1600" dirty="0">
                <a:solidFill>
                  <a:schemeClr val="tx1"/>
                </a:solidFill>
                <a:latin typeface="メイリオ" panose="020B0604030504040204" pitchFamily="50" charset="-128"/>
                <a:ea typeface="メイリオ" panose="020B0604030504040204" pitchFamily="50" charset="-128"/>
              </a:rPr>
              <a:t>子ども</a:t>
            </a:r>
            <a:r>
              <a:rPr lang="ja-JP" altLang="en-US" sz="1600" dirty="0" smtClean="0">
                <a:solidFill>
                  <a:schemeClr val="tx1"/>
                </a:solidFill>
                <a:latin typeface="メイリオ" panose="020B0604030504040204" pitchFamily="50" charset="-128"/>
                <a:ea typeface="メイリオ" panose="020B0604030504040204" pitchFamily="50" charset="-128"/>
              </a:rPr>
              <a:t>食堂のうち、３事業所が協力。</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・子ども総合センターと子ども食堂が同行訪問することも多い。</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・食材等を提供しながら訪問することで、要保護世帯との信頼関係が築きやすくなった。</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・宅食後、子ども食堂の利用を促すことで、事業外での見守り支援にもつながっている。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9029" y="1277574"/>
            <a:ext cx="1034701" cy="1021143"/>
          </a:xfrm>
          <a:prstGeom prst="rect">
            <a:avLst/>
          </a:prstGeom>
        </p:spPr>
      </p:pic>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8753" y="1415591"/>
            <a:ext cx="825193" cy="757259"/>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4527" y="1143519"/>
            <a:ext cx="550687" cy="657292"/>
          </a:xfrm>
          <a:prstGeom prst="rect">
            <a:avLst/>
          </a:prstGeom>
        </p:spPr>
      </p:pic>
    </p:spTree>
    <p:extLst>
      <p:ext uri="{BB962C8B-B14F-4D97-AF65-F5344CB8AC3E}">
        <p14:creationId xmlns:p14="http://schemas.microsoft.com/office/powerpoint/2010/main" val="1805824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lang="ja-JP" altLang="en-US" sz="2800" dirty="0" smtClean="0">
                <a:solidFill>
                  <a:schemeClr val="tx1"/>
                </a:solidFill>
                <a:latin typeface="メイリオ" panose="020B0604030504040204" pitchFamily="50" charset="-128"/>
                <a:ea typeface="メイリオ" panose="020B0604030504040204" pitchFamily="50" charset="-128"/>
              </a:rPr>
              <a:t>地域における子育て支援の充実</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961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a:spLocks noChangeArrowheads="1"/>
          </p:cNvSpPr>
          <p:nvPr/>
        </p:nvSpPr>
        <p:spPr bwMode="auto">
          <a:xfrm>
            <a:off x="186991" y="1110331"/>
            <a:ext cx="4114800" cy="1847850"/>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【食事の提供、遊び、学習を通じた居場所の提供】</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地域の子どもが気軽に立ち寄れる居場所を食事の提供、遊び等を通じて提供する。</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また、家族関係の課題、友人</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関係の課題がある子どもたちに</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対して、休息できるスペースを</a:t>
            </a:r>
            <a:endParaRPr kumimoji="0" lang="ja-JP" altLang="ja-JP" sz="800" b="0" i="0" u="none" strike="noStrike" cap="none" normalizeH="0" baseline="0" smtClean="0">
              <a:ln>
                <a:noFill/>
              </a:ln>
              <a:solidFill>
                <a:schemeClr val="tx1"/>
              </a:solidFill>
              <a:effectLst/>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提供する。</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 name="角丸四角形 5"/>
          <p:cNvSpPr>
            <a:spLocks noChangeArrowheads="1"/>
          </p:cNvSpPr>
          <p:nvPr/>
        </p:nvSpPr>
        <p:spPr bwMode="auto">
          <a:xfrm>
            <a:off x="4500564" y="1129381"/>
            <a:ext cx="4181475" cy="1809750"/>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【資格取得支援】</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学校に行きづらくなった子どもや様々な理由</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により、自信を無くした子どもたちに対し、英語検定などの資格取得を支援</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し、再チャレンジをサポート</a:t>
            </a: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する。</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 name="角丸四角形 6"/>
          <p:cNvSpPr>
            <a:spLocks noChangeArrowheads="1"/>
          </p:cNvSpPr>
          <p:nvPr/>
        </p:nvSpPr>
        <p:spPr bwMode="auto">
          <a:xfrm>
            <a:off x="2087223" y="3119813"/>
            <a:ext cx="4752975" cy="1800225"/>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SNS</a:t>
            </a:r>
            <a:r>
              <a:rPr kumimoji="0" lang="ja-JP"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を活用した寄り添い支援・傾聴支援</a:t>
            </a:r>
            <a:r>
              <a:rPr kumimoji="0"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家族関係、友人関係など、悩みを抱えている子どもたちに対し、居場所を提供するスタッフが、遊びなどを通じて信頼関係を構築する中、子どもたちに寄り添い、悩みを傾聴する。</a:t>
            </a:r>
            <a:endParaRPr kumimoji="0" lang="ja-JP"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また、居場所に来られない子どもたち</a:t>
            </a:r>
            <a:endParaRPr kumimoji="0" lang="ja-JP"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に対しても、</a:t>
            </a:r>
            <a:r>
              <a:rPr kumimoji="0"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SNS</a:t>
            </a: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を活用して、寄り添い、</a:t>
            </a:r>
            <a:endParaRPr kumimoji="0" lang="ja-JP"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傾聴支援を行う。</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角丸四角形 7"/>
          <p:cNvSpPr>
            <a:spLocks noChangeArrowheads="1"/>
          </p:cNvSpPr>
          <p:nvPr/>
        </p:nvSpPr>
        <p:spPr bwMode="auto">
          <a:xfrm>
            <a:off x="1038914" y="5344835"/>
            <a:ext cx="7343775" cy="561975"/>
          </a:xfrm>
          <a:prstGeom prst="roundRect">
            <a:avLst>
              <a:gd name="adj" fmla="val 6731"/>
            </a:avLst>
          </a:prstGeom>
          <a:solidFill>
            <a:srgbClr val="FFFFFF"/>
          </a:solidFill>
          <a:ln w="28575">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200" b="0" i="0" u="none" strike="noStrike" cap="none" normalizeH="0" baseline="0" smtClean="0">
                <a:ln>
                  <a:noFill/>
                </a:ln>
                <a:solidFill>
                  <a:schemeClr val="tx1"/>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子ども総合センター</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3076" name="図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609" y="1939872"/>
            <a:ext cx="12954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図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422" y="2139897"/>
            <a:ext cx="1104900" cy="695325"/>
          </a:xfrm>
          <a:prstGeom prst="rect">
            <a:avLst/>
          </a:prstGeom>
          <a:noFill/>
          <a:extLst>
            <a:ext uri="{909E8E84-426E-40DD-AFC4-6F175D3DCCD1}">
              <a14:hiddenFill xmlns:a14="http://schemas.microsoft.com/office/drawing/2010/main">
                <a:solidFill>
                  <a:srgbClr val="FFFFFF"/>
                </a:solidFill>
              </a14:hiddenFill>
            </a:ext>
          </a:extLst>
        </p:spPr>
      </p:pic>
      <p:sp>
        <p:nvSpPr>
          <p:cNvPr id="8" name="上下矢印 7"/>
          <p:cNvSpPr/>
          <p:nvPr/>
        </p:nvSpPr>
        <p:spPr>
          <a:xfrm>
            <a:off x="3916024" y="4968748"/>
            <a:ext cx="1095375" cy="301748"/>
          </a:xfrm>
          <a:prstGeom prst="upDownArrow">
            <a:avLst>
              <a:gd name="adj1" fmla="val 50000"/>
              <a:gd name="adj2" fmla="val 362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3075" name="図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957" y="4135196"/>
            <a:ext cx="1143000" cy="752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108284" y="2005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16"/>
          <p:cNvSpPr>
            <a:spLocks noChangeArrowheads="1"/>
          </p:cNvSpPr>
          <p:nvPr/>
        </p:nvSpPr>
        <p:spPr bwMode="auto">
          <a:xfrm>
            <a:off x="-108284" y="6577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17"/>
          <p:cNvSpPr>
            <a:spLocks noChangeArrowheads="1"/>
          </p:cNvSpPr>
          <p:nvPr/>
        </p:nvSpPr>
        <p:spPr bwMode="auto">
          <a:xfrm>
            <a:off x="-108284" y="6577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2" name="Rectangle 19"/>
          <p:cNvSpPr>
            <a:spLocks noChangeArrowheads="1"/>
          </p:cNvSpPr>
          <p:nvPr/>
        </p:nvSpPr>
        <p:spPr bwMode="auto">
          <a:xfrm>
            <a:off x="-108284" y="273006"/>
            <a:ext cx="3257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dirty="0" smtClean="0">
              <a:ln>
                <a:noFill/>
              </a:ln>
              <a:solidFill>
                <a:schemeClr val="tx1"/>
              </a:solidFill>
              <a:effectLst/>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Arial" panose="020B0604020202020204" pitchFamily="34" charset="0"/>
              </a:rPr>
              <a:t/>
            </a:r>
            <a:br>
              <a:rPr kumimoji="0" lang="ja-JP" altLang="ja-JP" sz="1800" b="0" i="0" u="none" strike="noStrike" cap="none" normalizeH="0" baseline="0" dirty="0" smtClean="0">
                <a:ln>
                  <a:noFill/>
                </a:ln>
                <a:solidFill>
                  <a:schemeClr val="tx1"/>
                </a:solidFill>
                <a:effectLst/>
                <a:latin typeface="Arial" panose="020B0604020202020204" pitchFamily="34" charset="0"/>
              </a:rPr>
            </a:b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3" name="正方形/長方形 12"/>
          <p:cNvSpPr/>
          <p:nvPr/>
        </p:nvSpPr>
        <p:spPr>
          <a:xfrm>
            <a:off x="-59593" y="6039219"/>
            <a:ext cx="8878739" cy="830997"/>
          </a:xfrm>
          <a:prstGeom prst="rect">
            <a:avLst/>
          </a:prstGeom>
        </p:spPr>
        <p:txBody>
          <a:bodyPr wrap="square">
            <a:spAutoFit/>
          </a:bodyPr>
          <a:lstStyle/>
          <a:p>
            <a:pPr lvl="0" indent="139700" eaLnBrk="0" fontAlgn="base" hangingPunct="0">
              <a:spcBef>
                <a:spcPct val="0"/>
              </a:spcBef>
              <a:spcAft>
                <a:spcPct val="0"/>
              </a:spcAft>
            </a:pPr>
            <a:r>
              <a:rPr kumimoji="0" lang="ja-JP" altLang="ja-JP" sz="16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600" dirty="0" smtClean="0">
                <a:latin typeface="メイリオ" panose="020B0604030504040204" pitchFamily="50" charset="-128"/>
                <a:ea typeface="メイリオ" panose="020B0604030504040204" pitchFamily="50" charset="-128"/>
                <a:cs typeface="Times New Roman" panose="02020603050405020304" pitchFamily="18" charset="0"/>
              </a:rPr>
              <a:t>子どもが一人で自転車に乗って行ける居場所をコンセプトに、市内を６地区に分け、初年度</a:t>
            </a:r>
            <a:endParaRPr kumimoji="0" lang="en-US" altLang="ja-JP" sz="1600" dirty="0" smtClean="0">
              <a:latin typeface="メイリオ" panose="020B0604030504040204" pitchFamily="50" charset="-128"/>
              <a:ea typeface="メイリオ" panose="020B0604030504040204" pitchFamily="50" charset="-128"/>
              <a:cs typeface="Times New Roman" panose="02020603050405020304" pitchFamily="18" charset="0"/>
            </a:endParaRPr>
          </a:p>
          <a:p>
            <a:pPr lvl="0" indent="139700" eaLnBrk="0" fontAlgn="base" hangingPunct="0">
              <a:spcBef>
                <a:spcPct val="0"/>
              </a:spcBef>
              <a:spcAft>
                <a:spcPct val="0"/>
              </a:spcAft>
            </a:pPr>
            <a:r>
              <a:rPr kumimoji="0" lang="ja-JP" altLang="en-US" sz="1600" dirty="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dirty="0" smtClean="0">
                <a:latin typeface="メイリオ" panose="020B0604030504040204" pitchFamily="50" charset="-128"/>
                <a:ea typeface="メイリオ" panose="020B0604030504040204" pitchFamily="50" charset="-128"/>
                <a:cs typeface="Times New Roman" panose="02020603050405020304" pitchFamily="18" charset="0"/>
              </a:rPr>
              <a:t>は３地区を整備する。</a:t>
            </a:r>
            <a:endParaRPr kumimoji="0" lang="en-US" altLang="ja-JP" sz="1600" dirty="0" smtClean="0">
              <a:latin typeface="メイリオ" panose="020B0604030504040204" pitchFamily="50" charset="-128"/>
              <a:ea typeface="メイリオ" panose="020B0604030504040204" pitchFamily="50" charset="-128"/>
              <a:cs typeface="Times New Roman" panose="02020603050405020304" pitchFamily="18" charset="0"/>
            </a:endParaRPr>
          </a:p>
          <a:p>
            <a:pPr lvl="0" indent="139700" eaLnBrk="0" fontAlgn="base" hangingPunct="0">
              <a:spcBef>
                <a:spcPct val="0"/>
              </a:spcBef>
              <a:spcAft>
                <a:spcPct val="0"/>
              </a:spcAft>
            </a:pPr>
            <a:r>
              <a:rPr kumimoji="0" lang="en-US" altLang="ja-JP" sz="16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ja-JP" sz="1600" dirty="0" smtClean="0">
                <a:latin typeface="メイリオ" panose="020B0604030504040204" pitchFamily="50" charset="-128"/>
                <a:ea typeface="メイリオ" panose="020B0604030504040204" pitchFamily="50" charset="-128"/>
                <a:cs typeface="Times New Roman" panose="02020603050405020304" pitchFamily="18" charset="0"/>
              </a:rPr>
              <a:t>月</a:t>
            </a:r>
            <a:r>
              <a:rPr kumimoji="0" lang="ja-JP" altLang="ja-JP" sz="1600" dirty="0">
                <a:latin typeface="メイリオ" panose="020B0604030504040204" pitchFamily="50" charset="-128"/>
                <a:ea typeface="メイリオ" panose="020B0604030504040204" pitchFamily="50" charset="-128"/>
                <a:cs typeface="Times New Roman" panose="02020603050405020304" pitchFamily="18" charset="0"/>
              </a:rPr>
              <a:t>４回以上、放課後、土、日、祝日等</a:t>
            </a:r>
            <a:r>
              <a:rPr kumimoji="0" lang="ja-JP" altLang="ja-JP" sz="1600" dirty="0" smtClean="0">
                <a:latin typeface="メイリオ" panose="020B0604030504040204" pitchFamily="50" charset="-128"/>
                <a:ea typeface="メイリオ" panose="020B0604030504040204" pitchFamily="50" charset="-128"/>
                <a:cs typeface="Times New Roman" panose="02020603050405020304" pitchFamily="18" charset="0"/>
              </a:rPr>
              <a:t>に</a:t>
            </a:r>
            <a:r>
              <a:rPr kumimoji="0" lang="ja-JP" altLang="en-US" sz="1600" dirty="0" smtClean="0">
                <a:latin typeface="メイリオ" panose="020B0604030504040204" pitchFamily="50" charset="-128"/>
                <a:ea typeface="メイリオ" panose="020B0604030504040204" pitchFamily="50" charset="-128"/>
                <a:cs typeface="Times New Roman" panose="02020603050405020304" pitchFamily="18" charset="0"/>
              </a:rPr>
              <a:t>開催。</a:t>
            </a:r>
            <a:endParaRPr kumimoji="0" lang="ja-JP" altLang="ja-JP" sz="1600" dirty="0">
              <a:latin typeface="Arial" panose="020B0604020202020204" pitchFamily="34" charset="0"/>
            </a:endParaRPr>
          </a:p>
        </p:txBody>
      </p:sp>
      <p:sp>
        <p:nvSpPr>
          <p:cNvPr id="17" name="角丸四角形 16"/>
          <p:cNvSpPr/>
          <p:nvPr/>
        </p:nvSpPr>
        <p:spPr>
          <a:xfrm>
            <a:off x="146487" y="170156"/>
            <a:ext cx="4774429"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子どもの居場所づくり事業</a:t>
            </a:r>
            <a:endParaRPr kumimoji="1" lang="ja-JP" altLang="en-US" sz="2400" dirty="0">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19" name="角丸四角形 18"/>
          <p:cNvSpPr/>
          <p:nvPr/>
        </p:nvSpPr>
        <p:spPr>
          <a:xfrm>
            <a:off x="6069321" y="175917"/>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令和４年度～</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7120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19</a:t>
            </a:fld>
            <a:endParaRPr lang="ja-JP" altLang="en-US">
              <a:solidFill>
                <a:prstClr val="black">
                  <a:tint val="75000"/>
                </a:prst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042" y="1185217"/>
            <a:ext cx="5702969" cy="4776537"/>
          </a:xfrm>
          <a:prstGeom prst="rect">
            <a:avLst/>
          </a:prstGeom>
        </p:spPr>
      </p:pic>
      <p:sp>
        <p:nvSpPr>
          <p:cNvPr id="5" name="フリーフォーム 4"/>
          <p:cNvSpPr/>
          <p:nvPr/>
        </p:nvSpPr>
        <p:spPr>
          <a:xfrm>
            <a:off x="4511842" y="1913021"/>
            <a:ext cx="1287379" cy="4164617"/>
          </a:xfrm>
          <a:custGeom>
            <a:avLst/>
            <a:gdLst>
              <a:gd name="connsiteX0" fmla="*/ 168442 w 1287379"/>
              <a:gd name="connsiteY0" fmla="*/ 0 h 4164617"/>
              <a:gd name="connsiteX1" fmla="*/ 132347 w 1287379"/>
              <a:gd name="connsiteY1" fmla="*/ 661737 h 4164617"/>
              <a:gd name="connsiteX2" fmla="*/ 120316 w 1287379"/>
              <a:gd name="connsiteY2" fmla="*/ 757990 h 4164617"/>
              <a:gd name="connsiteX3" fmla="*/ 96253 w 1287379"/>
              <a:gd name="connsiteY3" fmla="*/ 842211 h 4164617"/>
              <a:gd name="connsiteX4" fmla="*/ 84221 w 1287379"/>
              <a:gd name="connsiteY4" fmla="*/ 890337 h 4164617"/>
              <a:gd name="connsiteX5" fmla="*/ 72190 w 1287379"/>
              <a:gd name="connsiteY5" fmla="*/ 950495 h 4164617"/>
              <a:gd name="connsiteX6" fmla="*/ 48126 w 1287379"/>
              <a:gd name="connsiteY6" fmla="*/ 1022684 h 4164617"/>
              <a:gd name="connsiteX7" fmla="*/ 0 w 1287379"/>
              <a:gd name="connsiteY7" fmla="*/ 1239253 h 4164617"/>
              <a:gd name="connsiteX8" fmla="*/ 12032 w 1287379"/>
              <a:gd name="connsiteY8" fmla="*/ 1540042 h 4164617"/>
              <a:gd name="connsiteX9" fmla="*/ 24063 w 1287379"/>
              <a:gd name="connsiteY9" fmla="*/ 1576137 h 4164617"/>
              <a:gd name="connsiteX10" fmla="*/ 144379 w 1287379"/>
              <a:gd name="connsiteY10" fmla="*/ 1684421 h 4164617"/>
              <a:gd name="connsiteX11" fmla="*/ 216569 w 1287379"/>
              <a:gd name="connsiteY11" fmla="*/ 1708484 h 4164617"/>
              <a:gd name="connsiteX12" fmla="*/ 252663 w 1287379"/>
              <a:gd name="connsiteY12" fmla="*/ 1732547 h 4164617"/>
              <a:gd name="connsiteX13" fmla="*/ 288758 w 1287379"/>
              <a:gd name="connsiteY13" fmla="*/ 1744579 h 4164617"/>
              <a:gd name="connsiteX14" fmla="*/ 300790 w 1287379"/>
              <a:gd name="connsiteY14" fmla="*/ 1780674 h 4164617"/>
              <a:gd name="connsiteX15" fmla="*/ 336884 w 1287379"/>
              <a:gd name="connsiteY15" fmla="*/ 1804737 h 4164617"/>
              <a:gd name="connsiteX16" fmla="*/ 385011 w 1287379"/>
              <a:gd name="connsiteY16" fmla="*/ 1888958 h 4164617"/>
              <a:gd name="connsiteX17" fmla="*/ 409074 w 1287379"/>
              <a:gd name="connsiteY17" fmla="*/ 1937084 h 4164617"/>
              <a:gd name="connsiteX18" fmla="*/ 445169 w 1287379"/>
              <a:gd name="connsiteY18" fmla="*/ 1961147 h 4164617"/>
              <a:gd name="connsiteX19" fmla="*/ 505326 w 1287379"/>
              <a:gd name="connsiteY19" fmla="*/ 2057400 h 4164617"/>
              <a:gd name="connsiteX20" fmla="*/ 529390 w 1287379"/>
              <a:gd name="connsiteY20" fmla="*/ 2117558 h 4164617"/>
              <a:gd name="connsiteX21" fmla="*/ 565484 w 1287379"/>
              <a:gd name="connsiteY21" fmla="*/ 2153653 h 4164617"/>
              <a:gd name="connsiteX22" fmla="*/ 613611 w 1287379"/>
              <a:gd name="connsiteY22" fmla="*/ 2213811 h 4164617"/>
              <a:gd name="connsiteX23" fmla="*/ 673769 w 1287379"/>
              <a:gd name="connsiteY23" fmla="*/ 2298032 h 4164617"/>
              <a:gd name="connsiteX24" fmla="*/ 745958 w 1287379"/>
              <a:gd name="connsiteY24" fmla="*/ 2382253 h 4164617"/>
              <a:gd name="connsiteX25" fmla="*/ 782053 w 1287379"/>
              <a:gd name="connsiteY25" fmla="*/ 2478505 h 4164617"/>
              <a:gd name="connsiteX26" fmla="*/ 830179 w 1287379"/>
              <a:gd name="connsiteY26" fmla="*/ 2514600 h 4164617"/>
              <a:gd name="connsiteX27" fmla="*/ 854242 w 1287379"/>
              <a:gd name="connsiteY27" fmla="*/ 2586790 h 4164617"/>
              <a:gd name="connsiteX28" fmla="*/ 878305 w 1287379"/>
              <a:gd name="connsiteY28" fmla="*/ 2634916 h 4164617"/>
              <a:gd name="connsiteX29" fmla="*/ 902369 w 1287379"/>
              <a:gd name="connsiteY29" fmla="*/ 2719137 h 4164617"/>
              <a:gd name="connsiteX30" fmla="*/ 938463 w 1287379"/>
              <a:gd name="connsiteY30" fmla="*/ 2767263 h 4164617"/>
              <a:gd name="connsiteX31" fmla="*/ 986590 w 1287379"/>
              <a:gd name="connsiteY31" fmla="*/ 2839453 h 4164617"/>
              <a:gd name="connsiteX32" fmla="*/ 1046747 w 1287379"/>
              <a:gd name="connsiteY32" fmla="*/ 2947737 h 4164617"/>
              <a:gd name="connsiteX33" fmla="*/ 1058779 w 1287379"/>
              <a:gd name="connsiteY33" fmla="*/ 2983832 h 4164617"/>
              <a:gd name="connsiteX34" fmla="*/ 1082842 w 1287379"/>
              <a:gd name="connsiteY34" fmla="*/ 3019926 h 4164617"/>
              <a:gd name="connsiteX35" fmla="*/ 1106905 w 1287379"/>
              <a:gd name="connsiteY35" fmla="*/ 3104147 h 4164617"/>
              <a:gd name="connsiteX36" fmla="*/ 1143000 w 1287379"/>
              <a:gd name="connsiteY36" fmla="*/ 3212432 h 4164617"/>
              <a:gd name="connsiteX37" fmla="*/ 1179095 w 1287379"/>
              <a:gd name="connsiteY37" fmla="*/ 3356811 h 4164617"/>
              <a:gd name="connsiteX38" fmla="*/ 1203158 w 1287379"/>
              <a:gd name="connsiteY38" fmla="*/ 3585411 h 4164617"/>
              <a:gd name="connsiteX39" fmla="*/ 1215190 w 1287379"/>
              <a:gd name="connsiteY39" fmla="*/ 3621505 h 4164617"/>
              <a:gd name="connsiteX40" fmla="*/ 1227221 w 1287379"/>
              <a:gd name="connsiteY40" fmla="*/ 3729790 h 4164617"/>
              <a:gd name="connsiteX41" fmla="*/ 1251284 w 1287379"/>
              <a:gd name="connsiteY41" fmla="*/ 4006516 h 4164617"/>
              <a:gd name="connsiteX42" fmla="*/ 1275347 w 1287379"/>
              <a:gd name="connsiteY42" fmla="*/ 4162926 h 4164617"/>
              <a:gd name="connsiteX43" fmla="*/ 1287379 w 1287379"/>
              <a:gd name="connsiteY43" fmla="*/ 4162926 h 416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7379" h="4164617">
                <a:moveTo>
                  <a:pt x="168442" y="0"/>
                </a:moveTo>
                <a:cubicBezTo>
                  <a:pt x="135106" y="800065"/>
                  <a:pt x="172819" y="358194"/>
                  <a:pt x="132347" y="661737"/>
                </a:cubicBezTo>
                <a:cubicBezTo>
                  <a:pt x="128074" y="693787"/>
                  <a:pt x="126657" y="726284"/>
                  <a:pt x="120316" y="757990"/>
                </a:cubicBezTo>
                <a:cubicBezTo>
                  <a:pt x="114590" y="786620"/>
                  <a:pt x="103935" y="814043"/>
                  <a:pt x="96253" y="842211"/>
                </a:cubicBezTo>
                <a:cubicBezTo>
                  <a:pt x="91902" y="858164"/>
                  <a:pt x="87808" y="874195"/>
                  <a:pt x="84221" y="890337"/>
                </a:cubicBezTo>
                <a:cubicBezTo>
                  <a:pt x="79785" y="910300"/>
                  <a:pt x="77571" y="930766"/>
                  <a:pt x="72190" y="950495"/>
                </a:cubicBezTo>
                <a:cubicBezTo>
                  <a:pt x="65516" y="974966"/>
                  <a:pt x="54915" y="998245"/>
                  <a:pt x="48126" y="1022684"/>
                </a:cubicBezTo>
                <a:cubicBezTo>
                  <a:pt x="13119" y="1148708"/>
                  <a:pt x="16743" y="1138796"/>
                  <a:pt x="0" y="1239253"/>
                </a:cubicBezTo>
                <a:cubicBezTo>
                  <a:pt x="4011" y="1339516"/>
                  <a:pt x="4883" y="1439954"/>
                  <a:pt x="12032" y="1540042"/>
                </a:cubicBezTo>
                <a:cubicBezTo>
                  <a:pt x="12936" y="1552692"/>
                  <a:pt x="17904" y="1565051"/>
                  <a:pt x="24063" y="1576137"/>
                </a:cubicBezTo>
                <a:cubicBezTo>
                  <a:pt x="67088" y="1653582"/>
                  <a:pt x="64952" y="1651326"/>
                  <a:pt x="144379" y="1684421"/>
                </a:cubicBezTo>
                <a:cubicBezTo>
                  <a:pt x="167793" y="1694177"/>
                  <a:pt x="216569" y="1708484"/>
                  <a:pt x="216569" y="1708484"/>
                </a:cubicBezTo>
                <a:cubicBezTo>
                  <a:pt x="228600" y="1716505"/>
                  <a:pt x="239730" y="1726080"/>
                  <a:pt x="252663" y="1732547"/>
                </a:cubicBezTo>
                <a:cubicBezTo>
                  <a:pt x="264007" y="1738219"/>
                  <a:pt x="279790" y="1735611"/>
                  <a:pt x="288758" y="1744579"/>
                </a:cubicBezTo>
                <a:cubicBezTo>
                  <a:pt x="297726" y="1753547"/>
                  <a:pt x="292867" y="1770771"/>
                  <a:pt x="300790" y="1780674"/>
                </a:cubicBezTo>
                <a:cubicBezTo>
                  <a:pt x="309823" y="1791965"/>
                  <a:pt x="324853" y="1796716"/>
                  <a:pt x="336884" y="1804737"/>
                </a:cubicBezTo>
                <a:cubicBezTo>
                  <a:pt x="409599" y="1950167"/>
                  <a:pt x="316986" y="1769917"/>
                  <a:pt x="385011" y="1888958"/>
                </a:cubicBezTo>
                <a:cubicBezTo>
                  <a:pt x="393910" y="1904530"/>
                  <a:pt x="397592" y="1923306"/>
                  <a:pt x="409074" y="1937084"/>
                </a:cubicBezTo>
                <a:cubicBezTo>
                  <a:pt x="418331" y="1948193"/>
                  <a:pt x="433137" y="1953126"/>
                  <a:pt x="445169" y="1961147"/>
                </a:cubicBezTo>
                <a:cubicBezTo>
                  <a:pt x="519014" y="2145761"/>
                  <a:pt x="419719" y="1920429"/>
                  <a:pt x="505326" y="2057400"/>
                </a:cubicBezTo>
                <a:cubicBezTo>
                  <a:pt x="516773" y="2075715"/>
                  <a:pt x="517943" y="2099243"/>
                  <a:pt x="529390" y="2117558"/>
                </a:cubicBezTo>
                <a:cubicBezTo>
                  <a:pt x="538408" y="2131987"/>
                  <a:pt x="554279" y="2140848"/>
                  <a:pt x="565484" y="2153653"/>
                </a:cubicBezTo>
                <a:cubicBezTo>
                  <a:pt x="582394" y="2172979"/>
                  <a:pt x="599366" y="2192444"/>
                  <a:pt x="613611" y="2213811"/>
                </a:cubicBezTo>
                <a:cubicBezTo>
                  <a:pt x="676958" y="2308830"/>
                  <a:pt x="594942" y="2219205"/>
                  <a:pt x="673769" y="2298032"/>
                </a:cubicBezTo>
                <a:cubicBezTo>
                  <a:pt x="700308" y="2377651"/>
                  <a:pt x="662963" y="2287402"/>
                  <a:pt x="745958" y="2382253"/>
                </a:cubicBezTo>
                <a:cubicBezTo>
                  <a:pt x="852211" y="2503686"/>
                  <a:pt x="696713" y="2359029"/>
                  <a:pt x="782053" y="2478505"/>
                </a:cubicBezTo>
                <a:cubicBezTo>
                  <a:pt x="793708" y="2494822"/>
                  <a:pt x="814137" y="2502568"/>
                  <a:pt x="830179" y="2514600"/>
                </a:cubicBezTo>
                <a:cubicBezTo>
                  <a:pt x="838200" y="2538663"/>
                  <a:pt x="842898" y="2564103"/>
                  <a:pt x="854242" y="2586790"/>
                </a:cubicBezTo>
                <a:cubicBezTo>
                  <a:pt x="862263" y="2602832"/>
                  <a:pt x="872007" y="2618122"/>
                  <a:pt x="878305" y="2634916"/>
                </a:cubicBezTo>
                <a:cubicBezTo>
                  <a:pt x="884699" y="2651966"/>
                  <a:pt x="891791" y="2700626"/>
                  <a:pt x="902369" y="2719137"/>
                </a:cubicBezTo>
                <a:cubicBezTo>
                  <a:pt x="912318" y="2736547"/>
                  <a:pt x="926964" y="2750835"/>
                  <a:pt x="938463" y="2767263"/>
                </a:cubicBezTo>
                <a:cubicBezTo>
                  <a:pt x="955048" y="2790956"/>
                  <a:pt x="970548" y="2815390"/>
                  <a:pt x="986590" y="2839453"/>
                </a:cubicBezTo>
                <a:cubicBezTo>
                  <a:pt x="1010338" y="2934448"/>
                  <a:pt x="979767" y="2840569"/>
                  <a:pt x="1046747" y="2947737"/>
                </a:cubicBezTo>
                <a:cubicBezTo>
                  <a:pt x="1053469" y="2958492"/>
                  <a:pt x="1053107" y="2972488"/>
                  <a:pt x="1058779" y="2983832"/>
                </a:cubicBezTo>
                <a:cubicBezTo>
                  <a:pt x="1065246" y="2996765"/>
                  <a:pt x="1076375" y="3006993"/>
                  <a:pt x="1082842" y="3019926"/>
                </a:cubicBezTo>
                <a:cubicBezTo>
                  <a:pt x="1093249" y="3040739"/>
                  <a:pt x="1100735" y="3084095"/>
                  <a:pt x="1106905" y="3104147"/>
                </a:cubicBezTo>
                <a:cubicBezTo>
                  <a:pt x="1118094" y="3140512"/>
                  <a:pt x="1133772" y="3175521"/>
                  <a:pt x="1143000" y="3212432"/>
                </a:cubicBezTo>
                <a:lnTo>
                  <a:pt x="1179095" y="3356811"/>
                </a:lnTo>
                <a:cubicBezTo>
                  <a:pt x="1186233" y="3456743"/>
                  <a:pt x="1182393" y="3502355"/>
                  <a:pt x="1203158" y="3585411"/>
                </a:cubicBezTo>
                <a:cubicBezTo>
                  <a:pt x="1206234" y="3597715"/>
                  <a:pt x="1211179" y="3609474"/>
                  <a:pt x="1215190" y="3621505"/>
                </a:cubicBezTo>
                <a:cubicBezTo>
                  <a:pt x="1219200" y="3657600"/>
                  <a:pt x="1223831" y="3693631"/>
                  <a:pt x="1227221" y="3729790"/>
                </a:cubicBezTo>
                <a:cubicBezTo>
                  <a:pt x="1235863" y="3821976"/>
                  <a:pt x="1242071" y="3914385"/>
                  <a:pt x="1251284" y="4006516"/>
                </a:cubicBezTo>
                <a:cubicBezTo>
                  <a:pt x="1251813" y="4011807"/>
                  <a:pt x="1271517" y="4151436"/>
                  <a:pt x="1275347" y="4162926"/>
                </a:cubicBezTo>
                <a:cubicBezTo>
                  <a:pt x="1276615" y="4166731"/>
                  <a:pt x="1283368" y="4162926"/>
                  <a:pt x="1287379" y="41629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1973179" y="3296625"/>
            <a:ext cx="2538663" cy="157929"/>
          </a:xfrm>
          <a:custGeom>
            <a:avLst/>
            <a:gdLst>
              <a:gd name="connsiteX0" fmla="*/ 0 w 2538663"/>
              <a:gd name="connsiteY0" fmla="*/ 84249 h 157929"/>
              <a:gd name="connsiteX1" fmla="*/ 1744579 w 2538663"/>
              <a:gd name="connsiteY1" fmla="*/ 84249 h 157929"/>
              <a:gd name="connsiteX2" fmla="*/ 1840832 w 2538663"/>
              <a:gd name="connsiteY2" fmla="*/ 60186 h 157929"/>
              <a:gd name="connsiteX3" fmla="*/ 1985210 w 2538663"/>
              <a:gd name="connsiteY3" fmla="*/ 36122 h 157929"/>
              <a:gd name="connsiteX4" fmla="*/ 2117558 w 2538663"/>
              <a:gd name="connsiteY4" fmla="*/ 24091 h 157929"/>
              <a:gd name="connsiteX5" fmla="*/ 2225842 w 2538663"/>
              <a:gd name="connsiteY5" fmla="*/ 12059 h 157929"/>
              <a:gd name="connsiteX6" fmla="*/ 2538663 w 2538663"/>
              <a:gd name="connsiteY6" fmla="*/ 28 h 1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8663" h="157929">
                <a:moveTo>
                  <a:pt x="0" y="84249"/>
                </a:moveTo>
                <a:cubicBezTo>
                  <a:pt x="634855" y="225327"/>
                  <a:pt x="158804" y="128298"/>
                  <a:pt x="1744579" y="84249"/>
                </a:cubicBezTo>
                <a:cubicBezTo>
                  <a:pt x="1777638" y="83331"/>
                  <a:pt x="1808402" y="66672"/>
                  <a:pt x="1840832" y="60186"/>
                </a:cubicBezTo>
                <a:cubicBezTo>
                  <a:pt x="1888674" y="50617"/>
                  <a:pt x="1936830" y="42432"/>
                  <a:pt x="1985210" y="36122"/>
                </a:cubicBezTo>
                <a:cubicBezTo>
                  <a:pt x="2029136" y="30392"/>
                  <a:pt x="2073480" y="28499"/>
                  <a:pt x="2117558" y="24091"/>
                </a:cubicBezTo>
                <a:cubicBezTo>
                  <a:pt x="2153695" y="20477"/>
                  <a:pt x="2189611" y="14558"/>
                  <a:pt x="2225842" y="12059"/>
                </a:cubicBezTo>
                <a:cubicBezTo>
                  <a:pt x="2417716" y="-1174"/>
                  <a:pt x="2407973" y="28"/>
                  <a:pt x="2538663" y="2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875547" y="4764505"/>
            <a:ext cx="2803358" cy="721895"/>
          </a:xfrm>
          <a:custGeom>
            <a:avLst/>
            <a:gdLst>
              <a:gd name="connsiteX0" fmla="*/ 0 w 2803358"/>
              <a:gd name="connsiteY0" fmla="*/ 721895 h 721895"/>
              <a:gd name="connsiteX1" fmla="*/ 144379 w 2803358"/>
              <a:gd name="connsiteY1" fmla="*/ 661737 h 721895"/>
              <a:gd name="connsiteX2" fmla="*/ 228600 w 2803358"/>
              <a:gd name="connsiteY2" fmla="*/ 589548 h 721895"/>
              <a:gd name="connsiteX3" fmla="*/ 397042 w 2803358"/>
              <a:gd name="connsiteY3" fmla="*/ 529390 h 721895"/>
              <a:gd name="connsiteX4" fmla="*/ 445169 w 2803358"/>
              <a:gd name="connsiteY4" fmla="*/ 481263 h 721895"/>
              <a:gd name="connsiteX5" fmla="*/ 541421 w 2803358"/>
              <a:gd name="connsiteY5" fmla="*/ 409074 h 721895"/>
              <a:gd name="connsiteX6" fmla="*/ 625642 w 2803358"/>
              <a:gd name="connsiteY6" fmla="*/ 348916 h 721895"/>
              <a:gd name="connsiteX7" fmla="*/ 697832 w 2803358"/>
              <a:gd name="connsiteY7" fmla="*/ 288758 h 721895"/>
              <a:gd name="connsiteX8" fmla="*/ 806116 w 2803358"/>
              <a:gd name="connsiteY8" fmla="*/ 252663 h 721895"/>
              <a:gd name="connsiteX9" fmla="*/ 854242 w 2803358"/>
              <a:gd name="connsiteY9" fmla="*/ 228600 h 721895"/>
              <a:gd name="connsiteX10" fmla="*/ 890337 w 2803358"/>
              <a:gd name="connsiteY10" fmla="*/ 204537 h 721895"/>
              <a:gd name="connsiteX11" fmla="*/ 926432 w 2803358"/>
              <a:gd name="connsiteY11" fmla="*/ 192506 h 721895"/>
              <a:gd name="connsiteX12" fmla="*/ 998621 w 2803358"/>
              <a:gd name="connsiteY12" fmla="*/ 156411 h 721895"/>
              <a:gd name="connsiteX13" fmla="*/ 1143000 w 2803358"/>
              <a:gd name="connsiteY13" fmla="*/ 84221 h 721895"/>
              <a:gd name="connsiteX14" fmla="*/ 1275348 w 2803358"/>
              <a:gd name="connsiteY14" fmla="*/ 60158 h 721895"/>
              <a:gd name="connsiteX15" fmla="*/ 1515979 w 2803358"/>
              <a:gd name="connsiteY15" fmla="*/ 12032 h 721895"/>
              <a:gd name="connsiteX16" fmla="*/ 1804737 w 2803358"/>
              <a:gd name="connsiteY16" fmla="*/ 0 h 721895"/>
              <a:gd name="connsiteX17" fmla="*/ 1925053 w 2803358"/>
              <a:gd name="connsiteY17" fmla="*/ 12032 h 721895"/>
              <a:gd name="connsiteX18" fmla="*/ 1949116 w 2803358"/>
              <a:gd name="connsiteY18" fmla="*/ 48127 h 721895"/>
              <a:gd name="connsiteX19" fmla="*/ 2033337 w 2803358"/>
              <a:gd name="connsiteY19" fmla="*/ 144379 h 721895"/>
              <a:gd name="connsiteX20" fmla="*/ 2069432 w 2803358"/>
              <a:gd name="connsiteY20" fmla="*/ 156411 h 721895"/>
              <a:gd name="connsiteX21" fmla="*/ 2286000 w 2803358"/>
              <a:gd name="connsiteY21" fmla="*/ 168442 h 721895"/>
              <a:gd name="connsiteX22" fmla="*/ 2370221 w 2803358"/>
              <a:gd name="connsiteY22" fmla="*/ 228600 h 721895"/>
              <a:gd name="connsiteX23" fmla="*/ 2442411 w 2803358"/>
              <a:gd name="connsiteY23" fmla="*/ 276727 h 721895"/>
              <a:gd name="connsiteX24" fmla="*/ 2598821 w 2803358"/>
              <a:gd name="connsiteY24" fmla="*/ 300790 h 721895"/>
              <a:gd name="connsiteX25" fmla="*/ 2634916 w 2803358"/>
              <a:gd name="connsiteY25" fmla="*/ 312821 h 721895"/>
              <a:gd name="connsiteX26" fmla="*/ 2707106 w 2803358"/>
              <a:gd name="connsiteY26" fmla="*/ 360948 h 721895"/>
              <a:gd name="connsiteX27" fmla="*/ 2767264 w 2803358"/>
              <a:gd name="connsiteY27" fmla="*/ 372979 h 721895"/>
              <a:gd name="connsiteX28" fmla="*/ 2803358 w 2803358"/>
              <a:gd name="connsiteY28" fmla="*/ 385011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3358" h="721895">
                <a:moveTo>
                  <a:pt x="0" y="721895"/>
                </a:moveTo>
                <a:cubicBezTo>
                  <a:pt x="48126" y="701842"/>
                  <a:pt x="104794" y="695667"/>
                  <a:pt x="144379" y="661737"/>
                </a:cubicBezTo>
                <a:cubicBezTo>
                  <a:pt x="172453" y="637674"/>
                  <a:pt x="196730" y="608295"/>
                  <a:pt x="228600" y="589548"/>
                </a:cubicBezTo>
                <a:cubicBezTo>
                  <a:pt x="288770" y="554154"/>
                  <a:pt x="335913" y="544672"/>
                  <a:pt x="397042" y="529390"/>
                </a:cubicBezTo>
                <a:cubicBezTo>
                  <a:pt x="413084" y="513348"/>
                  <a:pt x="426292" y="493848"/>
                  <a:pt x="445169" y="481263"/>
                </a:cubicBezTo>
                <a:cubicBezTo>
                  <a:pt x="526771" y="426862"/>
                  <a:pt x="427102" y="494813"/>
                  <a:pt x="541421" y="409074"/>
                </a:cubicBezTo>
                <a:cubicBezTo>
                  <a:pt x="603949" y="362178"/>
                  <a:pt x="552430" y="409925"/>
                  <a:pt x="625642" y="348916"/>
                </a:cubicBezTo>
                <a:cubicBezTo>
                  <a:pt x="655919" y="323685"/>
                  <a:pt x="654713" y="308659"/>
                  <a:pt x="697832" y="288758"/>
                </a:cubicBezTo>
                <a:cubicBezTo>
                  <a:pt x="732377" y="272814"/>
                  <a:pt x="772086" y="269678"/>
                  <a:pt x="806116" y="252663"/>
                </a:cubicBezTo>
                <a:cubicBezTo>
                  <a:pt x="822158" y="244642"/>
                  <a:pt x="838670" y="237498"/>
                  <a:pt x="854242" y="228600"/>
                </a:cubicBezTo>
                <a:cubicBezTo>
                  <a:pt x="866797" y="221426"/>
                  <a:pt x="877403" y="211004"/>
                  <a:pt x="890337" y="204537"/>
                </a:cubicBezTo>
                <a:cubicBezTo>
                  <a:pt x="901681" y="198865"/>
                  <a:pt x="914400" y="196516"/>
                  <a:pt x="926432" y="192506"/>
                </a:cubicBezTo>
                <a:cubicBezTo>
                  <a:pt x="1010944" y="136163"/>
                  <a:pt x="915601" y="195154"/>
                  <a:pt x="998621" y="156411"/>
                </a:cubicBezTo>
                <a:cubicBezTo>
                  <a:pt x="1047380" y="133657"/>
                  <a:pt x="1090061" y="93846"/>
                  <a:pt x="1143000" y="84221"/>
                </a:cubicBezTo>
                <a:lnTo>
                  <a:pt x="1275348" y="60158"/>
                </a:lnTo>
                <a:cubicBezTo>
                  <a:pt x="1374453" y="10606"/>
                  <a:pt x="1330418" y="25949"/>
                  <a:pt x="1515979" y="12032"/>
                </a:cubicBezTo>
                <a:cubicBezTo>
                  <a:pt x="1612045" y="4827"/>
                  <a:pt x="1708484" y="4011"/>
                  <a:pt x="1804737" y="0"/>
                </a:cubicBezTo>
                <a:cubicBezTo>
                  <a:pt x="1844842" y="4011"/>
                  <a:pt x="1886816" y="-714"/>
                  <a:pt x="1925053" y="12032"/>
                </a:cubicBezTo>
                <a:cubicBezTo>
                  <a:pt x="1938771" y="16605"/>
                  <a:pt x="1940440" y="36559"/>
                  <a:pt x="1949116" y="48127"/>
                </a:cubicBezTo>
                <a:cubicBezTo>
                  <a:pt x="1959587" y="62088"/>
                  <a:pt x="2011077" y="129539"/>
                  <a:pt x="2033337" y="144379"/>
                </a:cubicBezTo>
                <a:cubicBezTo>
                  <a:pt x="2043889" y="151414"/>
                  <a:pt x="2056807" y="155209"/>
                  <a:pt x="2069432" y="156411"/>
                </a:cubicBezTo>
                <a:cubicBezTo>
                  <a:pt x="2141407" y="163266"/>
                  <a:pt x="2213811" y="164432"/>
                  <a:pt x="2286000" y="168442"/>
                </a:cubicBezTo>
                <a:cubicBezTo>
                  <a:pt x="2329990" y="212432"/>
                  <a:pt x="2293347" y="179680"/>
                  <a:pt x="2370221" y="228600"/>
                </a:cubicBezTo>
                <a:cubicBezTo>
                  <a:pt x="2394620" y="244127"/>
                  <a:pt x="2413884" y="271973"/>
                  <a:pt x="2442411" y="276727"/>
                </a:cubicBezTo>
                <a:cubicBezTo>
                  <a:pt x="2542573" y="293420"/>
                  <a:pt x="2490450" y="285308"/>
                  <a:pt x="2598821" y="300790"/>
                </a:cubicBezTo>
                <a:cubicBezTo>
                  <a:pt x="2610853" y="304800"/>
                  <a:pt x="2623830" y="306662"/>
                  <a:pt x="2634916" y="312821"/>
                </a:cubicBezTo>
                <a:cubicBezTo>
                  <a:pt x="2660197" y="326866"/>
                  <a:pt x="2678747" y="355276"/>
                  <a:pt x="2707106" y="360948"/>
                </a:cubicBezTo>
                <a:cubicBezTo>
                  <a:pt x="2727159" y="364958"/>
                  <a:pt x="2747425" y="368019"/>
                  <a:pt x="2767264" y="372979"/>
                </a:cubicBezTo>
                <a:cubicBezTo>
                  <a:pt x="2779568" y="376055"/>
                  <a:pt x="2803358" y="385011"/>
                  <a:pt x="2803358" y="3850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900989" y="3729789"/>
            <a:ext cx="1937085" cy="1179095"/>
          </a:xfrm>
          <a:custGeom>
            <a:avLst/>
            <a:gdLst>
              <a:gd name="connsiteX0" fmla="*/ 0 w 1937085"/>
              <a:gd name="connsiteY0" fmla="*/ 0 h 1179095"/>
              <a:gd name="connsiteX1" fmla="*/ 709864 w 1937085"/>
              <a:gd name="connsiteY1" fmla="*/ 48127 h 1179095"/>
              <a:gd name="connsiteX2" fmla="*/ 806116 w 1937085"/>
              <a:gd name="connsiteY2" fmla="*/ 120316 h 1179095"/>
              <a:gd name="connsiteX3" fmla="*/ 854243 w 1937085"/>
              <a:gd name="connsiteY3" fmla="*/ 156411 h 1179095"/>
              <a:gd name="connsiteX4" fmla="*/ 950495 w 1937085"/>
              <a:gd name="connsiteY4" fmla="*/ 204537 h 1179095"/>
              <a:gd name="connsiteX5" fmla="*/ 998622 w 1937085"/>
              <a:gd name="connsiteY5" fmla="*/ 240632 h 1179095"/>
              <a:gd name="connsiteX6" fmla="*/ 1034716 w 1937085"/>
              <a:gd name="connsiteY6" fmla="*/ 264695 h 1179095"/>
              <a:gd name="connsiteX7" fmla="*/ 1070811 w 1937085"/>
              <a:gd name="connsiteY7" fmla="*/ 300790 h 1179095"/>
              <a:gd name="connsiteX8" fmla="*/ 1118937 w 1937085"/>
              <a:gd name="connsiteY8" fmla="*/ 324853 h 1179095"/>
              <a:gd name="connsiteX9" fmla="*/ 1251285 w 1937085"/>
              <a:gd name="connsiteY9" fmla="*/ 372979 h 1179095"/>
              <a:gd name="connsiteX10" fmla="*/ 1359569 w 1937085"/>
              <a:gd name="connsiteY10" fmla="*/ 409074 h 1179095"/>
              <a:gd name="connsiteX11" fmla="*/ 1383632 w 1937085"/>
              <a:gd name="connsiteY11" fmla="*/ 445169 h 1179095"/>
              <a:gd name="connsiteX12" fmla="*/ 1455822 w 1937085"/>
              <a:gd name="connsiteY12" fmla="*/ 505327 h 1179095"/>
              <a:gd name="connsiteX13" fmla="*/ 1479885 w 1937085"/>
              <a:gd name="connsiteY13" fmla="*/ 541422 h 1179095"/>
              <a:gd name="connsiteX14" fmla="*/ 1528011 w 1937085"/>
              <a:gd name="connsiteY14" fmla="*/ 565485 h 1179095"/>
              <a:gd name="connsiteX15" fmla="*/ 1576137 w 1937085"/>
              <a:gd name="connsiteY15" fmla="*/ 601579 h 1179095"/>
              <a:gd name="connsiteX16" fmla="*/ 1684422 w 1937085"/>
              <a:gd name="connsiteY16" fmla="*/ 697832 h 1179095"/>
              <a:gd name="connsiteX17" fmla="*/ 1708485 w 1937085"/>
              <a:gd name="connsiteY17" fmla="*/ 745958 h 1179095"/>
              <a:gd name="connsiteX18" fmla="*/ 1720516 w 1937085"/>
              <a:gd name="connsiteY18" fmla="*/ 794085 h 1179095"/>
              <a:gd name="connsiteX19" fmla="*/ 1744579 w 1937085"/>
              <a:gd name="connsiteY19" fmla="*/ 830179 h 1179095"/>
              <a:gd name="connsiteX20" fmla="*/ 1804737 w 1937085"/>
              <a:gd name="connsiteY20" fmla="*/ 938464 h 1179095"/>
              <a:gd name="connsiteX21" fmla="*/ 1816769 w 1937085"/>
              <a:gd name="connsiteY21" fmla="*/ 986590 h 1179095"/>
              <a:gd name="connsiteX22" fmla="*/ 1888958 w 1937085"/>
              <a:gd name="connsiteY22" fmla="*/ 1046748 h 1179095"/>
              <a:gd name="connsiteX23" fmla="*/ 1925053 w 1937085"/>
              <a:gd name="connsiteY23" fmla="*/ 1130969 h 1179095"/>
              <a:gd name="connsiteX24" fmla="*/ 1937085 w 1937085"/>
              <a:gd name="connsiteY24" fmla="*/ 1179095 h 11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7085" h="1179095">
                <a:moveTo>
                  <a:pt x="0" y="0"/>
                </a:moveTo>
                <a:cubicBezTo>
                  <a:pt x="259976" y="155987"/>
                  <a:pt x="-93645" y="-42592"/>
                  <a:pt x="709864" y="48127"/>
                </a:cubicBezTo>
                <a:cubicBezTo>
                  <a:pt x="749716" y="52626"/>
                  <a:pt x="774032" y="96253"/>
                  <a:pt x="806116" y="120316"/>
                </a:cubicBezTo>
                <a:cubicBezTo>
                  <a:pt x="822158" y="132348"/>
                  <a:pt x="836307" y="147443"/>
                  <a:pt x="854243" y="156411"/>
                </a:cubicBezTo>
                <a:cubicBezTo>
                  <a:pt x="886327" y="172453"/>
                  <a:pt x="921798" y="183014"/>
                  <a:pt x="950495" y="204537"/>
                </a:cubicBezTo>
                <a:cubicBezTo>
                  <a:pt x="966537" y="216569"/>
                  <a:pt x="982304" y="228976"/>
                  <a:pt x="998622" y="240632"/>
                </a:cubicBezTo>
                <a:cubicBezTo>
                  <a:pt x="1010389" y="249037"/>
                  <a:pt x="1023608" y="255438"/>
                  <a:pt x="1034716" y="264695"/>
                </a:cubicBezTo>
                <a:cubicBezTo>
                  <a:pt x="1047788" y="275588"/>
                  <a:pt x="1056965" y="290900"/>
                  <a:pt x="1070811" y="300790"/>
                </a:cubicBezTo>
                <a:cubicBezTo>
                  <a:pt x="1085406" y="311215"/>
                  <a:pt x="1102609" y="317431"/>
                  <a:pt x="1118937" y="324853"/>
                </a:cubicBezTo>
                <a:cubicBezTo>
                  <a:pt x="1257209" y="387704"/>
                  <a:pt x="1152492" y="342582"/>
                  <a:pt x="1251285" y="372979"/>
                </a:cubicBezTo>
                <a:cubicBezTo>
                  <a:pt x="1287650" y="384168"/>
                  <a:pt x="1359569" y="409074"/>
                  <a:pt x="1359569" y="409074"/>
                </a:cubicBezTo>
                <a:cubicBezTo>
                  <a:pt x="1367590" y="421106"/>
                  <a:pt x="1373407" y="434944"/>
                  <a:pt x="1383632" y="445169"/>
                </a:cubicBezTo>
                <a:cubicBezTo>
                  <a:pt x="1478275" y="539812"/>
                  <a:pt x="1357269" y="387062"/>
                  <a:pt x="1455822" y="505327"/>
                </a:cubicBezTo>
                <a:cubicBezTo>
                  <a:pt x="1465079" y="516436"/>
                  <a:pt x="1468776" y="532165"/>
                  <a:pt x="1479885" y="541422"/>
                </a:cubicBezTo>
                <a:cubicBezTo>
                  <a:pt x="1493663" y="552904"/>
                  <a:pt x="1512802" y="555979"/>
                  <a:pt x="1528011" y="565485"/>
                </a:cubicBezTo>
                <a:cubicBezTo>
                  <a:pt x="1545015" y="576113"/>
                  <a:pt x="1561232" y="588165"/>
                  <a:pt x="1576137" y="601579"/>
                </a:cubicBezTo>
                <a:cubicBezTo>
                  <a:pt x="1693873" y="707541"/>
                  <a:pt x="1605003" y="644887"/>
                  <a:pt x="1684422" y="697832"/>
                </a:cubicBezTo>
                <a:cubicBezTo>
                  <a:pt x="1692443" y="713874"/>
                  <a:pt x="1702188" y="729164"/>
                  <a:pt x="1708485" y="745958"/>
                </a:cubicBezTo>
                <a:cubicBezTo>
                  <a:pt x="1714291" y="761441"/>
                  <a:pt x="1714002" y="778886"/>
                  <a:pt x="1720516" y="794085"/>
                </a:cubicBezTo>
                <a:cubicBezTo>
                  <a:pt x="1726212" y="807376"/>
                  <a:pt x="1738706" y="816965"/>
                  <a:pt x="1744579" y="830179"/>
                </a:cubicBezTo>
                <a:cubicBezTo>
                  <a:pt x="1791690" y="936178"/>
                  <a:pt x="1738856" y="872582"/>
                  <a:pt x="1804737" y="938464"/>
                </a:cubicBezTo>
                <a:cubicBezTo>
                  <a:pt x="1808748" y="954506"/>
                  <a:pt x="1808565" y="972233"/>
                  <a:pt x="1816769" y="986590"/>
                </a:cubicBezTo>
                <a:cubicBezTo>
                  <a:pt x="1831021" y="1011531"/>
                  <a:pt x="1865958" y="1031414"/>
                  <a:pt x="1888958" y="1046748"/>
                </a:cubicBezTo>
                <a:cubicBezTo>
                  <a:pt x="1923501" y="1184914"/>
                  <a:pt x="1875199" y="1014645"/>
                  <a:pt x="1925053" y="1130969"/>
                </a:cubicBezTo>
                <a:cubicBezTo>
                  <a:pt x="1931567" y="1146168"/>
                  <a:pt x="1937085" y="1179095"/>
                  <a:pt x="1937085" y="117909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705726" y="3344779"/>
            <a:ext cx="445169" cy="1299410"/>
          </a:xfrm>
          <a:custGeom>
            <a:avLst/>
            <a:gdLst>
              <a:gd name="connsiteX0" fmla="*/ 300790 w 445169"/>
              <a:gd name="connsiteY0" fmla="*/ 0 h 1299410"/>
              <a:gd name="connsiteX1" fmla="*/ 312821 w 445169"/>
              <a:gd name="connsiteY1" fmla="*/ 96253 h 1299410"/>
              <a:gd name="connsiteX2" fmla="*/ 336885 w 445169"/>
              <a:gd name="connsiteY2" fmla="*/ 132347 h 1299410"/>
              <a:gd name="connsiteX3" fmla="*/ 348916 w 445169"/>
              <a:gd name="connsiteY3" fmla="*/ 168442 h 1299410"/>
              <a:gd name="connsiteX4" fmla="*/ 372979 w 445169"/>
              <a:gd name="connsiteY4" fmla="*/ 288758 h 1299410"/>
              <a:gd name="connsiteX5" fmla="*/ 409074 w 445169"/>
              <a:gd name="connsiteY5" fmla="*/ 397042 h 1299410"/>
              <a:gd name="connsiteX6" fmla="*/ 433137 w 445169"/>
              <a:gd name="connsiteY6" fmla="*/ 505326 h 1299410"/>
              <a:gd name="connsiteX7" fmla="*/ 445169 w 445169"/>
              <a:gd name="connsiteY7" fmla="*/ 541421 h 1299410"/>
              <a:gd name="connsiteX8" fmla="*/ 433137 w 445169"/>
              <a:gd name="connsiteY8" fmla="*/ 721895 h 1299410"/>
              <a:gd name="connsiteX9" fmla="*/ 421106 w 445169"/>
              <a:gd name="connsiteY9" fmla="*/ 806116 h 1299410"/>
              <a:gd name="connsiteX10" fmla="*/ 409074 w 445169"/>
              <a:gd name="connsiteY10" fmla="*/ 902368 h 1299410"/>
              <a:gd name="connsiteX11" fmla="*/ 385011 w 445169"/>
              <a:gd name="connsiteY11" fmla="*/ 1022684 h 1299410"/>
              <a:gd name="connsiteX12" fmla="*/ 348916 w 445169"/>
              <a:gd name="connsiteY12" fmla="*/ 1046747 h 1299410"/>
              <a:gd name="connsiteX13" fmla="*/ 288758 w 445169"/>
              <a:gd name="connsiteY13" fmla="*/ 1094874 h 1299410"/>
              <a:gd name="connsiteX14" fmla="*/ 204537 w 445169"/>
              <a:gd name="connsiteY14" fmla="*/ 1155032 h 1299410"/>
              <a:gd name="connsiteX15" fmla="*/ 168442 w 445169"/>
              <a:gd name="connsiteY15" fmla="*/ 1179095 h 1299410"/>
              <a:gd name="connsiteX16" fmla="*/ 96253 w 445169"/>
              <a:gd name="connsiteY16" fmla="*/ 1215189 h 1299410"/>
              <a:gd name="connsiteX17" fmla="*/ 72190 w 445169"/>
              <a:gd name="connsiteY17" fmla="*/ 1251284 h 1299410"/>
              <a:gd name="connsiteX18" fmla="*/ 36095 w 445169"/>
              <a:gd name="connsiteY18" fmla="*/ 1263316 h 1299410"/>
              <a:gd name="connsiteX19" fmla="*/ 0 w 445169"/>
              <a:gd name="connsiteY19" fmla="*/ 1287379 h 1299410"/>
              <a:gd name="connsiteX20" fmla="*/ 0 w 445169"/>
              <a:gd name="connsiteY20" fmla="*/ 1299410 h 12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5169" h="1299410">
                <a:moveTo>
                  <a:pt x="300790" y="0"/>
                </a:moveTo>
                <a:cubicBezTo>
                  <a:pt x="304800" y="32084"/>
                  <a:pt x="304313" y="65058"/>
                  <a:pt x="312821" y="96253"/>
                </a:cubicBezTo>
                <a:cubicBezTo>
                  <a:pt x="316626" y="110204"/>
                  <a:pt x="330418" y="119414"/>
                  <a:pt x="336885" y="132347"/>
                </a:cubicBezTo>
                <a:cubicBezTo>
                  <a:pt x="342557" y="143690"/>
                  <a:pt x="346064" y="156084"/>
                  <a:pt x="348916" y="168442"/>
                </a:cubicBezTo>
                <a:cubicBezTo>
                  <a:pt x="358112" y="208294"/>
                  <a:pt x="360045" y="249957"/>
                  <a:pt x="372979" y="288758"/>
                </a:cubicBezTo>
                <a:cubicBezTo>
                  <a:pt x="385011" y="324853"/>
                  <a:pt x="401612" y="359734"/>
                  <a:pt x="409074" y="397042"/>
                </a:cubicBezTo>
                <a:cubicBezTo>
                  <a:pt x="417342" y="438380"/>
                  <a:pt x="421812" y="465689"/>
                  <a:pt x="433137" y="505326"/>
                </a:cubicBezTo>
                <a:cubicBezTo>
                  <a:pt x="436621" y="517521"/>
                  <a:pt x="441158" y="529389"/>
                  <a:pt x="445169" y="541421"/>
                </a:cubicBezTo>
                <a:cubicBezTo>
                  <a:pt x="441158" y="601579"/>
                  <a:pt x="438595" y="661851"/>
                  <a:pt x="433137" y="721895"/>
                </a:cubicBezTo>
                <a:cubicBezTo>
                  <a:pt x="430570" y="750137"/>
                  <a:pt x="424854" y="778006"/>
                  <a:pt x="421106" y="806116"/>
                </a:cubicBezTo>
                <a:cubicBezTo>
                  <a:pt x="416833" y="838166"/>
                  <a:pt x="413647" y="870359"/>
                  <a:pt x="409074" y="902368"/>
                </a:cubicBezTo>
                <a:cubicBezTo>
                  <a:pt x="409042" y="902591"/>
                  <a:pt x="392982" y="1010728"/>
                  <a:pt x="385011" y="1022684"/>
                </a:cubicBezTo>
                <a:cubicBezTo>
                  <a:pt x="376990" y="1034716"/>
                  <a:pt x="360948" y="1038726"/>
                  <a:pt x="348916" y="1046747"/>
                </a:cubicBezTo>
                <a:cubicBezTo>
                  <a:pt x="275224" y="1157286"/>
                  <a:pt x="375928" y="1022232"/>
                  <a:pt x="288758" y="1094874"/>
                </a:cubicBezTo>
                <a:cubicBezTo>
                  <a:pt x="203299" y="1166090"/>
                  <a:pt x="304642" y="1130005"/>
                  <a:pt x="204537" y="1155032"/>
                </a:cubicBezTo>
                <a:cubicBezTo>
                  <a:pt x="192505" y="1163053"/>
                  <a:pt x="181376" y="1172628"/>
                  <a:pt x="168442" y="1179095"/>
                </a:cubicBezTo>
                <a:cubicBezTo>
                  <a:pt x="68816" y="1228907"/>
                  <a:pt x="199698" y="1146227"/>
                  <a:pt x="96253" y="1215189"/>
                </a:cubicBezTo>
                <a:cubicBezTo>
                  <a:pt x="88232" y="1227221"/>
                  <a:pt x="83481" y="1242251"/>
                  <a:pt x="72190" y="1251284"/>
                </a:cubicBezTo>
                <a:cubicBezTo>
                  <a:pt x="62287" y="1259207"/>
                  <a:pt x="47439" y="1257644"/>
                  <a:pt x="36095" y="1263316"/>
                </a:cubicBezTo>
                <a:cubicBezTo>
                  <a:pt x="23161" y="1269783"/>
                  <a:pt x="10225" y="1277154"/>
                  <a:pt x="0" y="1287379"/>
                </a:cubicBezTo>
                <a:lnTo>
                  <a:pt x="0" y="129941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4680285" y="4151001"/>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3519236" y="3651584"/>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3807995" y="2463209"/>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648326" y="1347537"/>
            <a:ext cx="1107996" cy="369332"/>
          </a:xfrm>
          <a:prstGeom prst="rect">
            <a:avLst/>
          </a:prstGeom>
          <a:noFill/>
        </p:spPr>
        <p:txBody>
          <a:bodyPr wrap="none" rtlCol="0">
            <a:spAutoFit/>
          </a:bodyPr>
          <a:lstStyle/>
          <a:p>
            <a:r>
              <a:rPr kumimoji="1" lang="ja-JP" altLang="en-US" b="1" dirty="0" smtClean="0"/>
              <a:t>多度地区</a:t>
            </a:r>
            <a:endParaRPr kumimoji="1" lang="ja-JP" altLang="en-US" b="1" dirty="0"/>
          </a:p>
        </p:txBody>
      </p:sp>
      <p:sp>
        <p:nvSpPr>
          <p:cNvPr id="16" name="テキスト ボックス 15"/>
          <p:cNvSpPr txBox="1"/>
          <p:nvPr/>
        </p:nvSpPr>
        <p:spPr>
          <a:xfrm>
            <a:off x="1227221" y="3388820"/>
            <a:ext cx="1346844" cy="369332"/>
          </a:xfrm>
          <a:prstGeom prst="rect">
            <a:avLst/>
          </a:prstGeom>
          <a:noFill/>
        </p:spPr>
        <p:txBody>
          <a:bodyPr wrap="none" rtlCol="0">
            <a:spAutoFit/>
          </a:bodyPr>
          <a:lstStyle/>
          <a:p>
            <a:r>
              <a:rPr lang="ja-JP" altLang="en-US" b="1" dirty="0"/>
              <a:t>大山田</a:t>
            </a:r>
            <a:r>
              <a:rPr kumimoji="1" lang="ja-JP" altLang="en-US" b="1" dirty="0" smtClean="0"/>
              <a:t>地区</a:t>
            </a:r>
            <a:endParaRPr kumimoji="1" lang="ja-JP" altLang="en-US" b="1" dirty="0"/>
          </a:p>
        </p:txBody>
      </p:sp>
      <p:sp>
        <p:nvSpPr>
          <p:cNvPr id="17" name="テキスト ボックス 16"/>
          <p:cNvSpPr txBox="1"/>
          <p:nvPr/>
        </p:nvSpPr>
        <p:spPr>
          <a:xfrm>
            <a:off x="1178828" y="4539552"/>
            <a:ext cx="1579278" cy="369332"/>
          </a:xfrm>
          <a:prstGeom prst="rect">
            <a:avLst/>
          </a:prstGeom>
          <a:noFill/>
        </p:spPr>
        <p:txBody>
          <a:bodyPr wrap="none" rtlCol="0">
            <a:spAutoFit/>
          </a:bodyPr>
          <a:lstStyle/>
          <a:p>
            <a:r>
              <a:rPr lang="ja-JP" altLang="en-US" b="1" dirty="0"/>
              <a:t>七</a:t>
            </a:r>
            <a:r>
              <a:rPr lang="ja-JP" altLang="en-US" b="1" dirty="0" smtClean="0"/>
              <a:t>和桑部</a:t>
            </a:r>
            <a:r>
              <a:rPr kumimoji="1" lang="ja-JP" altLang="en-US" b="1" dirty="0" smtClean="0"/>
              <a:t>地区</a:t>
            </a:r>
            <a:endParaRPr kumimoji="1" lang="ja-JP" altLang="en-US" b="1" dirty="0"/>
          </a:p>
        </p:txBody>
      </p:sp>
      <p:sp>
        <p:nvSpPr>
          <p:cNvPr id="18" name="テキスト ボックス 17"/>
          <p:cNvSpPr txBox="1"/>
          <p:nvPr/>
        </p:nvSpPr>
        <p:spPr>
          <a:xfrm>
            <a:off x="4938079" y="2799116"/>
            <a:ext cx="1114408" cy="369332"/>
          </a:xfrm>
          <a:prstGeom prst="rect">
            <a:avLst/>
          </a:prstGeom>
          <a:noFill/>
        </p:spPr>
        <p:txBody>
          <a:bodyPr wrap="none" rtlCol="0">
            <a:spAutoFit/>
          </a:bodyPr>
          <a:lstStyle/>
          <a:p>
            <a:r>
              <a:rPr lang="ja-JP" altLang="en-US" b="1" dirty="0"/>
              <a:t>長島</a:t>
            </a:r>
            <a:r>
              <a:rPr kumimoji="1" lang="ja-JP" altLang="en-US" b="1" dirty="0" smtClean="0"/>
              <a:t>地区</a:t>
            </a:r>
            <a:endParaRPr kumimoji="1" lang="ja-JP" altLang="en-US" b="1" dirty="0"/>
          </a:p>
        </p:txBody>
      </p:sp>
      <p:sp>
        <p:nvSpPr>
          <p:cNvPr id="19" name="テキスト ボックス 18"/>
          <p:cNvSpPr txBox="1"/>
          <p:nvPr/>
        </p:nvSpPr>
        <p:spPr>
          <a:xfrm>
            <a:off x="3580484" y="5180655"/>
            <a:ext cx="1114408" cy="369332"/>
          </a:xfrm>
          <a:prstGeom prst="rect">
            <a:avLst/>
          </a:prstGeom>
          <a:noFill/>
        </p:spPr>
        <p:txBody>
          <a:bodyPr wrap="none" rtlCol="0">
            <a:spAutoFit/>
          </a:bodyPr>
          <a:lstStyle/>
          <a:p>
            <a:r>
              <a:rPr kumimoji="1" lang="ja-JP" altLang="en-US" b="1" dirty="0" smtClean="0"/>
              <a:t>城南地区</a:t>
            </a:r>
            <a:endParaRPr kumimoji="1" lang="ja-JP" altLang="en-US" b="1" dirty="0"/>
          </a:p>
        </p:txBody>
      </p:sp>
      <p:sp>
        <p:nvSpPr>
          <p:cNvPr id="20" name="テキスト ボックス 19"/>
          <p:cNvSpPr txBox="1"/>
          <p:nvPr/>
        </p:nvSpPr>
        <p:spPr>
          <a:xfrm>
            <a:off x="3928310" y="3689502"/>
            <a:ext cx="1114408" cy="369332"/>
          </a:xfrm>
          <a:prstGeom prst="rect">
            <a:avLst/>
          </a:prstGeom>
          <a:noFill/>
        </p:spPr>
        <p:txBody>
          <a:bodyPr wrap="none" rtlCol="0">
            <a:spAutoFit/>
          </a:bodyPr>
          <a:lstStyle/>
          <a:p>
            <a:r>
              <a:rPr lang="ja-JP" altLang="en-US" b="1" dirty="0"/>
              <a:t>精義</a:t>
            </a:r>
            <a:r>
              <a:rPr kumimoji="1" lang="ja-JP" altLang="en-US" b="1" dirty="0" smtClean="0"/>
              <a:t>地区</a:t>
            </a:r>
            <a:endParaRPr kumimoji="1" lang="ja-JP" altLang="en-US" b="1" dirty="0"/>
          </a:p>
        </p:txBody>
      </p:sp>
      <p:sp>
        <p:nvSpPr>
          <p:cNvPr id="21" name="ドーナツ 20"/>
          <p:cNvSpPr/>
          <p:nvPr/>
        </p:nvSpPr>
        <p:spPr>
          <a:xfrm>
            <a:off x="4223084" y="4289151"/>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ドーナツ 21"/>
          <p:cNvSpPr/>
          <p:nvPr/>
        </p:nvSpPr>
        <p:spPr>
          <a:xfrm>
            <a:off x="4265194" y="4838158"/>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ドーナツ 22"/>
          <p:cNvSpPr/>
          <p:nvPr/>
        </p:nvSpPr>
        <p:spPr>
          <a:xfrm>
            <a:off x="3074069" y="4312303"/>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ドーナツ 23"/>
          <p:cNvSpPr/>
          <p:nvPr/>
        </p:nvSpPr>
        <p:spPr>
          <a:xfrm>
            <a:off x="4893977" y="4573752"/>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ドーナツ 24"/>
          <p:cNvSpPr/>
          <p:nvPr/>
        </p:nvSpPr>
        <p:spPr>
          <a:xfrm>
            <a:off x="3242510" y="3454554"/>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ドーナツ 25"/>
          <p:cNvSpPr/>
          <p:nvPr/>
        </p:nvSpPr>
        <p:spPr>
          <a:xfrm>
            <a:off x="4511842" y="4111845"/>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ドーナツ 26"/>
          <p:cNvSpPr/>
          <p:nvPr/>
        </p:nvSpPr>
        <p:spPr>
          <a:xfrm>
            <a:off x="3195821" y="4790161"/>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ドーナツ 27"/>
          <p:cNvSpPr/>
          <p:nvPr/>
        </p:nvSpPr>
        <p:spPr>
          <a:xfrm>
            <a:off x="3195821" y="4515742"/>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星 5 28"/>
          <p:cNvSpPr/>
          <p:nvPr/>
        </p:nvSpPr>
        <p:spPr>
          <a:xfrm>
            <a:off x="6476117" y="1297340"/>
            <a:ext cx="372979" cy="39704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ドーナツ 29"/>
          <p:cNvSpPr/>
          <p:nvPr/>
        </p:nvSpPr>
        <p:spPr>
          <a:xfrm>
            <a:off x="6553200" y="1891680"/>
            <a:ext cx="204537" cy="184666"/>
          </a:xfrm>
          <a:prstGeom prst="donut">
            <a:avLst>
              <a:gd name="adj" fmla="val 1206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p:cNvSpPr txBox="1"/>
          <p:nvPr/>
        </p:nvSpPr>
        <p:spPr>
          <a:xfrm>
            <a:off x="6864016" y="1377533"/>
            <a:ext cx="1346844" cy="369332"/>
          </a:xfrm>
          <a:prstGeom prst="rect">
            <a:avLst/>
          </a:prstGeom>
          <a:noFill/>
        </p:spPr>
        <p:txBody>
          <a:bodyPr wrap="none" rtlCol="0">
            <a:spAutoFit/>
          </a:bodyPr>
          <a:lstStyle/>
          <a:p>
            <a:r>
              <a:rPr lang="ja-JP" altLang="en-US" b="1" dirty="0" smtClean="0"/>
              <a:t>居場所事業</a:t>
            </a:r>
            <a:endParaRPr kumimoji="1" lang="ja-JP" altLang="en-US" b="1" dirty="0"/>
          </a:p>
        </p:txBody>
      </p:sp>
      <p:sp>
        <p:nvSpPr>
          <p:cNvPr id="32" name="テキスト ボックス 31"/>
          <p:cNvSpPr txBox="1"/>
          <p:nvPr/>
        </p:nvSpPr>
        <p:spPr>
          <a:xfrm>
            <a:off x="6849096" y="1799347"/>
            <a:ext cx="1273105" cy="369332"/>
          </a:xfrm>
          <a:prstGeom prst="rect">
            <a:avLst/>
          </a:prstGeom>
          <a:noFill/>
        </p:spPr>
        <p:txBody>
          <a:bodyPr wrap="none" rtlCol="0">
            <a:spAutoFit/>
          </a:bodyPr>
          <a:lstStyle/>
          <a:p>
            <a:r>
              <a:rPr lang="ja-JP" altLang="en-US" b="1" dirty="0" smtClean="0"/>
              <a:t>子ども食堂</a:t>
            </a:r>
            <a:endParaRPr kumimoji="1" lang="ja-JP" altLang="en-US" b="1" dirty="0"/>
          </a:p>
        </p:txBody>
      </p:sp>
      <p:sp>
        <p:nvSpPr>
          <p:cNvPr id="33" name="角丸四角形 32"/>
          <p:cNvSpPr/>
          <p:nvPr/>
        </p:nvSpPr>
        <p:spPr>
          <a:xfrm>
            <a:off x="324085" y="205356"/>
            <a:ext cx="4774429" cy="6911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居場所＆子ども食堂</a:t>
            </a:r>
            <a:r>
              <a:rPr kumimoji="1" lang="en-US" altLang="ja-JP" sz="2800" dirty="0" smtClean="0">
                <a:latin typeface="メイリオ" panose="020B0604030504040204" pitchFamily="50" charset="-128"/>
                <a:ea typeface="メイリオ" panose="020B0604030504040204" pitchFamily="50" charset="-128"/>
              </a:rPr>
              <a:t>MAP</a:t>
            </a:r>
            <a:endParaRPr kumimoji="1" lang="ja-JP" altLang="en-US" sz="2800" dirty="0">
              <a:latin typeface="メイリオ" panose="020B0604030504040204" pitchFamily="50" charset="-128"/>
              <a:ea typeface="メイリオ" panose="020B0604030504040204" pitchFamily="50" charset="-128"/>
            </a:endParaRPr>
          </a:p>
        </p:txBody>
      </p:sp>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538" y="3994484"/>
            <a:ext cx="2334126" cy="2007838"/>
          </a:xfrm>
          <a:prstGeom prst="rect">
            <a:avLst/>
          </a:prstGeom>
        </p:spPr>
      </p:pic>
      <p:sp>
        <p:nvSpPr>
          <p:cNvPr id="3" name="正方形/長方形 2"/>
          <p:cNvSpPr/>
          <p:nvPr/>
        </p:nvSpPr>
        <p:spPr>
          <a:xfrm>
            <a:off x="184072" y="5869631"/>
            <a:ext cx="4718155" cy="646331"/>
          </a:xfrm>
          <a:prstGeom prst="rect">
            <a:avLst/>
          </a:prstGeom>
        </p:spPr>
        <p:txBody>
          <a:bodyPr wrap="square">
            <a:spAutoFit/>
          </a:bodyPr>
          <a:lstStyle/>
          <a:p>
            <a:pPr lvl="0" indent="139700" eaLnBrk="0" fontAlgn="base" hangingPunct="0">
              <a:spcBef>
                <a:spcPct val="0"/>
              </a:spcBef>
              <a:spcAft>
                <a:spcPct val="0"/>
              </a:spcAft>
            </a:pPr>
            <a:r>
              <a:rPr kumimoji="0" lang="ja-JP" altLang="en-US" b="1" dirty="0" smtClean="0">
                <a:latin typeface="ＭＳ Ｐ明朝" panose="02020600040205080304" pitchFamily="18" charset="-128"/>
                <a:ea typeface="ＭＳ Ｐ明朝" panose="02020600040205080304" pitchFamily="18" charset="-128"/>
              </a:rPr>
              <a:t>市内</a:t>
            </a:r>
            <a:r>
              <a:rPr kumimoji="0" lang="ja-JP" altLang="en-US" b="1" dirty="0">
                <a:latin typeface="ＭＳ Ｐ明朝" panose="02020600040205080304" pitchFamily="18" charset="-128"/>
                <a:ea typeface="ＭＳ Ｐ明朝" panose="02020600040205080304" pitchFamily="18" charset="-128"/>
              </a:rPr>
              <a:t>を６地域に分けての整備を目指しており、今年度は、３地域で事業を</a:t>
            </a:r>
            <a:r>
              <a:rPr kumimoji="0" lang="ja-JP" altLang="en-US" b="1" dirty="0" smtClean="0">
                <a:latin typeface="ＭＳ Ｐ明朝" panose="02020600040205080304" pitchFamily="18" charset="-128"/>
                <a:ea typeface="ＭＳ Ｐ明朝" panose="02020600040205080304" pitchFamily="18" charset="-128"/>
              </a:rPr>
              <a:t>開始。</a:t>
            </a:r>
            <a:endParaRPr kumimoji="0" lang="ja-JP" altLang="ja-JP" b="1" dirty="0">
              <a:latin typeface="ＭＳ Ｐ明朝" panose="02020600040205080304" pitchFamily="18" charset="-128"/>
              <a:ea typeface="ＭＳ Ｐ明朝" panose="02020600040205080304" pitchFamily="18" charset="-128"/>
            </a:endParaRP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14" y="114220"/>
            <a:ext cx="631385" cy="744815"/>
          </a:xfrm>
          <a:prstGeom prst="rect">
            <a:avLst/>
          </a:prstGeom>
        </p:spPr>
      </p:pic>
      <p:sp>
        <p:nvSpPr>
          <p:cNvPr id="37" name="角丸四角形吹き出し 36"/>
          <p:cNvSpPr/>
          <p:nvPr/>
        </p:nvSpPr>
        <p:spPr>
          <a:xfrm>
            <a:off x="6562436" y="3116179"/>
            <a:ext cx="2413122" cy="717702"/>
          </a:xfrm>
          <a:prstGeom prst="wedgeRoundRectCallout">
            <a:avLst>
              <a:gd name="adj1" fmla="val -8083"/>
              <a:gd name="adj2" fmla="val 6339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b="1" dirty="0" smtClean="0"/>
              <a:t>子どもがひとりで自転車に乗っていける距離</a:t>
            </a:r>
            <a:endParaRPr kumimoji="1" lang="ja-JP" altLang="en-US" sz="1600" b="1" dirty="0"/>
          </a:p>
        </p:txBody>
      </p:sp>
    </p:spTree>
    <p:extLst>
      <p:ext uri="{BB962C8B-B14F-4D97-AF65-F5344CB8AC3E}">
        <p14:creationId xmlns:p14="http://schemas.microsoft.com/office/powerpoint/2010/main" val="306809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7" name="額縁 6"/>
          <p:cNvSpPr/>
          <p:nvPr/>
        </p:nvSpPr>
        <p:spPr>
          <a:xfrm>
            <a:off x="348916" y="308637"/>
            <a:ext cx="4307306" cy="978742"/>
          </a:xfrm>
          <a:prstGeom prst="beve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S創英角ﾎﾟｯﾌﾟ体" panose="040B0A00000000000000" pitchFamily="50" charset="-128"/>
                <a:ea typeface="HGS創英角ﾎﾟｯﾌﾟ体" panose="040B0A00000000000000" pitchFamily="50" charset="-128"/>
              </a:rPr>
              <a:t>桑名市のご紹介</a:t>
            </a:r>
            <a:endParaRPr kumimoji="1" lang="ja-JP" altLang="en-US" sz="3200"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16" y="1395663"/>
            <a:ext cx="4451683" cy="4058653"/>
          </a:xfrm>
          <a:prstGeom prst="rect">
            <a:avLst/>
          </a:prstGeom>
          <a:ln>
            <a:noFill/>
          </a:ln>
          <a:effectLst>
            <a:softEdge rad="112500"/>
          </a:effectLst>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95" y="5063210"/>
            <a:ext cx="1781174" cy="1363740"/>
          </a:xfrm>
          <a:prstGeom prst="rect">
            <a:avLst/>
          </a:prstGeom>
          <a:ln>
            <a:noFill/>
          </a:ln>
          <a:effectLst>
            <a:outerShdw blurRad="292100" dist="139700" dir="2700000" algn="tl" rotWithShape="0">
              <a:srgbClr val="333333">
                <a:alpha val="65000"/>
              </a:srgbClr>
            </a:outerShdw>
          </a:effectLst>
        </p:spPr>
      </p:pic>
      <p:sp>
        <p:nvSpPr>
          <p:cNvPr id="13" name="角丸四角形 12"/>
          <p:cNvSpPr/>
          <p:nvPr/>
        </p:nvSpPr>
        <p:spPr>
          <a:xfrm>
            <a:off x="4969042" y="1636296"/>
            <a:ext cx="3970421" cy="4790654"/>
          </a:xfrm>
          <a:prstGeom prst="roundRect">
            <a:avLst>
              <a:gd name="adj" fmla="val 2921"/>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人口：</a:t>
            </a:r>
            <a:r>
              <a:rPr kumimoji="1" lang="en-US" altLang="ja-JP" sz="2400" dirty="0" smtClean="0">
                <a:latin typeface="メイリオ" panose="020B0604030504040204" pitchFamily="50" charset="-128"/>
                <a:ea typeface="メイリオ" panose="020B0604030504040204" pitchFamily="50" charset="-128"/>
              </a:rPr>
              <a:t>139,169</a:t>
            </a:r>
            <a:r>
              <a:rPr kumimoji="1" lang="ja-JP" altLang="en-US" sz="2400" dirty="0" smtClean="0">
                <a:latin typeface="メイリオ" panose="020B0604030504040204" pitchFamily="50" charset="-128"/>
                <a:ea typeface="メイリオ" panose="020B0604030504040204" pitchFamily="50" charset="-128"/>
              </a:rPr>
              <a:t>人</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世帯数：</a:t>
            </a:r>
            <a:r>
              <a:rPr lang="en-US" altLang="ja-JP" sz="2400" dirty="0" smtClean="0">
                <a:latin typeface="メイリオ" panose="020B0604030504040204" pitchFamily="50" charset="-128"/>
                <a:ea typeface="メイリオ" panose="020B0604030504040204" pitchFamily="50" charset="-128"/>
              </a:rPr>
              <a:t>61,</a:t>
            </a:r>
            <a:r>
              <a:rPr lang="ja-JP" altLang="en-US" sz="2400" dirty="0" smtClean="0">
                <a:latin typeface="メイリオ" panose="020B0604030504040204" pitchFamily="50" charset="-128"/>
                <a:ea typeface="メイリオ" panose="020B0604030504040204" pitchFamily="50" charset="-128"/>
              </a:rPr>
              <a:t>世帯</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児童人口：</a:t>
            </a:r>
            <a:r>
              <a:rPr lang="en-US" altLang="ja-JP" sz="2400" dirty="0" smtClean="0">
                <a:latin typeface="メイリオ" panose="020B0604030504040204" pitchFamily="50" charset="-128"/>
                <a:ea typeface="メイリオ" panose="020B0604030504040204" pitchFamily="50" charset="-128"/>
              </a:rPr>
              <a:t>21,241</a:t>
            </a:r>
            <a:r>
              <a:rPr lang="ja-JP" altLang="en-US" sz="2400" dirty="0" smtClean="0">
                <a:latin typeface="メイリオ" panose="020B0604030504040204" pitchFamily="50" charset="-128"/>
                <a:ea typeface="メイリオ" panose="020B0604030504040204" pitchFamily="50" charset="-128"/>
              </a:rPr>
              <a:t>人</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小学校数：２８校</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6,986</a:t>
            </a:r>
            <a:r>
              <a:rPr lang="ja-JP" altLang="en-US" sz="2400" dirty="0" smtClean="0">
                <a:latin typeface="メイリオ" panose="020B0604030504040204" pitchFamily="50" charset="-128"/>
                <a:ea typeface="メイリオ" panose="020B0604030504040204" pitchFamily="50" charset="-128"/>
              </a:rPr>
              <a:t>人</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中学校数：１０校</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3,635</a:t>
            </a:r>
            <a:r>
              <a:rPr lang="ja-JP" altLang="en-US" sz="2400" dirty="0" smtClean="0">
                <a:latin typeface="メイリオ" panose="020B0604030504040204" pitchFamily="50" charset="-128"/>
                <a:ea typeface="メイリオ" panose="020B0604030504040204" pitchFamily="50" charset="-128"/>
              </a:rPr>
              <a:t>人</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幼稚園数：１６園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保育園数：２３園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認定こども園数：６園</a:t>
            </a:r>
            <a:endParaRPr lang="en-US" altLang="ja-JP" sz="2400" dirty="0" smtClean="0">
              <a:latin typeface="メイリオ" panose="020B0604030504040204" pitchFamily="50" charset="-128"/>
              <a:ea typeface="メイリオ" panose="020B0604030504040204" pitchFamily="50" charset="-128"/>
            </a:endParaRPr>
          </a:p>
          <a:p>
            <a:endParaRPr lang="en-US" altLang="ja-JP" sz="105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人口、世帯数は、令和</a:t>
            </a:r>
            <a:r>
              <a:rPr lang="en-US" altLang="ja-JP" sz="1400" dirty="0">
                <a:latin typeface="メイリオ" panose="020B0604030504040204" pitchFamily="50" charset="-128"/>
                <a:ea typeface="メイリオ" panose="020B0604030504040204" pitchFamily="50" charset="-128"/>
              </a:rPr>
              <a:t>5</a:t>
            </a:r>
            <a:r>
              <a:rPr lang="ja-JP" altLang="en-US" sz="1400" dirty="0" smtClean="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smtClean="0">
                <a:latin typeface="メイリオ" panose="020B0604030504040204" pitchFamily="50" charset="-128"/>
                <a:ea typeface="メイリオ" panose="020B0604030504040204" pitchFamily="50" charset="-128"/>
              </a:rPr>
              <a:t>月末現在</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児童人口は、令和</a:t>
            </a:r>
            <a:r>
              <a:rPr lang="en-US" altLang="ja-JP" sz="1400" dirty="0">
                <a:latin typeface="メイリオ" panose="020B0604030504040204" pitchFamily="50" charset="-128"/>
                <a:ea typeface="メイリオ" panose="020B0604030504040204" pitchFamily="50" charset="-128"/>
              </a:rPr>
              <a:t>5</a:t>
            </a:r>
            <a:r>
              <a:rPr lang="ja-JP" altLang="en-US" sz="1400" dirty="0" smtClean="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a:t>
            </a:r>
            <a:r>
              <a:rPr lang="ja-JP" altLang="en-US" sz="1400" dirty="0" smtClean="0">
                <a:latin typeface="メイリオ" panose="020B0604030504040204" pitchFamily="50" charset="-128"/>
                <a:ea typeface="メイリオ" panose="020B0604030504040204" pitchFamily="50" charset="-128"/>
              </a:rPr>
              <a:t>月末現在</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小、中学校生徒数は、令和</a:t>
            </a:r>
            <a:r>
              <a:rPr lang="en-US" altLang="ja-JP" sz="1400" dirty="0" smtClean="0">
                <a:latin typeface="メイリオ" panose="020B0604030504040204" pitchFamily="50" charset="-128"/>
                <a:ea typeface="メイリオ" panose="020B0604030504040204" pitchFamily="50" charset="-128"/>
              </a:rPr>
              <a:t>4</a:t>
            </a:r>
            <a:r>
              <a:rPr lang="ja-JP" altLang="en-US" sz="1400" dirty="0" smtClean="0">
                <a:latin typeface="メイリオ" panose="020B0604030504040204" pitchFamily="50" charset="-128"/>
                <a:ea typeface="メイリオ" panose="020B0604030504040204" pitchFamily="50" charset="-128"/>
              </a:rPr>
              <a:t>年５月末現在</a:t>
            </a:r>
            <a:endParaRPr lang="en-US" altLang="ja-JP" sz="1400" dirty="0" smtClean="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0112" y="5197642"/>
            <a:ext cx="1900487" cy="1058779"/>
          </a:xfrm>
          <a:prstGeom prst="rect">
            <a:avLst/>
          </a:prstGeom>
        </p:spPr>
      </p:pic>
    </p:spTree>
    <p:extLst>
      <p:ext uri="{BB962C8B-B14F-4D97-AF65-F5344CB8AC3E}">
        <p14:creationId xmlns:p14="http://schemas.microsoft.com/office/powerpoint/2010/main" val="750635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A364B43-1BB6-4FA9-9B67-BE297A65B046}"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3" name="角丸四角形 2"/>
          <p:cNvSpPr/>
          <p:nvPr/>
        </p:nvSpPr>
        <p:spPr>
          <a:xfrm>
            <a:off x="324085" y="109100"/>
            <a:ext cx="4774429" cy="6911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居場所の形態</a:t>
            </a:r>
            <a:endParaRPr kumimoji="1" lang="ja-JP" altLang="en-US" sz="2800" dirty="0">
              <a:latin typeface="メイリオ" panose="020B0604030504040204" pitchFamily="50" charset="-128"/>
              <a:ea typeface="メイリオ" panose="020B0604030504040204" pitchFamily="50" charset="-128"/>
            </a:endParaRPr>
          </a:p>
        </p:txBody>
      </p:sp>
      <p:sp>
        <p:nvSpPr>
          <p:cNvPr id="4" name="角丸四角形 3"/>
          <p:cNvSpPr>
            <a:spLocks noChangeArrowheads="1"/>
          </p:cNvSpPr>
          <p:nvPr/>
        </p:nvSpPr>
        <p:spPr bwMode="auto">
          <a:xfrm>
            <a:off x="240629" y="953749"/>
            <a:ext cx="2765154" cy="4376243"/>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780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2000" b="1" dirty="0" smtClean="0">
                <a:latin typeface="メイリオ" panose="020B0604030504040204" pitchFamily="50" charset="-128"/>
                <a:ea typeface="メイリオ" panose="020B0604030504040204" pitchFamily="50" charset="-128"/>
                <a:cs typeface="Times New Roman" panose="02020603050405020304" pitchFamily="18" charset="0"/>
              </a:rPr>
              <a:t>常設・１か</a:t>
            </a:r>
            <a:r>
              <a:rPr kumimoji="0" lang="ja-JP" altLang="en-US"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所型</a:t>
            </a:r>
            <a:r>
              <a:rPr kumimoji="0" lang="ja-JP"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400" b="1"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b="1" dirty="0" smtClean="0">
                <a:latin typeface="メイリオ" panose="020B0604030504040204" pitchFamily="50" charset="-128"/>
                <a:ea typeface="メイリオ" panose="020B0604030504040204" pitchFamily="50" charset="-128"/>
                <a:cs typeface="Times New Roman" panose="02020603050405020304" pitchFamily="18" charset="0"/>
              </a:rPr>
              <a:t>〇</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週５日以上開設</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dirty="0">
                <a:latin typeface="メイリオ" panose="020B0604030504040204" pitchFamily="50" charset="-128"/>
                <a:ea typeface="メイリオ" panose="020B0604030504040204" pitchFamily="50" charset="-128"/>
              </a:rPr>
              <a:t>〇</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コストがかかる</a:t>
            </a:r>
            <a:r>
              <a:rPr kumimoji="0" lang="ja-JP" altLang="en-US" sz="2000" b="0" i="0" u="none" strike="noStrike" cap="none" normalizeH="0" baseline="0" dirty="0" err="1" smtClean="0">
                <a:ln>
                  <a:noFill/>
                </a:ln>
                <a:solidFill>
                  <a:schemeClr val="tx1"/>
                </a:solidFill>
                <a:effectLst/>
                <a:latin typeface="メイリオ" panose="020B0604030504040204" pitchFamily="50" charset="-128"/>
                <a:ea typeface="メイリオ" panose="020B0604030504040204" pitchFamily="50" charset="-128"/>
              </a:rPr>
              <a:t>た</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め複数個所の設置が</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困</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難</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dirty="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〇</a:t>
            </a:r>
            <a:r>
              <a:rPr kumimoji="0" lang="ja-JP" altLang="en-US" sz="2000" dirty="0">
                <a:latin typeface="メイリオ" panose="020B0604030504040204" pitchFamily="50" charset="-128"/>
                <a:ea typeface="メイリオ" panose="020B0604030504040204" pitchFamily="50" charset="-128"/>
              </a:rPr>
              <a:t>いつ</a:t>
            </a:r>
            <a:r>
              <a:rPr kumimoji="0" lang="ja-JP" altLang="en-US" sz="2000" dirty="0" smtClean="0">
                <a:latin typeface="メイリオ" panose="020B0604030504040204" pitchFamily="50" charset="-128"/>
                <a:ea typeface="メイリオ" panose="020B0604030504040204" pitchFamily="50" charset="-128"/>
              </a:rPr>
              <a:t>でも行けるの</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がメリット</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dirty="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メイリオ" panose="020B0604030504040204" pitchFamily="50" charset="-128"/>
                <a:ea typeface="メイリオ" panose="020B0604030504040204" pitchFamily="50" charset="-128"/>
              </a:rPr>
              <a:t>〇</a:t>
            </a:r>
            <a:r>
              <a:rPr kumimoji="0" lang="ja-JP" altLang="en-US" sz="2000" dirty="0" smtClean="0">
                <a:latin typeface="メイリオ" panose="020B0604030504040204" pitchFamily="50" charset="-128"/>
                <a:ea typeface="メイリオ" panose="020B0604030504040204" pitchFamily="50" charset="-128"/>
              </a:rPr>
              <a:t>子ども一人で行け</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ない場合がある</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rPr>
              <a:t>〇</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スタッフとの関係</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が築きやすい</a:t>
            </a:r>
            <a:endParaRPr kumimoji="0" lang="ja-JP"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角丸四角形 6"/>
          <p:cNvSpPr>
            <a:spLocks noChangeArrowheads="1"/>
          </p:cNvSpPr>
          <p:nvPr/>
        </p:nvSpPr>
        <p:spPr bwMode="auto">
          <a:xfrm>
            <a:off x="3154276" y="963461"/>
            <a:ext cx="2765154" cy="4376243"/>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780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2000" b="1" dirty="0" smtClean="0">
                <a:latin typeface="メイリオ" panose="020B0604030504040204" pitchFamily="50" charset="-128"/>
                <a:ea typeface="メイリオ" panose="020B0604030504040204" pitchFamily="50" charset="-128"/>
                <a:cs typeface="Times New Roman" panose="02020603050405020304" pitchFamily="18" charset="0"/>
              </a:rPr>
              <a:t>週１・複数</a:t>
            </a:r>
            <a:r>
              <a:rPr kumimoji="0" lang="ja-JP" altLang="en-US"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型</a:t>
            </a:r>
            <a:r>
              <a:rPr kumimoji="0" lang="ja-JP"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400" b="1"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b="1" dirty="0" smtClean="0">
                <a:latin typeface="メイリオ" panose="020B0604030504040204" pitchFamily="50" charset="-128"/>
                <a:ea typeface="メイリオ" panose="020B0604030504040204" pitchFamily="50" charset="-128"/>
                <a:cs typeface="Times New Roman" panose="02020603050405020304" pitchFamily="18" charset="0"/>
              </a:rPr>
              <a:t>〇</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週１～２日程度開</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設</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メイリオ" panose="020B0604030504040204" pitchFamily="50" charset="-128"/>
                <a:ea typeface="メイリオ" panose="020B0604030504040204" pitchFamily="50" charset="-128"/>
              </a:rPr>
              <a:t>〇</a:t>
            </a:r>
            <a:r>
              <a:rPr kumimoji="0" lang="ja-JP" altLang="en-US" sz="2000" dirty="0" smtClean="0">
                <a:latin typeface="メイリオ" panose="020B0604030504040204" pitchFamily="50" charset="-128"/>
                <a:ea typeface="メイリオ" panose="020B0604030504040204" pitchFamily="50" charset="-128"/>
              </a:rPr>
              <a:t>複数個所の設置が</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可能</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dirty="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〇</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週末の居場所が保</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証できる</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dirty="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メイリオ" panose="020B0604030504040204" pitchFamily="50" charset="-128"/>
                <a:ea typeface="メイリオ" panose="020B0604030504040204" pitchFamily="50" charset="-128"/>
              </a:rPr>
              <a:t>〇</a:t>
            </a:r>
            <a:r>
              <a:rPr kumimoji="0" lang="ja-JP" altLang="en-US" sz="2000" dirty="0" smtClean="0">
                <a:latin typeface="メイリオ" panose="020B0604030504040204" pitchFamily="50" charset="-128"/>
                <a:ea typeface="メイリオ" panose="020B0604030504040204" pitchFamily="50" charset="-128"/>
              </a:rPr>
              <a:t>設置場所次第で子</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err="1" smtClean="0">
                <a:latin typeface="メイリオ" panose="020B0604030504040204" pitchFamily="50" charset="-128"/>
                <a:ea typeface="メイリオ" panose="020B0604030504040204" pitchFamily="50" charset="-128"/>
              </a:rPr>
              <a:t>どもが</a:t>
            </a:r>
            <a:r>
              <a:rPr kumimoji="0" lang="ja-JP" altLang="en-US" sz="2000" dirty="0" smtClean="0">
                <a:latin typeface="メイリオ" panose="020B0604030504040204" pitchFamily="50" charset="-128"/>
                <a:ea typeface="メイリオ" panose="020B0604030504040204" pitchFamily="50" charset="-128"/>
              </a:rPr>
              <a:t>一人で行くこ</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と</a:t>
            </a:r>
            <a:r>
              <a:rPr kumimoji="0" lang="ja-JP" altLang="en-US" sz="2000" dirty="0">
                <a:latin typeface="メイリオ" panose="020B0604030504040204" pitchFamily="50" charset="-128"/>
                <a:ea typeface="メイリオ" panose="020B0604030504040204" pitchFamily="50" charset="-128"/>
              </a:rPr>
              <a:t>も</a:t>
            </a:r>
            <a:r>
              <a:rPr kumimoji="0" lang="ja-JP" altLang="en-US" sz="2000" dirty="0" smtClean="0">
                <a:latin typeface="メイリオ" panose="020B0604030504040204" pitchFamily="50" charset="-128"/>
                <a:ea typeface="メイリオ" panose="020B0604030504040204" pitchFamily="50" charset="-128"/>
              </a:rPr>
              <a:t>可能</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smtClean="0">
              <a:ln>
                <a:noFill/>
              </a:ln>
              <a:solidFill>
                <a:schemeClr val="tx1"/>
              </a:solidFill>
              <a:effectLst/>
            </a:endParaRPr>
          </a:p>
        </p:txBody>
      </p:sp>
      <p:sp>
        <p:nvSpPr>
          <p:cNvPr id="8" name="角丸四角形 7"/>
          <p:cNvSpPr>
            <a:spLocks noChangeArrowheads="1"/>
          </p:cNvSpPr>
          <p:nvPr/>
        </p:nvSpPr>
        <p:spPr bwMode="auto">
          <a:xfrm>
            <a:off x="6067923" y="963461"/>
            <a:ext cx="2765154" cy="4376243"/>
          </a:xfrm>
          <a:prstGeom prst="roundRect">
            <a:avLst>
              <a:gd name="adj" fmla="val 6731"/>
            </a:avLst>
          </a:prstGeom>
          <a:solidFill>
            <a:srgbClr val="FFFFFF"/>
          </a:solidFill>
          <a:ln w="19050">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780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2000" b="1" dirty="0" smtClean="0">
                <a:latin typeface="メイリオ" panose="020B0604030504040204" pitchFamily="50" charset="-128"/>
                <a:ea typeface="メイリオ" panose="020B0604030504040204" pitchFamily="50" charset="-128"/>
                <a:cs typeface="Times New Roman" panose="02020603050405020304" pitchFamily="18" charset="0"/>
              </a:rPr>
              <a:t>月１・多数</a:t>
            </a:r>
            <a:r>
              <a:rPr kumimoji="0" lang="ja-JP" altLang="en-US"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型</a:t>
            </a:r>
            <a:r>
              <a:rPr kumimoji="0" lang="ja-JP"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400" b="1"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b="1" dirty="0" smtClean="0">
                <a:latin typeface="メイリオ" panose="020B0604030504040204" pitchFamily="50" charset="-128"/>
                <a:ea typeface="メイリオ" panose="020B0604030504040204" pitchFamily="50" charset="-128"/>
                <a:cs typeface="Times New Roman" panose="02020603050405020304" pitchFamily="18" charset="0"/>
              </a:rPr>
              <a:t>〇</a:t>
            </a:r>
            <a:r>
              <a:rPr kumimoji="0" lang="ja-JP" altLang="en-US" sz="2000" dirty="0" smtClean="0">
                <a:latin typeface="メイリオ" panose="020B0604030504040204" pitchFamily="50" charset="-128"/>
                <a:ea typeface="メイリオ" panose="020B0604030504040204" pitchFamily="50" charset="-128"/>
              </a:rPr>
              <a:t>月１～２日程度も</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しくは不定期</a:t>
            </a:r>
            <a:r>
              <a:rPr kumimoji="0"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開設</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メイリオ" panose="020B0604030504040204" pitchFamily="50" charset="-128"/>
                <a:ea typeface="メイリオ" panose="020B0604030504040204" pitchFamily="50" charset="-128"/>
              </a:rPr>
              <a:t>〇</a:t>
            </a:r>
            <a:r>
              <a:rPr kumimoji="0" lang="ja-JP" altLang="en-US" sz="2000" dirty="0" smtClean="0">
                <a:latin typeface="メイリオ" panose="020B0604030504040204" pitchFamily="50" charset="-128"/>
                <a:ea typeface="メイリオ" panose="020B0604030504040204" pitchFamily="50" charset="-128"/>
              </a:rPr>
              <a:t>居場所の設置個所</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を増やしやすい</a:t>
            </a:r>
            <a:endParaRPr kumimoji="0"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dirty="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〇</a:t>
            </a:r>
            <a:r>
              <a:rPr kumimoji="0" lang="ja-JP" altLang="en-US" sz="2000" dirty="0" smtClean="0">
                <a:latin typeface="メイリオ" panose="020B0604030504040204" pitchFamily="50" charset="-128"/>
                <a:ea typeface="メイリオ" panose="020B0604030504040204" pitchFamily="50" charset="-128"/>
              </a:rPr>
              <a:t>月１～２日の居場</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所の保証</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dirty="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メイリオ" panose="020B0604030504040204" pitchFamily="50" charset="-128"/>
                <a:ea typeface="メイリオ" panose="020B0604030504040204" pitchFamily="50" charset="-128"/>
              </a:rPr>
              <a:t>〇</a:t>
            </a:r>
            <a:r>
              <a:rPr kumimoji="0" lang="ja-JP" altLang="en-US" sz="2000" dirty="0" smtClean="0">
                <a:latin typeface="メイリオ" panose="020B0604030504040204" pitchFamily="50" charset="-128"/>
                <a:ea typeface="メイリオ" panose="020B0604030504040204" pitchFamily="50" charset="-128"/>
              </a:rPr>
              <a:t>子ども一人で行け</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る可能性が大きい</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en-US" altLang="ja-JP" sz="105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1400" dirty="0" smtClean="0">
                <a:latin typeface="メイリオ" panose="020B0604030504040204" pitchFamily="50" charset="-128"/>
                <a:ea typeface="メイリオ" panose="020B0604030504040204" pitchFamily="50" charset="-128"/>
              </a:rPr>
              <a:t>〇</a:t>
            </a:r>
            <a:r>
              <a:rPr kumimoji="0" lang="ja-JP" altLang="en-US" sz="2000" dirty="0" smtClean="0">
                <a:latin typeface="メイリオ" panose="020B0604030504040204" pitchFamily="50" charset="-128"/>
                <a:ea typeface="メイリオ" panose="020B0604030504040204" pitchFamily="50" charset="-128"/>
              </a:rPr>
              <a:t>行政・拠点との連</a:t>
            </a:r>
            <a:endParaRPr kumimoji="0" lang="en-US" altLang="ja-JP" sz="20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r>
              <a:rPr kumimoji="0" lang="ja-JP" altLang="en-US" sz="2000" dirty="0" smtClean="0">
                <a:latin typeface="メイリオ" panose="020B0604030504040204" pitchFamily="50" charset="-128"/>
                <a:ea typeface="メイリオ" panose="020B0604030504040204" pitchFamily="50" charset="-128"/>
              </a:rPr>
              <a:t>携が取りずらい</a:t>
            </a:r>
            <a:endParaRPr kumimoji="0" lang="en-US" altLang="ja-JP" sz="1400" dirty="0" smtClean="0">
              <a:latin typeface="メイリオ" panose="020B0604030504040204" pitchFamily="50" charset="-128"/>
              <a:ea typeface="メイリオ" panose="020B0604030504040204" pitchFamily="50" charset="-128"/>
            </a:endParaRPr>
          </a:p>
          <a:p>
            <a:pPr marL="0" marR="0" lvl="0" indent="177800"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smtClean="0">
              <a:ln>
                <a:noFill/>
              </a:ln>
              <a:solidFill>
                <a:schemeClr val="tx1"/>
              </a:solidFill>
              <a:effectLst/>
            </a:endParaRPr>
          </a:p>
        </p:txBody>
      </p:sp>
      <p:sp>
        <p:nvSpPr>
          <p:cNvPr id="9" name="角丸四角形吹き出し 8"/>
          <p:cNvSpPr/>
          <p:nvPr/>
        </p:nvSpPr>
        <p:spPr>
          <a:xfrm>
            <a:off x="5919430" y="148334"/>
            <a:ext cx="1756611" cy="612648"/>
          </a:xfrm>
          <a:prstGeom prst="wedgeRoundRectCallout">
            <a:avLst>
              <a:gd name="adj1" fmla="val -56359"/>
              <a:gd name="adj2" fmla="val 8999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桑名市</a:t>
            </a:r>
            <a:endPar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0" name="角丸四角形 7"/>
          <p:cNvSpPr>
            <a:spLocks noChangeArrowheads="1"/>
          </p:cNvSpPr>
          <p:nvPr/>
        </p:nvSpPr>
        <p:spPr bwMode="auto">
          <a:xfrm>
            <a:off x="240629" y="5447877"/>
            <a:ext cx="8592449" cy="1273598"/>
          </a:xfrm>
          <a:prstGeom prst="roundRect">
            <a:avLst>
              <a:gd name="adj" fmla="val 6731"/>
            </a:avLst>
          </a:prstGeom>
          <a:solidFill>
            <a:srgbClr val="FFFFFF"/>
          </a:solidFill>
          <a:ln w="28575">
            <a:solidFill>
              <a:srgbClr val="70AD47">
                <a:alpha val="98038"/>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〇理想は、常設・多数（複数）型。しかし、現状では、コスト面、</a:t>
            </a:r>
            <a:r>
              <a:rPr kumimoji="0" lang="ja-JP" altLang="en-US" dirty="0">
                <a:latin typeface="HG丸ｺﾞｼｯｸM-PRO" panose="020F0600000000000000" pitchFamily="50" charset="-128"/>
                <a:ea typeface="HG丸ｺﾞｼｯｸM-PRO" panose="020F0600000000000000" pitchFamily="50" charset="-128"/>
                <a:cs typeface="Times New Roman" panose="02020603050405020304" pitchFamily="18" charset="0"/>
              </a:rPr>
              <a:t>人材</a:t>
            </a:r>
            <a:r>
              <a:rPr kumimoji="0" lang="ja-JP" altLang="en-US"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確保の面から困難（将来的には目指す必要）</a:t>
            </a:r>
            <a:endParaRPr kumimoji="0" lang="en-US" altLang="ja-JP"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〇こども対象、中高生対象、高齢者も含むなど対象者別の形態もある。</a:t>
            </a:r>
            <a:endParaRPr kumimoji="0" lang="en-US" altLang="ja-JP"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eaLnBrk="0" fontAlgn="base" hangingPunct="0">
              <a:spcBef>
                <a:spcPct val="0"/>
              </a:spcBef>
              <a:spcAft>
                <a:spcPct val="0"/>
              </a:spcAft>
            </a:pPr>
            <a:r>
              <a:rPr kumimoji="0" lang="ja-JP" altLang="en-US" dirty="0">
                <a:latin typeface="HG丸ｺﾞｼｯｸM-PRO" panose="020F0600000000000000" pitchFamily="50" charset="-128"/>
                <a:ea typeface="HG丸ｺﾞｼｯｸM-PRO" panose="020F0600000000000000" pitchFamily="50" charset="-128"/>
                <a:cs typeface="Times New Roman" panose="02020603050405020304" pitchFamily="18" charset="0"/>
              </a:rPr>
              <a:t>〇市区町村</a:t>
            </a:r>
            <a:r>
              <a:rPr kumimoji="0" lang="ja-JP" altLang="en-US"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の規模、考え方に</a:t>
            </a:r>
            <a:r>
              <a:rPr kumimoji="0" lang="ja-JP" altLang="en-US" dirty="0">
                <a:latin typeface="HG丸ｺﾞｼｯｸM-PRO" panose="020F0600000000000000" pitchFamily="50" charset="-128"/>
                <a:ea typeface="HG丸ｺﾞｼｯｸM-PRO" panose="020F0600000000000000" pitchFamily="50" charset="-128"/>
                <a:cs typeface="Times New Roman" panose="02020603050405020304" pitchFamily="18" charset="0"/>
              </a:rPr>
              <a:t>よって、形態を選択して実施。</a:t>
            </a:r>
            <a:endParaRPr kumimoji="0" lang="en-US" altLang="ja-JP"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3614" y="114220"/>
            <a:ext cx="631385" cy="744815"/>
          </a:xfrm>
          <a:prstGeom prst="rect">
            <a:avLst/>
          </a:prstGeom>
        </p:spPr>
      </p:pic>
    </p:spTree>
    <p:extLst>
      <p:ext uri="{BB962C8B-B14F-4D97-AF65-F5344CB8AC3E}">
        <p14:creationId xmlns:p14="http://schemas.microsoft.com/office/powerpoint/2010/main" val="999711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73900"/>
            <a:ext cx="7787025"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里親を活用した子育て短期支援事業</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ショートステイ</a:t>
            </a:r>
            <a:r>
              <a:rPr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テキスト ボックス 3"/>
          <p:cNvSpPr txBox="1"/>
          <p:nvPr/>
        </p:nvSpPr>
        <p:spPr>
          <a:xfrm>
            <a:off x="4868683" y="699288"/>
            <a:ext cx="3493264" cy="369332"/>
          </a:xfrm>
          <a:prstGeom prst="rect">
            <a:avLst/>
          </a:prstGeom>
          <a:noFill/>
        </p:spPr>
        <p:txBody>
          <a:bodyPr wrap="none" rtlCol="0">
            <a:spAutoFit/>
          </a:bodyPr>
          <a:lstStyle/>
          <a:p>
            <a:r>
              <a:rPr lang="ja-JP" altLang="en-US" dirty="0" smtClean="0"/>
              <a:t>子ども・子育て支援交付金</a:t>
            </a:r>
            <a:r>
              <a:rPr kumimoji="1" lang="ja-JP" altLang="en-US" dirty="0" smtClean="0"/>
              <a:t>　市</a:t>
            </a:r>
            <a:r>
              <a:rPr kumimoji="1" lang="en-US" altLang="ja-JP" dirty="0" smtClean="0"/>
              <a:t>1/3</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0801" y="2814096"/>
            <a:ext cx="2087648" cy="1411236"/>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1" y="1232216"/>
            <a:ext cx="2683042" cy="1454632"/>
          </a:xfrm>
          <a:prstGeom prst="rect">
            <a:avLst/>
          </a:prstGeom>
        </p:spPr>
      </p:pic>
      <p:sp>
        <p:nvSpPr>
          <p:cNvPr id="9" name="正方形/長方形 8"/>
          <p:cNvSpPr/>
          <p:nvPr/>
        </p:nvSpPr>
        <p:spPr>
          <a:xfrm>
            <a:off x="153865" y="4648156"/>
            <a:ext cx="8877197" cy="11884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〇市は児童養護施設へ委託。児童養護施設が調整機関として里親への再委託を調整</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rPr>
              <a:t>○里親へ再委託の場合は、施設等への委託費に事務費分を上乗せ</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保険は施設で加入</a:t>
            </a:r>
            <a:r>
              <a:rPr lang="en-US" altLang="ja-JP" sz="1600" dirty="0" smtClean="0">
                <a:solidFill>
                  <a:schemeClr val="tx1"/>
                </a:solidFill>
                <a:latin typeface="メイリオ" panose="020B0604030504040204" pitchFamily="50" charset="-128"/>
                <a:ea typeface="メイリオ" panose="020B0604030504040204" pitchFamily="50" charset="-128"/>
              </a:rPr>
              <a:t>)</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○ひとり親世帯、多胎児世帯は利用者負担を減額</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〇里親宅での日帰りショートステイも実施。「ちょっと預かる」支援も可能。</a:t>
            </a:r>
            <a:endParaRPr lang="en-US" altLang="ja-JP" sz="1600" dirty="0" smtClean="0">
              <a:solidFill>
                <a:schemeClr val="tx1"/>
              </a:solidFill>
              <a:latin typeface="メイリオ" panose="020B0604030504040204" pitchFamily="50" charset="-128"/>
              <a:ea typeface="メイリオ" panose="020B0604030504040204" pitchFamily="50" charset="-128"/>
            </a:endParaRPr>
          </a:p>
          <a:p>
            <a:endParaRPr kumimoji="1" lang="en-US" altLang="ja-JP" dirty="0" smtClean="0">
              <a:solidFill>
                <a:schemeClr val="tx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162" y="1342723"/>
            <a:ext cx="1782524" cy="1316325"/>
          </a:xfrm>
          <a:prstGeom prst="rect">
            <a:avLst/>
          </a:prstGeom>
        </p:spPr>
      </p:pic>
      <p:sp>
        <p:nvSpPr>
          <p:cNvPr id="11" name="テキスト ボックス 10">
            <a:extLst>
              <a:ext uri="{FF2B5EF4-FFF2-40B4-BE49-F238E27FC236}">
                <a16:creationId xmlns:a16="http://schemas.microsoft.com/office/drawing/2014/main" id="{BD703116-ED66-44AB-A9F4-F57C16385726}"/>
              </a:ext>
            </a:extLst>
          </p:cNvPr>
          <p:cNvSpPr txBox="1"/>
          <p:nvPr/>
        </p:nvSpPr>
        <p:spPr>
          <a:xfrm>
            <a:off x="694955" y="2643333"/>
            <a:ext cx="1415772"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利用希望</a:t>
            </a:r>
            <a:r>
              <a:rPr lang="ja-JP" altLang="en-US" sz="1600" dirty="0">
                <a:latin typeface="メイリオ" panose="020B0604030504040204" pitchFamily="50" charset="-128"/>
                <a:ea typeface="メイリオ" panose="020B0604030504040204" pitchFamily="50" charset="-128"/>
              </a:rPr>
              <a:t>世帯</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D703116-ED66-44AB-A9F4-F57C16385726}"/>
              </a:ext>
            </a:extLst>
          </p:cNvPr>
          <p:cNvSpPr txBox="1"/>
          <p:nvPr/>
        </p:nvSpPr>
        <p:spPr>
          <a:xfrm>
            <a:off x="5413205" y="4219898"/>
            <a:ext cx="1415772"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児童養護施設</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D703116-ED66-44AB-A9F4-F57C16385726}"/>
              </a:ext>
            </a:extLst>
          </p:cNvPr>
          <p:cNvSpPr txBox="1"/>
          <p:nvPr/>
        </p:nvSpPr>
        <p:spPr>
          <a:xfrm>
            <a:off x="1750125" y="4216836"/>
            <a:ext cx="2646878"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桑名市子ども総合センター</a:t>
            </a:r>
            <a:endParaRPr kumimoji="1" lang="en-US" altLang="ja-JP" sz="16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D703116-ED66-44AB-A9F4-F57C16385726}"/>
              </a:ext>
            </a:extLst>
          </p:cNvPr>
          <p:cNvSpPr txBox="1"/>
          <p:nvPr/>
        </p:nvSpPr>
        <p:spPr>
          <a:xfrm>
            <a:off x="7442169" y="2688645"/>
            <a:ext cx="800219"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里　親</a:t>
            </a:r>
            <a:endParaRPr kumimoji="1" lang="en-US" altLang="ja-JP" sz="1600"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036" y="3311293"/>
            <a:ext cx="1052827" cy="1007457"/>
          </a:xfrm>
          <a:prstGeom prst="rect">
            <a:avLst/>
          </a:prstGeom>
        </p:spPr>
      </p:pic>
      <p:sp>
        <p:nvSpPr>
          <p:cNvPr id="16" name="テキスト ボックス 15">
            <a:extLst>
              <a:ext uri="{FF2B5EF4-FFF2-40B4-BE49-F238E27FC236}">
                <a16:creationId xmlns:a16="http://schemas.microsoft.com/office/drawing/2014/main" id="{BD703116-ED66-44AB-A9F4-F57C16385726}"/>
              </a:ext>
            </a:extLst>
          </p:cNvPr>
          <p:cNvSpPr txBox="1"/>
          <p:nvPr/>
        </p:nvSpPr>
        <p:spPr>
          <a:xfrm>
            <a:off x="6876036" y="4270279"/>
            <a:ext cx="1415772" cy="276999"/>
          </a:xfrm>
          <a:prstGeom prst="rect">
            <a:avLst/>
          </a:prstGeom>
          <a:noFill/>
        </p:spPr>
        <p:txBody>
          <a:bodyPr wrap="none" rtlCol="0">
            <a:spAutoFit/>
          </a:bodyPr>
          <a:lstStyle/>
          <a:p>
            <a:r>
              <a:rPr lang="ja-JP" altLang="en-US" sz="1200" dirty="0" smtClean="0">
                <a:latin typeface="メイリオ" panose="020B0604030504040204" pitchFamily="50" charset="-128"/>
                <a:ea typeface="メイリオ" panose="020B0604030504040204" pitchFamily="50" charset="-128"/>
              </a:rPr>
              <a:t>里親支援専門員等</a:t>
            </a:r>
            <a:endParaRPr kumimoji="1" lang="en-US" altLang="ja-JP" sz="1200" dirty="0">
              <a:latin typeface="メイリオ" panose="020B0604030504040204" pitchFamily="50" charset="-128"/>
              <a:ea typeface="メイリオ" panose="020B0604030504040204" pitchFamily="50" charset="-128"/>
            </a:endParaRPr>
          </a:p>
        </p:txBody>
      </p:sp>
      <p:sp>
        <p:nvSpPr>
          <p:cNvPr id="17" name="左矢印 16"/>
          <p:cNvSpPr/>
          <p:nvPr/>
        </p:nvSpPr>
        <p:spPr>
          <a:xfrm rot="13286952">
            <a:off x="2243359" y="2327452"/>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8" name="左矢印 17"/>
          <p:cNvSpPr/>
          <p:nvPr/>
        </p:nvSpPr>
        <p:spPr>
          <a:xfrm rot="10800000">
            <a:off x="4286302" y="3801871"/>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9" name="左矢印 18"/>
          <p:cNvSpPr/>
          <p:nvPr/>
        </p:nvSpPr>
        <p:spPr>
          <a:xfrm rot="8594153">
            <a:off x="6411288" y="2353885"/>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0" name="テキスト ボックス 19"/>
          <p:cNvSpPr txBox="1"/>
          <p:nvPr/>
        </p:nvSpPr>
        <p:spPr>
          <a:xfrm>
            <a:off x="2547868" y="1986768"/>
            <a:ext cx="1005403" cy="338554"/>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利用申請</a:t>
            </a:r>
            <a:endParaRPr lang="ja-JP" altLang="en-US" sz="1600"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4147733" y="3528589"/>
            <a:ext cx="1005403" cy="338554"/>
          </a:xfrm>
          <a:prstGeom prst="rect">
            <a:avLst/>
          </a:prstGeom>
          <a:noFill/>
        </p:spPr>
        <p:txBody>
          <a:bodyPr wrap="none" rtlCol="0">
            <a:spAutoFit/>
          </a:bodyPr>
          <a:lstStyle/>
          <a:p>
            <a:r>
              <a:rPr lang="ja-JP" altLang="en-US" sz="1600" dirty="0">
                <a:latin typeface="ＭＳ ゴシック" panose="020B0609070205080204" pitchFamily="49" charset="-128"/>
                <a:ea typeface="ＭＳ ゴシック" panose="020B0609070205080204" pitchFamily="49" charset="-128"/>
              </a:rPr>
              <a:t>事業</a:t>
            </a:r>
            <a:r>
              <a:rPr lang="ja-JP" altLang="en-US" sz="1600" dirty="0" smtClean="0">
                <a:latin typeface="ＭＳ ゴシック" panose="020B0609070205080204" pitchFamily="49" charset="-128"/>
                <a:ea typeface="ＭＳ ゴシック" panose="020B0609070205080204" pitchFamily="49" charset="-128"/>
              </a:rPr>
              <a:t>委託</a:t>
            </a:r>
            <a:endParaRPr lang="ja-JP" altLang="en-US" sz="1600"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4381893" y="1443480"/>
            <a:ext cx="1826141" cy="584775"/>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再委託</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委託にかかる支援</a:t>
            </a:r>
            <a:endParaRPr lang="ja-JP" altLang="en-US" sz="1600" dirty="0">
              <a:latin typeface="ＭＳ ゴシック" panose="020B0609070205080204" pitchFamily="49" charset="-128"/>
              <a:ea typeface="ＭＳ ゴシック" panose="020B0609070205080204" pitchFamily="49" charset="-128"/>
            </a:endParaRPr>
          </a:p>
        </p:txBody>
      </p:sp>
      <p:sp>
        <p:nvSpPr>
          <p:cNvPr id="23" name="角丸四角形 22"/>
          <p:cNvSpPr/>
          <p:nvPr/>
        </p:nvSpPr>
        <p:spPr>
          <a:xfrm>
            <a:off x="271397" y="733918"/>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令和３年６月～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1704" y="2765849"/>
            <a:ext cx="1804737" cy="1440759"/>
          </a:xfrm>
          <a:prstGeom prst="rect">
            <a:avLst/>
          </a:prstGeom>
        </p:spPr>
      </p:pic>
      <p:sp>
        <p:nvSpPr>
          <p:cNvPr id="25" name="正方形/長方形 24"/>
          <p:cNvSpPr/>
          <p:nvPr/>
        </p:nvSpPr>
        <p:spPr>
          <a:xfrm>
            <a:off x="140414" y="5897970"/>
            <a:ext cx="8890647" cy="85369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・市内の里親宅で預かることで、ショート中の通学、通園が可能。</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・コロナ禍の影響で、施設のショート受け入れができない時期でも、里親宅でのショート受け入れができていた。</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2300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85932"/>
            <a:ext cx="6374629"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smtClean="0">
                <a:latin typeface="メイリオ" panose="020B0604030504040204" pitchFamily="50" charset="-128"/>
                <a:ea typeface="メイリオ" panose="020B0604030504040204" pitchFamily="50" charset="-128"/>
              </a:rPr>
              <a:t>産後ケア</a:t>
            </a:r>
            <a:r>
              <a:rPr kumimoji="1" lang="ja-JP" altLang="en-US" sz="2400" dirty="0" smtClean="0">
                <a:latin typeface="メイリオ" panose="020B0604030504040204" pitchFamily="50" charset="-128"/>
                <a:ea typeface="メイリオ" panose="020B0604030504040204" pitchFamily="50" charset="-128"/>
              </a:rPr>
              <a:t>事業（訪問型・通所型・宿泊型）</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54" y="3126356"/>
            <a:ext cx="2188694" cy="155207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478" y="3718044"/>
            <a:ext cx="1553828" cy="157585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266" y="1181126"/>
            <a:ext cx="1760871" cy="1560826"/>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177" y="1201160"/>
            <a:ext cx="1528763" cy="1576888"/>
          </a:xfrm>
          <a:prstGeom prst="rect">
            <a:avLst/>
          </a:prstGeom>
        </p:spPr>
      </p:pic>
      <p:sp>
        <p:nvSpPr>
          <p:cNvPr id="8" name="角丸四角形 7"/>
          <p:cNvSpPr/>
          <p:nvPr/>
        </p:nvSpPr>
        <p:spPr>
          <a:xfrm>
            <a:off x="146487" y="4704320"/>
            <a:ext cx="4692554" cy="1128998"/>
          </a:xfrm>
          <a:prstGeom prst="roundRect">
            <a:avLst>
              <a:gd name="adj" fmla="val 920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45995" y="4756100"/>
            <a:ext cx="4493538" cy="1077218"/>
          </a:xfrm>
          <a:prstGeom prst="rect">
            <a:avLst/>
          </a:prstGeom>
          <a:noFill/>
        </p:spPr>
        <p:txBody>
          <a:bodyPr wrap="none" rtlCol="0">
            <a:spAutoFit/>
          </a:bodyPr>
          <a:lstStyle/>
          <a:p>
            <a:r>
              <a:rPr lang="ja-JP" altLang="en-US" sz="1600" dirty="0" smtClean="0">
                <a:latin typeface="Bahnschrift" panose="020B0502040204020203" pitchFamily="34" charset="0"/>
                <a:ea typeface="游ゴシック" panose="020B0400000000000000" pitchFamily="50" charset="-128"/>
              </a:rPr>
              <a:t>桑名市に住所がある１歳未満の乳児と母親で、</a:t>
            </a:r>
            <a:endParaRPr lang="en-US" altLang="ja-JP" sz="1600" dirty="0" smtClean="0">
              <a:latin typeface="Bahnschrift" panose="020B0502040204020203" pitchFamily="34" charset="0"/>
              <a:ea typeface="游ゴシック" panose="020B0400000000000000" pitchFamily="50" charset="-128"/>
            </a:endParaRPr>
          </a:p>
          <a:p>
            <a:r>
              <a:rPr lang="ja-JP" altLang="en-US" sz="1600" dirty="0" smtClean="0">
                <a:latin typeface="Bahnschrift" panose="020B0502040204020203" pitchFamily="34" charset="0"/>
                <a:ea typeface="游ゴシック" panose="020B0400000000000000" pitchFamily="50" charset="-128"/>
              </a:rPr>
              <a:t>産後母親自身の体調や育児に不安がある方</a:t>
            </a:r>
            <a:endParaRPr lang="en-US" altLang="ja-JP" sz="1600" dirty="0" smtClean="0">
              <a:latin typeface="Bahnschrift" panose="020B0502040204020203" pitchFamily="34" charset="0"/>
              <a:ea typeface="游ゴシック" panose="020B0400000000000000" pitchFamily="50" charset="-128"/>
            </a:endParaRPr>
          </a:p>
          <a:p>
            <a:r>
              <a:rPr lang="ja-JP" altLang="en-US" sz="1600" dirty="0">
                <a:latin typeface="Bahnschrift" panose="020B0502040204020203" pitchFamily="34" charset="0"/>
                <a:ea typeface="游ゴシック" panose="020B0400000000000000" pitchFamily="50" charset="-128"/>
              </a:rPr>
              <a:t>また</a:t>
            </a:r>
            <a:r>
              <a:rPr lang="ja-JP" altLang="en-US" sz="1600" dirty="0" smtClean="0">
                <a:latin typeface="Bahnschrift" panose="020B0502040204020203" pitchFamily="34" charset="0"/>
                <a:ea typeface="游ゴシック" panose="020B0400000000000000" pitchFamily="50" charset="-128"/>
              </a:rPr>
              <a:t>は乳児の健康状態、栄養状態に不安がある</a:t>
            </a:r>
            <a:endParaRPr lang="en-US" altLang="ja-JP" sz="1600" dirty="0" smtClean="0">
              <a:latin typeface="Bahnschrift" panose="020B0502040204020203" pitchFamily="34" charset="0"/>
              <a:ea typeface="游ゴシック" panose="020B0400000000000000" pitchFamily="50" charset="-128"/>
            </a:endParaRPr>
          </a:p>
          <a:p>
            <a:r>
              <a:rPr lang="ja-JP" altLang="en-US" sz="1600" dirty="0" smtClean="0">
                <a:latin typeface="Bahnschrift" panose="020B0502040204020203" pitchFamily="34" charset="0"/>
                <a:ea typeface="游ゴシック" panose="020B0400000000000000" pitchFamily="50" charset="-128"/>
              </a:rPr>
              <a:t>方が対象</a:t>
            </a:r>
            <a:endParaRPr lang="en-US" altLang="ja-JP" sz="1600" dirty="0" smtClean="0">
              <a:latin typeface="Bahnschrift" panose="020B0502040204020203" pitchFamily="34" charset="0"/>
              <a:ea typeface="游ゴシック" panose="020B0400000000000000" pitchFamily="50" charset="-128"/>
            </a:endParaRPr>
          </a:p>
        </p:txBody>
      </p:sp>
      <p:sp>
        <p:nvSpPr>
          <p:cNvPr id="10" name="テキスト ボックス 9"/>
          <p:cNvSpPr txBox="1"/>
          <p:nvPr/>
        </p:nvSpPr>
        <p:spPr>
          <a:xfrm>
            <a:off x="485754" y="739495"/>
            <a:ext cx="1112805" cy="461665"/>
          </a:xfrm>
          <a:prstGeom prst="rect">
            <a:avLst/>
          </a:prstGeom>
          <a:noFill/>
        </p:spPr>
        <p:txBody>
          <a:bodyPr wrap="none" rtlCol="0">
            <a:spAutoFit/>
          </a:bodyPr>
          <a:lstStyle/>
          <a:p>
            <a:r>
              <a:rPr lang="ja-JP" altLang="en-US" sz="2400" b="1" dirty="0" smtClean="0"/>
              <a:t>訪問型</a:t>
            </a:r>
            <a:endParaRPr lang="ja-JP" altLang="en-US" sz="2400" b="1" dirty="0"/>
          </a:p>
        </p:txBody>
      </p:sp>
      <p:sp>
        <p:nvSpPr>
          <p:cNvPr id="11" name="テキスト ボックス 10"/>
          <p:cNvSpPr txBox="1"/>
          <p:nvPr/>
        </p:nvSpPr>
        <p:spPr>
          <a:xfrm>
            <a:off x="4560448" y="743525"/>
            <a:ext cx="1112805" cy="461665"/>
          </a:xfrm>
          <a:prstGeom prst="rect">
            <a:avLst/>
          </a:prstGeom>
          <a:noFill/>
        </p:spPr>
        <p:txBody>
          <a:bodyPr wrap="none" rtlCol="0">
            <a:spAutoFit/>
          </a:bodyPr>
          <a:lstStyle/>
          <a:p>
            <a:r>
              <a:rPr lang="ja-JP" altLang="en-US" sz="2400" b="1" dirty="0" smtClean="0"/>
              <a:t>通所型</a:t>
            </a:r>
            <a:endParaRPr lang="ja-JP" altLang="en-US" sz="2400" b="1" dirty="0"/>
          </a:p>
        </p:txBody>
      </p:sp>
      <p:sp>
        <p:nvSpPr>
          <p:cNvPr id="12" name="テキスト ボックス 11"/>
          <p:cNvSpPr txBox="1"/>
          <p:nvPr/>
        </p:nvSpPr>
        <p:spPr>
          <a:xfrm>
            <a:off x="4817076" y="3256379"/>
            <a:ext cx="1112805" cy="461665"/>
          </a:xfrm>
          <a:prstGeom prst="rect">
            <a:avLst/>
          </a:prstGeom>
          <a:noFill/>
        </p:spPr>
        <p:txBody>
          <a:bodyPr wrap="none" rtlCol="0">
            <a:spAutoFit/>
          </a:bodyPr>
          <a:lstStyle/>
          <a:p>
            <a:r>
              <a:rPr lang="ja-JP" altLang="en-US" sz="2400" b="1" dirty="0"/>
              <a:t>宿泊</a:t>
            </a:r>
            <a:r>
              <a:rPr lang="ja-JP" altLang="en-US" sz="2400" b="1" dirty="0" smtClean="0"/>
              <a:t>型</a:t>
            </a:r>
            <a:endParaRPr lang="ja-JP" altLang="en-US" sz="2400" b="1" dirty="0"/>
          </a:p>
        </p:txBody>
      </p:sp>
      <p:sp>
        <p:nvSpPr>
          <p:cNvPr id="13" name="正方形/長方形 12"/>
          <p:cNvSpPr/>
          <p:nvPr/>
        </p:nvSpPr>
        <p:spPr>
          <a:xfrm>
            <a:off x="146487" y="5885098"/>
            <a:ext cx="8865165" cy="816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〇利用回数は、産後１年までの間に、計７回以内（各タイプの併用可）</a:t>
            </a:r>
            <a:endParaRPr lang="en-US" altLang="ja-JP" dirty="0" smtClean="0">
              <a:solidFill>
                <a:schemeClr val="tx1"/>
              </a:solidFill>
            </a:endParaRPr>
          </a:p>
          <a:p>
            <a:r>
              <a:rPr kumimoji="1" lang="ja-JP" altLang="en-US" dirty="0" smtClean="0">
                <a:solidFill>
                  <a:schemeClr val="tx1"/>
                </a:solidFill>
              </a:rPr>
              <a:t>〇一部の方を除き、利用料金がかかります。</a:t>
            </a:r>
            <a:endParaRPr kumimoji="1" lang="ja-JP" altLang="en-US" dirty="0">
              <a:solidFill>
                <a:schemeClr val="tx1"/>
              </a:solidFill>
            </a:endParaRPr>
          </a:p>
        </p:txBody>
      </p:sp>
      <p:sp>
        <p:nvSpPr>
          <p:cNvPr id="14" name="上矢印 13"/>
          <p:cNvSpPr/>
          <p:nvPr/>
        </p:nvSpPr>
        <p:spPr>
          <a:xfrm rot="10800000" flipV="1">
            <a:off x="2120623" y="2871400"/>
            <a:ext cx="484632" cy="18172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上矢印 14"/>
          <p:cNvSpPr/>
          <p:nvPr/>
        </p:nvSpPr>
        <p:spPr>
          <a:xfrm rot="14569693" flipV="1">
            <a:off x="3459606" y="2786537"/>
            <a:ext cx="390042" cy="773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rot="16200000" flipV="1">
            <a:off x="3624987" y="3462963"/>
            <a:ext cx="403540" cy="111670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91166" y="1171668"/>
            <a:ext cx="2022170" cy="1477328"/>
          </a:xfrm>
          <a:prstGeom prst="rect">
            <a:avLst/>
          </a:prstGeom>
        </p:spPr>
        <p:txBody>
          <a:bodyPr wrap="square">
            <a:spAutoFit/>
          </a:bodyPr>
          <a:lstStyle/>
          <a:p>
            <a:r>
              <a:rPr lang="ja-JP" altLang="en-US" dirty="0" smtClean="0">
                <a:solidFill>
                  <a:srgbClr val="4C4C4C"/>
                </a:solidFill>
                <a:latin typeface="BIZ UDPゴシック" panose="020B0400000000000000" pitchFamily="50" charset="-128"/>
                <a:ea typeface="BIZ UDPゴシック" panose="020B0400000000000000" pitchFamily="50" charset="-128"/>
              </a:rPr>
              <a:t>助産師</a:t>
            </a:r>
            <a:r>
              <a:rPr lang="ja-JP" altLang="en-US" dirty="0">
                <a:solidFill>
                  <a:srgbClr val="4C4C4C"/>
                </a:solidFill>
                <a:latin typeface="BIZ UDPゴシック" panose="020B0400000000000000" pitchFamily="50" charset="-128"/>
                <a:ea typeface="BIZ UDPゴシック" panose="020B0400000000000000" pitchFamily="50" charset="-128"/>
              </a:rPr>
              <a:t>等</a:t>
            </a:r>
            <a:r>
              <a:rPr lang="ja-JP" altLang="en-US" dirty="0" smtClean="0">
                <a:solidFill>
                  <a:srgbClr val="4C4C4C"/>
                </a:solidFill>
                <a:latin typeface="BIZ UDPゴシック" panose="020B0400000000000000" pitchFamily="50" charset="-128"/>
                <a:ea typeface="BIZ UDPゴシック" panose="020B0400000000000000" pitchFamily="50" charset="-128"/>
              </a:rPr>
              <a:t>がご自宅を訪問</a:t>
            </a:r>
            <a:r>
              <a:rPr lang="ja-JP" altLang="en-US" dirty="0">
                <a:solidFill>
                  <a:srgbClr val="4C4C4C"/>
                </a:solidFill>
                <a:latin typeface="BIZ UDPゴシック" panose="020B0400000000000000" pitchFamily="50" charset="-128"/>
                <a:ea typeface="BIZ UDPゴシック" panose="020B0400000000000000" pitchFamily="50" charset="-128"/>
              </a:rPr>
              <a:t>し</a:t>
            </a:r>
            <a:r>
              <a:rPr lang="ja-JP" altLang="en-US" dirty="0" smtClean="0">
                <a:solidFill>
                  <a:srgbClr val="4C4C4C"/>
                </a:solidFill>
                <a:latin typeface="BIZ UDPゴシック" panose="020B0400000000000000" pitchFamily="50" charset="-128"/>
                <a:ea typeface="BIZ UDPゴシック" panose="020B0400000000000000" pitchFamily="50" charset="-128"/>
              </a:rPr>
              <a:t>、個別</a:t>
            </a:r>
            <a:r>
              <a:rPr lang="ja-JP" altLang="en-US" dirty="0">
                <a:solidFill>
                  <a:srgbClr val="4C4C4C"/>
                </a:solidFill>
                <a:latin typeface="BIZ UDPゴシック" panose="020B0400000000000000" pitchFamily="50" charset="-128"/>
                <a:ea typeface="BIZ UDPゴシック" panose="020B0400000000000000" pitchFamily="50" charset="-128"/>
              </a:rPr>
              <a:t>に心身の</a:t>
            </a:r>
            <a:r>
              <a:rPr lang="ja-JP" altLang="en-US" dirty="0" smtClean="0">
                <a:solidFill>
                  <a:srgbClr val="4C4C4C"/>
                </a:solidFill>
                <a:latin typeface="BIZ UDPゴシック" panose="020B0400000000000000" pitchFamily="50" charset="-128"/>
                <a:ea typeface="BIZ UDPゴシック" panose="020B0400000000000000" pitchFamily="50" charset="-128"/>
              </a:rPr>
              <a:t>ケアや</a:t>
            </a:r>
            <a:r>
              <a:rPr lang="ja-JP" altLang="en-US" dirty="0">
                <a:solidFill>
                  <a:srgbClr val="4C4C4C"/>
                </a:solidFill>
                <a:latin typeface="BIZ UDPゴシック" panose="020B0400000000000000" pitchFamily="50" charset="-128"/>
                <a:ea typeface="BIZ UDPゴシック" panose="020B0400000000000000" pitchFamily="50" charset="-128"/>
              </a:rPr>
              <a:t>育児サポート</a:t>
            </a:r>
            <a:r>
              <a:rPr lang="ja-JP" altLang="en-US" dirty="0" smtClean="0">
                <a:solidFill>
                  <a:srgbClr val="4C4C4C"/>
                </a:solidFill>
                <a:latin typeface="BIZ UDPゴシック" panose="020B0400000000000000" pitchFamily="50" charset="-128"/>
                <a:ea typeface="BIZ UDPゴシック" panose="020B0400000000000000" pitchFamily="50" charset="-128"/>
              </a:rPr>
              <a:t>等の</a:t>
            </a:r>
            <a:r>
              <a:rPr lang="ja-JP" altLang="en-US" dirty="0">
                <a:solidFill>
                  <a:srgbClr val="4C4C4C"/>
                </a:solidFill>
                <a:latin typeface="BIZ UDPゴシック" panose="020B0400000000000000" pitchFamily="50" charset="-128"/>
                <a:ea typeface="BIZ UDPゴシック" panose="020B0400000000000000" pitchFamily="50" charset="-128"/>
              </a:rPr>
              <a:t>支援</a:t>
            </a:r>
            <a:r>
              <a:rPr lang="ja-JP" altLang="en-US" dirty="0" smtClean="0">
                <a:solidFill>
                  <a:srgbClr val="4C4C4C"/>
                </a:solidFill>
                <a:latin typeface="BIZ UDPゴシック" panose="020B0400000000000000" pitchFamily="50" charset="-128"/>
                <a:ea typeface="BIZ UDPゴシック" panose="020B0400000000000000" pitchFamily="50" charset="-128"/>
              </a:rPr>
              <a:t>を行います</a:t>
            </a:r>
            <a:r>
              <a:rPr lang="ja-JP" altLang="en-US" dirty="0">
                <a:solidFill>
                  <a:srgbClr val="4C4C4C"/>
                </a:solidFill>
                <a:latin typeface="BIZ UDPゴシック" panose="020B0400000000000000" pitchFamily="50" charset="-128"/>
                <a:ea typeface="BIZ UDPゴシック" panose="020B0400000000000000" pitchFamily="50" charset="-128"/>
              </a:rPr>
              <a:t>。</a:t>
            </a:r>
            <a:endParaRPr lang="ja-JP" altLang="en-US" dirty="0"/>
          </a:p>
        </p:txBody>
      </p:sp>
      <p:sp>
        <p:nvSpPr>
          <p:cNvPr id="19" name="正方形/長方形 18"/>
          <p:cNvSpPr/>
          <p:nvPr/>
        </p:nvSpPr>
        <p:spPr>
          <a:xfrm>
            <a:off x="6571027" y="1171668"/>
            <a:ext cx="2379347" cy="1477328"/>
          </a:xfrm>
          <a:prstGeom prst="rect">
            <a:avLst/>
          </a:prstGeom>
        </p:spPr>
        <p:txBody>
          <a:bodyPr wrap="square">
            <a:spAutoFit/>
          </a:bodyPr>
          <a:lstStyle/>
          <a:p>
            <a:r>
              <a:rPr lang="ja-JP" altLang="en-US" dirty="0">
                <a:solidFill>
                  <a:srgbClr val="4C4C4C"/>
                </a:solidFill>
                <a:latin typeface="BIZ UDPゴシック" panose="020B0400000000000000" pitchFamily="50" charset="-128"/>
                <a:ea typeface="BIZ UDPゴシック" panose="020B0400000000000000" pitchFamily="50" charset="-128"/>
              </a:rPr>
              <a:t>病院や助産所等</a:t>
            </a:r>
            <a:r>
              <a:rPr lang="ja-JP" altLang="en-US" dirty="0" smtClean="0">
                <a:solidFill>
                  <a:srgbClr val="4C4C4C"/>
                </a:solidFill>
                <a:latin typeface="BIZ UDPゴシック" panose="020B0400000000000000" pitchFamily="50" charset="-128"/>
                <a:ea typeface="BIZ UDPゴシック" panose="020B0400000000000000" pitchFamily="50" charset="-128"/>
              </a:rPr>
              <a:t>に</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通所</a:t>
            </a:r>
            <a:r>
              <a:rPr lang="ja-JP" altLang="en-US" dirty="0">
                <a:solidFill>
                  <a:srgbClr val="4C4C4C"/>
                </a:solidFill>
                <a:latin typeface="BIZ UDPゴシック" panose="020B0400000000000000" pitchFamily="50" charset="-128"/>
                <a:ea typeface="BIZ UDPゴシック" panose="020B0400000000000000" pitchFamily="50" charset="-128"/>
              </a:rPr>
              <a:t>して、個別</a:t>
            </a:r>
            <a:r>
              <a:rPr lang="ja-JP" altLang="en-US" dirty="0" smtClean="0">
                <a:solidFill>
                  <a:srgbClr val="4C4C4C"/>
                </a:solidFill>
                <a:latin typeface="BIZ UDPゴシック" panose="020B0400000000000000" pitchFamily="50" charset="-128"/>
                <a:ea typeface="BIZ UDPゴシック" panose="020B0400000000000000" pitchFamily="50" charset="-128"/>
              </a:rPr>
              <a:t>又</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は</a:t>
            </a:r>
            <a:r>
              <a:rPr lang="ja-JP" altLang="en-US" dirty="0">
                <a:solidFill>
                  <a:srgbClr val="4C4C4C"/>
                </a:solidFill>
                <a:latin typeface="BIZ UDPゴシック" panose="020B0400000000000000" pitchFamily="50" charset="-128"/>
                <a:ea typeface="BIZ UDPゴシック" panose="020B0400000000000000" pitchFamily="50" charset="-128"/>
              </a:rPr>
              <a:t>集団で心身の</a:t>
            </a:r>
            <a:r>
              <a:rPr lang="ja-JP" altLang="en-US" dirty="0" smtClean="0">
                <a:solidFill>
                  <a:srgbClr val="4C4C4C"/>
                </a:solidFill>
                <a:latin typeface="BIZ UDPゴシック" panose="020B0400000000000000" pitchFamily="50" charset="-128"/>
                <a:ea typeface="BIZ UDPゴシック" panose="020B0400000000000000" pitchFamily="50" charset="-128"/>
              </a:rPr>
              <a:t>ケア</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や</a:t>
            </a:r>
            <a:r>
              <a:rPr lang="ja-JP" altLang="en-US" dirty="0">
                <a:solidFill>
                  <a:srgbClr val="4C4C4C"/>
                </a:solidFill>
                <a:latin typeface="BIZ UDPゴシック" panose="020B0400000000000000" pitchFamily="50" charset="-128"/>
                <a:ea typeface="BIZ UDPゴシック" panose="020B0400000000000000" pitchFamily="50" charset="-128"/>
              </a:rPr>
              <a:t>育児サポート等</a:t>
            </a:r>
            <a:r>
              <a:rPr lang="ja-JP" altLang="en-US" dirty="0" smtClean="0">
                <a:solidFill>
                  <a:srgbClr val="4C4C4C"/>
                </a:solidFill>
                <a:latin typeface="BIZ UDPゴシック" panose="020B0400000000000000" pitchFamily="50" charset="-128"/>
                <a:ea typeface="BIZ UDPゴシック" panose="020B0400000000000000" pitchFamily="50" charset="-128"/>
              </a:rPr>
              <a:t>の</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支援を</a:t>
            </a:r>
            <a:r>
              <a:rPr lang="ja-JP" altLang="en-US" dirty="0">
                <a:solidFill>
                  <a:srgbClr val="4C4C4C"/>
                </a:solidFill>
                <a:latin typeface="BIZ UDPゴシック" panose="020B0400000000000000" pitchFamily="50" charset="-128"/>
                <a:ea typeface="BIZ UDPゴシック" panose="020B0400000000000000" pitchFamily="50" charset="-128"/>
              </a:rPr>
              <a:t>行い</a:t>
            </a:r>
            <a:r>
              <a:rPr lang="ja-JP" altLang="en-US" dirty="0" smtClean="0">
                <a:solidFill>
                  <a:srgbClr val="4C4C4C"/>
                </a:solidFill>
                <a:latin typeface="BIZ UDPゴシック" panose="020B0400000000000000" pitchFamily="50" charset="-128"/>
                <a:ea typeface="BIZ UDPゴシック" panose="020B0400000000000000" pitchFamily="50" charset="-128"/>
              </a:rPr>
              <a:t>ます</a:t>
            </a:r>
            <a:r>
              <a:rPr lang="ja-JP" altLang="en-US" dirty="0">
                <a:solidFill>
                  <a:srgbClr val="4C4C4C"/>
                </a:solidFill>
                <a:latin typeface="BIZ UDPゴシック" panose="020B0400000000000000" pitchFamily="50" charset="-128"/>
                <a:ea typeface="BIZ UDPゴシック" panose="020B0400000000000000" pitchFamily="50" charset="-128"/>
              </a:rPr>
              <a:t>。</a:t>
            </a:r>
            <a:endParaRPr lang="ja-JP" altLang="en-US" dirty="0"/>
          </a:p>
        </p:txBody>
      </p:sp>
      <p:sp>
        <p:nvSpPr>
          <p:cNvPr id="20" name="正方形/長方形 19"/>
          <p:cNvSpPr/>
          <p:nvPr/>
        </p:nvSpPr>
        <p:spPr>
          <a:xfrm>
            <a:off x="6975840" y="3718044"/>
            <a:ext cx="2035812" cy="1754326"/>
          </a:xfrm>
          <a:prstGeom prst="rect">
            <a:avLst/>
          </a:prstGeom>
        </p:spPr>
        <p:txBody>
          <a:bodyPr wrap="square">
            <a:spAutoFit/>
          </a:bodyPr>
          <a:lstStyle/>
          <a:p>
            <a:r>
              <a:rPr lang="ja-JP" altLang="en-US" dirty="0">
                <a:solidFill>
                  <a:srgbClr val="4C4C4C"/>
                </a:solidFill>
                <a:latin typeface="BIZ UDPゴシック" panose="020B0400000000000000" pitchFamily="50" charset="-128"/>
                <a:ea typeface="BIZ UDPゴシック" panose="020B0400000000000000" pitchFamily="50" charset="-128"/>
              </a:rPr>
              <a:t>病院や助産所</a:t>
            </a:r>
            <a:r>
              <a:rPr lang="ja-JP" altLang="en-US" dirty="0" smtClean="0">
                <a:solidFill>
                  <a:srgbClr val="4C4C4C"/>
                </a:solidFill>
                <a:latin typeface="BIZ UDPゴシック" panose="020B0400000000000000" pitchFamily="50" charset="-128"/>
                <a:ea typeface="BIZ UDPゴシック" panose="020B0400000000000000" pitchFamily="50" charset="-128"/>
              </a:rPr>
              <a:t>等</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の</a:t>
            </a:r>
            <a:r>
              <a:rPr lang="ja-JP" altLang="en-US" dirty="0">
                <a:solidFill>
                  <a:srgbClr val="4C4C4C"/>
                </a:solidFill>
                <a:latin typeface="BIZ UDPゴシック" panose="020B0400000000000000" pitchFamily="50" charset="-128"/>
                <a:ea typeface="BIZ UDPゴシック" panose="020B0400000000000000" pitchFamily="50" charset="-128"/>
              </a:rPr>
              <a:t>施設に宿泊し</a:t>
            </a:r>
            <a:r>
              <a:rPr lang="ja-JP" altLang="en-US" dirty="0" smtClean="0">
                <a:solidFill>
                  <a:srgbClr val="4C4C4C"/>
                </a:solidFill>
                <a:latin typeface="BIZ UDPゴシック" panose="020B0400000000000000" pitchFamily="50" charset="-128"/>
                <a:ea typeface="BIZ UDPゴシック" panose="020B0400000000000000" pitchFamily="50" charset="-128"/>
              </a:rPr>
              <a:t>、</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休養</a:t>
            </a:r>
            <a:r>
              <a:rPr lang="ja-JP" altLang="en-US" dirty="0">
                <a:solidFill>
                  <a:srgbClr val="4C4C4C"/>
                </a:solidFill>
                <a:latin typeface="BIZ UDPゴシック" panose="020B0400000000000000" pitchFamily="50" charset="-128"/>
                <a:ea typeface="BIZ UDPゴシック" panose="020B0400000000000000" pitchFamily="50" charset="-128"/>
              </a:rPr>
              <a:t>の機会</a:t>
            </a:r>
            <a:r>
              <a:rPr lang="ja-JP" altLang="en-US" dirty="0" smtClean="0">
                <a:solidFill>
                  <a:srgbClr val="4C4C4C"/>
                </a:solidFill>
                <a:latin typeface="BIZ UDPゴシック" panose="020B0400000000000000" pitchFamily="50" charset="-128"/>
                <a:ea typeface="BIZ UDPゴシック" panose="020B0400000000000000" pitchFamily="50" charset="-128"/>
              </a:rPr>
              <a:t>など</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心身</a:t>
            </a:r>
            <a:r>
              <a:rPr lang="ja-JP" altLang="en-US" dirty="0">
                <a:solidFill>
                  <a:srgbClr val="4C4C4C"/>
                </a:solidFill>
                <a:latin typeface="BIZ UDPゴシック" panose="020B0400000000000000" pitchFamily="50" charset="-128"/>
                <a:ea typeface="BIZ UDPゴシック" panose="020B0400000000000000" pitchFamily="50" charset="-128"/>
              </a:rPr>
              <a:t>のケアや</a:t>
            </a:r>
            <a:r>
              <a:rPr lang="ja-JP" altLang="en-US" dirty="0" smtClean="0">
                <a:solidFill>
                  <a:srgbClr val="4C4C4C"/>
                </a:solidFill>
                <a:latin typeface="BIZ UDPゴシック" panose="020B0400000000000000" pitchFamily="50" charset="-128"/>
                <a:ea typeface="BIZ UDPゴシック" panose="020B0400000000000000" pitchFamily="50" charset="-128"/>
              </a:rPr>
              <a:t>育児</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a:solidFill>
                  <a:srgbClr val="4C4C4C"/>
                </a:solidFill>
                <a:latin typeface="BIZ UDPゴシック" panose="020B0400000000000000" pitchFamily="50" charset="-128"/>
                <a:ea typeface="BIZ UDPゴシック" panose="020B0400000000000000" pitchFamily="50" charset="-128"/>
              </a:rPr>
              <a:t>サ</a:t>
            </a:r>
            <a:r>
              <a:rPr lang="ja-JP" altLang="en-US" dirty="0" smtClean="0">
                <a:solidFill>
                  <a:srgbClr val="4C4C4C"/>
                </a:solidFill>
                <a:latin typeface="BIZ UDPゴシック" panose="020B0400000000000000" pitchFamily="50" charset="-128"/>
                <a:ea typeface="BIZ UDPゴシック" panose="020B0400000000000000" pitchFamily="50" charset="-128"/>
              </a:rPr>
              <a:t>ポート</a:t>
            </a:r>
            <a:r>
              <a:rPr lang="ja-JP" altLang="en-US" dirty="0">
                <a:solidFill>
                  <a:srgbClr val="4C4C4C"/>
                </a:solidFill>
                <a:latin typeface="BIZ UDPゴシック" panose="020B0400000000000000" pitchFamily="50" charset="-128"/>
                <a:ea typeface="BIZ UDPゴシック" panose="020B0400000000000000" pitchFamily="50" charset="-128"/>
              </a:rPr>
              <a:t>等の</a:t>
            </a:r>
            <a:r>
              <a:rPr lang="ja-JP" altLang="en-US" dirty="0" smtClean="0">
                <a:solidFill>
                  <a:srgbClr val="4C4C4C"/>
                </a:solidFill>
                <a:latin typeface="BIZ UDPゴシック" panose="020B0400000000000000" pitchFamily="50" charset="-128"/>
                <a:ea typeface="BIZ UDPゴシック" panose="020B0400000000000000" pitchFamily="50" charset="-128"/>
              </a:rPr>
              <a:t>支援</a:t>
            </a:r>
            <a:endParaRPr lang="en-US" altLang="ja-JP" dirty="0" smtClean="0">
              <a:solidFill>
                <a:srgbClr val="4C4C4C"/>
              </a:solidFill>
              <a:latin typeface="BIZ UDPゴシック" panose="020B0400000000000000" pitchFamily="50" charset="-128"/>
              <a:ea typeface="BIZ UDPゴシック" panose="020B0400000000000000" pitchFamily="50" charset="-128"/>
            </a:endParaRPr>
          </a:p>
          <a:p>
            <a:r>
              <a:rPr lang="ja-JP" altLang="en-US" dirty="0" smtClean="0">
                <a:solidFill>
                  <a:srgbClr val="4C4C4C"/>
                </a:solidFill>
                <a:latin typeface="BIZ UDPゴシック" panose="020B0400000000000000" pitchFamily="50" charset="-128"/>
                <a:ea typeface="BIZ UDPゴシック" panose="020B0400000000000000" pitchFamily="50" charset="-128"/>
              </a:rPr>
              <a:t>を行います</a:t>
            </a:r>
            <a:r>
              <a:rPr lang="ja-JP" altLang="en-US" dirty="0">
                <a:solidFill>
                  <a:srgbClr val="4C4C4C"/>
                </a:solidFill>
                <a:latin typeface="BIZ UDPゴシック" panose="020B0400000000000000" pitchFamily="50" charset="-128"/>
                <a:ea typeface="BIZ UDPゴシック" panose="020B0400000000000000" pitchFamily="50" charset="-128"/>
              </a:rPr>
              <a:t>。</a:t>
            </a:r>
            <a:endParaRPr lang="ja-JP" altLang="en-US" dirty="0"/>
          </a:p>
        </p:txBody>
      </p:sp>
      <p:sp>
        <p:nvSpPr>
          <p:cNvPr id="21" name="角丸四角形 20"/>
          <p:cNvSpPr/>
          <p:nvPr/>
        </p:nvSpPr>
        <p:spPr>
          <a:xfrm>
            <a:off x="6063365" y="3105020"/>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a:t>
            </a:r>
            <a:r>
              <a:rPr lang="ja-JP" altLang="en-US" b="1" dirty="0" smtClean="0">
                <a:solidFill>
                  <a:schemeClr val="tx1"/>
                </a:solidFill>
                <a:latin typeface="メイリオ" panose="020B0604030504040204" pitchFamily="50" charset="-128"/>
                <a:ea typeface="メイリオ" panose="020B0604030504040204" pitchFamily="50" charset="-128"/>
              </a:rPr>
              <a:t>５年度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7670030" y="2718216"/>
            <a:ext cx="914400" cy="538163"/>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rPr>
              <a:t>NEW</a:t>
            </a:r>
            <a:endPar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11624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87670"/>
            <a:ext cx="4001416" cy="461665"/>
          </a:xfrm>
          <a:prstGeom prst="rect">
            <a:avLst/>
          </a:prstGeom>
          <a:noFill/>
        </p:spPr>
        <p:txBody>
          <a:bodyPr wrap="none" rtlCol="0">
            <a:spAutoFit/>
          </a:bodyPr>
          <a:lstStyle/>
          <a:p>
            <a:r>
              <a:rPr lang="ja-JP" altLang="en-US" sz="2400" b="1" dirty="0"/>
              <a:t>ショートステイと産後ケア事業</a:t>
            </a:r>
          </a:p>
        </p:txBody>
      </p:sp>
      <p:graphicFrame>
        <p:nvGraphicFramePr>
          <p:cNvPr id="8" name="グラフ 7"/>
          <p:cNvGraphicFramePr/>
          <p:nvPr>
            <p:extLst>
              <p:ext uri="{D42A27DB-BD31-4B8C-83A1-F6EECF244321}">
                <p14:modId xmlns:p14="http://schemas.microsoft.com/office/powerpoint/2010/main" val="3549847859"/>
              </p:ext>
            </p:extLst>
          </p:nvPr>
        </p:nvGraphicFramePr>
        <p:xfrm>
          <a:off x="227410" y="513242"/>
          <a:ext cx="4475052" cy="5189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p:nvPr>
            <p:extLst>
              <p:ext uri="{D42A27DB-BD31-4B8C-83A1-F6EECF244321}">
                <p14:modId xmlns:p14="http://schemas.microsoft.com/office/powerpoint/2010/main" val="1436771932"/>
              </p:ext>
            </p:extLst>
          </p:nvPr>
        </p:nvGraphicFramePr>
        <p:xfrm>
          <a:off x="4929872" y="549335"/>
          <a:ext cx="3897738" cy="5153633"/>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7953815" y="1189257"/>
            <a:ext cx="574196" cy="400110"/>
          </a:xfrm>
          <a:prstGeom prst="rect">
            <a:avLst/>
          </a:prstGeom>
          <a:noFill/>
        </p:spPr>
        <p:txBody>
          <a:bodyPr wrap="none" rtlCol="0">
            <a:spAutoFit/>
          </a:bodyPr>
          <a:lstStyle/>
          <a:p>
            <a:r>
              <a:rPr lang="en-US" altLang="ja-JP" sz="2000" b="1" dirty="0" smtClean="0"/>
              <a:t>163</a:t>
            </a:r>
            <a:endParaRPr lang="ja-JP" altLang="en-US" sz="2000" b="1" dirty="0"/>
          </a:p>
        </p:txBody>
      </p:sp>
      <p:sp>
        <p:nvSpPr>
          <p:cNvPr id="2" name="角丸四角形吹き出し 1"/>
          <p:cNvSpPr/>
          <p:nvPr/>
        </p:nvSpPr>
        <p:spPr>
          <a:xfrm>
            <a:off x="4400065" y="318502"/>
            <a:ext cx="1494877" cy="986588"/>
          </a:xfrm>
          <a:prstGeom prst="wedgeRoundRectCallout">
            <a:avLst>
              <a:gd name="adj1" fmla="val -59466"/>
              <a:gd name="adj2" fmla="val 191768"/>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里親ショート委託率</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５７．６％</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正方形/長方形 6"/>
          <p:cNvSpPr/>
          <p:nvPr/>
        </p:nvSpPr>
        <p:spPr>
          <a:xfrm>
            <a:off x="140414" y="5801456"/>
            <a:ext cx="8890647" cy="9502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・ショートステイは利用料の減免、産後ケア事業は原則希望があれば受給できるように改正したことにより利用者が増大した。</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・利用しやすくすることにより、児童虐待の未然防止に繋がっていると考えている。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64453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49836"/>
            <a:ext cx="7024334"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児童養護施設等とコラボした養育支援訪問事業</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テキスト ボックス 3"/>
          <p:cNvSpPr txBox="1"/>
          <p:nvPr/>
        </p:nvSpPr>
        <p:spPr>
          <a:xfrm>
            <a:off x="4868683" y="615064"/>
            <a:ext cx="3493264" cy="369332"/>
          </a:xfrm>
          <a:prstGeom prst="rect">
            <a:avLst/>
          </a:prstGeom>
          <a:noFill/>
        </p:spPr>
        <p:txBody>
          <a:bodyPr wrap="none" rtlCol="0">
            <a:spAutoFit/>
          </a:bodyPr>
          <a:lstStyle/>
          <a:p>
            <a:r>
              <a:rPr lang="ja-JP" altLang="en-US" dirty="0" smtClean="0"/>
              <a:t>子ども・子育て支援交付金</a:t>
            </a:r>
            <a:r>
              <a:rPr kumimoji="1" lang="ja-JP" altLang="en-US" dirty="0" smtClean="0"/>
              <a:t>　市</a:t>
            </a:r>
            <a:r>
              <a:rPr kumimoji="1" lang="en-US" altLang="ja-JP" dirty="0" smtClean="0"/>
              <a:t>1/3</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49" y="1281568"/>
            <a:ext cx="2683042" cy="154741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968" y="999558"/>
            <a:ext cx="1804737" cy="152194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6097" y="3297789"/>
            <a:ext cx="2087648" cy="1411236"/>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9613" y="3051864"/>
            <a:ext cx="2189708" cy="1382079"/>
          </a:xfrm>
          <a:prstGeom prst="rect">
            <a:avLst/>
          </a:prstGeom>
        </p:spPr>
      </p:pic>
      <p:sp>
        <p:nvSpPr>
          <p:cNvPr id="9" name="正方形/長方形 8"/>
          <p:cNvSpPr/>
          <p:nvPr/>
        </p:nvSpPr>
        <p:spPr>
          <a:xfrm>
            <a:off x="186549" y="5046242"/>
            <a:ext cx="8844512" cy="7158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○対象世帯については、毎月開催の養育支援訪問会議（委託事業所も参加）で決定</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○原則、６か月。延長については養育支援訪問会議で協議</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
        <p:nvSpPr>
          <p:cNvPr id="10" name="左矢印 9"/>
          <p:cNvSpPr/>
          <p:nvPr/>
        </p:nvSpPr>
        <p:spPr>
          <a:xfrm rot="21186963">
            <a:off x="2822615" y="1658237"/>
            <a:ext cx="2048995" cy="3421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3514" y="1281568"/>
            <a:ext cx="1016866" cy="1071801"/>
          </a:xfrm>
          <a:prstGeom prst="rect">
            <a:avLst/>
          </a:prstGeom>
        </p:spPr>
      </p:pic>
      <p:sp>
        <p:nvSpPr>
          <p:cNvPr id="12" name="左矢印 11"/>
          <p:cNvSpPr/>
          <p:nvPr/>
        </p:nvSpPr>
        <p:spPr>
          <a:xfrm rot="478834">
            <a:off x="2763750" y="2537963"/>
            <a:ext cx="2048995" cy="3421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3" name="左矢印 12"/>
          <p:cNvSpPr/>
          <p:nvPr/>
        </p:nvSpPr>
        <p:spPr>
          <a:xfrm rot="10800000">
            <a:off x="4074147" y="3994022"/>
            <a:ext cx="929218" cy="4584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4" name="テキスト ボックス 13">
            <a:extLst>
              <a:ext uri="{FF2B5EF4-FFF2-40B4-BE49-F238E27FC236}">
                <a16:creationId xmlns:a16="http://schemas.microsoft.com/office/drawing/2014/main" id="{BD703116-ED66-44AB-A9F4-F57C16385726}"/>
              </a:ext>
            </a:extLst>
          </p:cNvPr>
          <p:cNvSpPr txBox="1"/>
          <p:nvPr/>
        </p:nvSpPr>
        <p:spPr>
          <a:xfrm>
            <a:off x="1528070" y="4704329"/>
            <a:ext cx="2646878"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桑名市子ども総合センター</a:t>
            </a:r>
            <a:endParaRPr kumimoji="1"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D703116-ED66-44AB-A9F4-F57C16385726}"/>
              </a:ext>
            </a:extLst>
          </p:cNvPr>
          <p:cNvSpPr txBox="1"/>
          <p:nvPr/>
        </p:nvSpPr>
        <p:spPr>
          <a:xfrm>
            <a:off x="5378748" y="2539192"/>
            <a:ext cx="1620957"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児童養護施設</a:t>
            </a:r>
            <a:r>
              <a:rPr lang="ja-JP" altLang="en-US" sz="1600" dirty="0">
                <a:latin typeface="メイリオ" panose="020B0604030504040204" pitchFamily="50" charset="-128"/>
                <a:ea typeface="メイリオ" panose="020B0604030504040204" pitchFamily="50" charset="-128"/>
              </a:rPr>
              <a:t>等</a:t>
            </a:r>
            <a:endParaRPr kumimoji="1" lang="en-US" altLang="ja-JP" sz="1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BD703116-ED66-44AB-A9F4-F57C16385726}"/>
              </a:ext>
            </a:extLst>
          </p:cNvPr>
          <p:cNvSpPr txBox="1"/>
          <p:nvPr/>
        </p:nvSpPr>
        <p:spPr>
          <a:xfrm>
            <a:off x="5401854" y="4426229"/>
            <a:ext cx="1826141"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ヘルパー</a:t>
            </a:r>
            <a:r>
              <a:rPr lang="ja-JP" altLang="en-US" sz="1600" dirty="0">
                <a:latin typeface="メイリオ" panose="020B0604030504040204" pitchFamily="50" charset="-128"/>
                <a:ea typeface="メイリオ" panose="020B0604030504040204" pitchFamily="50" charset="-128"/>
              </a:rPr>
              <a:t>事業所</a:t>
            </a:r>
            <a:r>
              <a:rPr lang="ja-JP" altLang="en-US" sz="1600" dirty="0" smtClean="0">
                <a:latin typeface="メイリオ" panose="020B0604030504040204" pitchFamily="50" charset="-128"/>
                <a:ea typeface="メイリオ" panose="020B0604030504040204" pitchFamily="50" charset="-128"/>
              </a:rPr>
              <a:t>等</a:t>
            </a:r>
            <a:endParaRPr kumimoji="1" lang="en-US" altLang="ja-JP" sz="1600" dirty="0">
              <a:latin typeface="メイリオ" panose="020B0604030504040204" pitchFamily="50" charset="-128"/>
              <a:ea typeface="メイリオ" panose="020B0604030504040204" pitchFamily="50" charset="-128"/>
            </a:endParaRPr>
          </a:p>
        </p:txBody>
      </p:sp>
      <p:sp>
        <p:nvSpPr>
          <p:cNvPr id="17" name="左矢印 16"/>
          <p:cNvSpPr/>
          <p:nvPr/>
        </p:nvSpPr>
        <p:spPr>
          <a:xfrm rot="3828597">
            <a:off x="1249227" y="3058295"/>
            <a:ext cx="390089" cy="4584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8" name="テキスト ボックス 17">
            <a:extLst>
              <a:ext uri="{FF2B5EF4-FFF2-40B4-BE49-F238E27FC236}">
                <a16:creationId xmlns:a16="http://schemas.microsoft.com/office/drawing/2014/main" id="{BD703116-ED66-44AB-A9F4-F57C16385726}"/>
              </a:ext>
            </a:extLst>
          </p:cNvPr>
          <p:cNvSpPr txBox="1"/>
          <p:nvPr/>
        </p:nvSpPr>
        <p:spPr>
          <a:xfrm>
            <a:off x="499290" y="2764216"/>
            <a:ext cx="2031325"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要保護・</a:t>
            </a:r>
            <a:r>
              <a:rPr kumimoji="1" lang="ja-JP" altLang="en-US" sz="1600" dirty="0" smtClean="0">
                <a:latin typeface="メイリオ" panose="020B0604030504040204" pitchFamily="50" charset="-128"/>
                <a:ea typeface="メイリオ" panose="020B0604030504040204" pitchFamily="50" charset="-128"/>
              </a:rPr>
              <a:t>要支援世帯</a:t>
            </a:r>
            <a:endParaRPr kumimoji="1" lang="en-US" altLang="ja-JP" sz="1600" dirty="0">
              <a:latin typeface="メイリオ" panose="020B0604030504040204" pitchFamily="50" charset="-128"/>
              <a:ea typeface="メイリオ" panose="020B0604030504040204" pitchFamily="50" charset="-128"/>
            </a:endParaRPr>
          </a:p>
        </p:txBody>
      </p:sp>
      <p:sp>
        <p:nvSpPr>
          <p:cNvPr id="19" name="左矢印 18"/>
          <p:cNvSpPr/>
          <p:nvPr/>
        </p:nvSpPr>
        <p:spPr>
          <a:xfrm rot="10800000">
            <a:off x="7094575" y="1529019"/>
            <a:ext cx="629493" cy="3651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0" name="テキスト ボックス 19">
            <a:extLst>
              <a:ext uri="{FF2B5EF4-FFF2-40B4-BE49-F238E27FC236}">
                <a16:creationId xmlns:a16="http://schemas.microsoft.com/office/drawing/2014/main" id="{BD703116-ED66-44AB-A9F4-F57C16385726}"/>
              </a:ext>
            </a:extLst>
          </p:cNvPr>
          <p:cNvSpPr txBox="1"/>
          <p:nvPr/>
        </p:nvSpPr>
        <p:spPr>
          <a:xfrm>
            <a:off x="8070161" y="2397569"/>
            <a:ext cx="800219"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里　親</a:t>
            </a:r>
            <a:endParaRPr kumimoji="1" lang="en-US" altLang="ja-JP" sz="16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830660" y="3365977"/>
            <a:ext cx="595035" cy="338554"/>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支援</a:t>
            </a:r>
            <a:endParaRPr lang="ja-JP" altLang="en-US" sz="1600"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6974902" y="1909335"/>
            <a:ext cx="902811" cy="523220"/>
          </a:xfrm>
          <a:prstGeom prst="rect">
            <a:avLst/>
          </a:prstGeom>
          <a:noFill/>
        </p:spPr>
        <p:txBody>
          <a:bodyPr wrap="none" rtlCol="0">
            <a:spAutoFit/>
          </a:bodyPr>
          <a:lstStyle/>
          <a:p>
            <a:r>
              <a:rPr lang="ja-JP" altLang="en-US" sz="1400" dirty="0" smtClean="0">
                <a:latin typeface="ＭＳ ゴシック" panose="020B0609070205080204" pitchFamily="49" charset="-128"/>
                <a:ea typeface="ＭＳ ゴシック" panose="020B0609070205080204" pitchFamily="49" charset="-128"/>
              </a:rPr>
              <a:t>ショート</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ステイ</a:t>
            </a:r>
          </a:p>
        </p:txBody>
      </p:sp>
      <p:sp>
        <p:nvSpPr>
          <p:cNvPr id="23" name="テキスト ボックス 22"/>
          <p:cNvSpPr txBox="1"/>
          <p:nvPr/>
        </p:nvSpPr>
        <p:spPr>
          <a:xfrm>
            <a:off x="3082789" y="2778533"/>
            <a:ext cx="1005403" cy="338554"/>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家事支援</a:t>
            </a:r>
            <a:endParaRPr lang="ja-JP" altLang="en-US" sz="1600" dirty="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3118106" y="1230402"/>
            <a:ext cx="1210588" cy="338554"/>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専門的</a:t>
            </a:r>
            <a:r>
              <a:rPr lang="ja-JP" altLang="en-US" sz="1600" dirty="0">
                <a:latin typeface="ＭＳ ゴシック" panose="020B0609070205080204" pitchFamily="49" charset="-128"/>
                <a:ea typeface="ＭＳ ゴシック" panose="020B0609070205080204" pitchFamily="49" charset="-128"/>
              </a:rPr>
              <a:t>相談</a:t>
            </a:r>
          </a:p>
        </p:txBody>
      </p:sp>
      <p:sp>
        <p:nvSpPr>
          <p:cNvPr id="25" name="テキスト ボックス 24"/>
          <p:cNvSpPr txBox="1"/>
          <p:nvPr/>
        </p:nvSpPr>
        <p:spPr>
          <a:xfrm>
            <a:off x="4176542" y="4291782"/>
            <a:ext cx="595035" cy="584775"/>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事業</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委託</a:t>
            </a:r>
            <a:endParaRPr lang="ja-JP" altLang="en-US" sz="1600" dirty="0">
              <a:latin typeface="ＭＳ ゴシック" panose="020B0609070205080204" pitchFamily="49" charset="-128"/>
              <a:ea typeface="ＭＳ ゴシック" panose="020B0609070205080204" pitchFamily="49" charset="-128"/>
            </a:endParaRPr>
          </a:p>
        </p:txBody>
      </p:sp>
      <p:sp>
        <p:nvSpPr>
          <p:cNvPr id="26" name="角丸四角形 25"/>
          <p:cNvSpPr/>
          <p:nvPr/>
        </p:nvSpPr>
        <p:spPr>
          <a:xfrm>
            <a:off x="271397" y="697822"/>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令和３年７月～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140414" y="5862892"/>
            <a:ext cx="8890647" cy="83922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ショートステイを進める場合、「どのようなところかわからないので不安」という保護者の声があるが、里親ショートの調整機関である児童養護施設の職員が訪問支援を行うことで、不安感の軽減にな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
        <p:nvSpPr>
          <p:cNvPr id="28" name="左矢印 27"/>
          <p:cNvSpPr/>
          <p:nvPr/>
        </p:nvSpPr>
        <p:spPr>
          <a:xfrm rot="9040469">
            <a:off x="3899840" y="3117317"/>
            <a:ext cx="929218" cy="4584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9" name="テキスト ボックス 28"/>
          <p:cNvSpPr txBox="1"/>
          <p:nvPr/>
        </p:nvSpPr>
        <p:spPr>
          <a:xfrm>
            <a:off x="4323540" y="3393036"/>
            <a:ext cx="595035" cy="584775"/>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事業</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委託</a:t>
            </a:r>
            <a:endParaRPr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98760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61868"/>
            <a:ext cx="5797113" cy="9848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民生委員・児童委員とコラボした</a:t>
            </a:r>
            <a:endParaRPr lang="en-US" altLang="ja-JP" sz="2400" dirty="0" smtClean="0">
              <a:latin typeface="メイリオ" panose="020B0604030504040204" pitchFamily="50" charset="-128"/>
              <a:ea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rPr>
              <a:t>子ども安心・安全見守り訪問事業</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882" y="1721827"/>
            <a:ext cx="1721570" cy="1784523"/>
          </a:xfrm>
          <a:prstGeom prst="rect">
            <a:avLst/>
          </a:prstGeom>
        </p:spPr>
      </p:pic>
      <p:sp>
        <p:nvSpPr>
          <p:cNvPr id="6" name="正方形/長方形 5">
            <a:extLst>
              <a:ext uri="{FF2B5EF4-FFF2-40B4-BE49-F238E27FC236}">
                <a16:creationId xmlns:a16="http://schemas.microsoft.com/office/drawing/2014/main" id="{656B4A2C-81CC-4FF5-BA81-DA9C5372C9D9}"/>
              </a:ext>
            </a:extLst>
          </p:cNvPr>
          <p:cNvSpPr/>
          <p:nvPr/>
        </p:nvSpPr>
        <p:spPr>
          <a:xfrm>
            <a:off x="6060959" y="1938245"/>
            <a:ext cx="2432050" cy="161223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tLang="ja-JP" sz="2400" b="1" dirty="0">
              <a:solidFill>
                <a:schemeClr val="tx1"/>
              </a:solidFill>
            </a:endParaRPr>
          </a:p>
        </p:txBody>
      </p:sp>
      <p:sp>
        <p:nvSpPr>
          <p:cNvPr id="7" name="二等辺三角形 6">
            <a:extLst>
              <a:ext uri="{FF2B5EF4-FFF2-40B4-BE49-F238E27FC236}">
                <a16:creationId xmlns:a16="http://schemas.microsoft.com/office/drawing/2014/main" id="{E7B4BDF0-B1CA-4FFC-9DCF-82BA577613F7}"/>
              </a:ext>
            </a:extLst>
          </p:cNvPr>
          <p:cNvSpPr/>
          <p:nvPr/>
        </p:nvSpPr>
        <p:spPr>
          <a:xfrm>
            <a:off x="6037163" y="1417802"/>
            <a:ext cx="2479639" cy="520443"/>
          </a:xfrm>
          <a:prstGeom prst="triangl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601" y="2094894"/>
            <a:ext cx="1624263" cy="1265722"/>
          </a:xfrm>
          <a:prstGeom prst="rect">
            <a:avLst/>
          </a:prstGeom>
        </p:spPr>
      </p:pic>
      <p:sp>
        <p:nvSpPr>
          <p:cNvPr id="9" name="正方形/長方形 8"/>
          <p:cNvSpPr/>
          <p:nvPr/>
        </p:nvSpPr>
        <p:spPr>
          <a:xfrm>
            <a:off x="146487" y="4798288"/>
            <a:ext cx="8890647" cy="9325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rPr>
              <a:t>○赤ちゃん訪問時に同意が得られた家庭を１歳半健診までの間に、民生委員・児童委員が家庭を訪問する。</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○訪問時に、桑名市の子育て支援情報を提供する。また、簡易な相談を受ける場合もある。</a:t>
            </a:r>
            <a:endParaRPr kumimoji="1" lang="en-US" altLang="ja-JP" sz="1600" dirty="0" smtClean="0">
              <a:solidFill>
                <a:schemeClr val="tx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188" y="1917969"/>
            <a:ext cx="2087648" cy="1411236"/>
          </a:xfrm>
          <a:prstGeom prst="rect">
            <a:avLst/>
          </a:prstGeom>
        </p:spPr>
      </p:pic>
      <p:sp>
        <p:nvSpPr>
          <p:cNvPr id="11" name="テキスト ボックス 10">
            <a:extLst>
              <a:ext uri="{FF2B5EF4-FFF2-40B4-BE49-F238E27FC236}">
                <a16:creationId xmlns:a16="http://schemas.microsoft.com/office/drawing/2014/main" id="{BD703116-ED66-44AB-A9F4-F57C16385726}"/>
              </a:ext>
            </a:extLst>
          </p:cNvPr>
          <p:cNvSpPr txBox="1"/>
          <p:nvPr/>
        </p:nvSpPr>
        <p:spPr>
          <a:xfrm>
            <a:off x="29573" y="3350505"/>
            <a:ext cx="2646878" cy="338554"/>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桑名市子ども総合センター</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D703116-ED66-44AB-A9F4-F57C16385726}"/>
              </a:ext>
            </a:extLst>
          </p:cNvPr>
          <p:cNvSpPr txBox="1"/>
          <p:nvPr/>
        </p:nvSpPr>
        <p:spPr>
          <a:xfrm>
            <a:off x="3260004" y="3616790"/>
            <a:ext cx="2031325" cy="584775"/>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民生委員・児童委員</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（主任児童委員）</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D703116-ED66-44AB-A9F4-F57C16385726}"/>
              </a:ext>
            </a:extLst>
          </p:cNvPr>
          <p:cNvSpPr txBox="1"/>
          <p:nvPr/>
        </p:nvSpPr>
        <p:spPr>
          <a:xfrm>
            <a:off x="6060959" y="3601845"/>
            <a:ext cx="2441694" cy="1077218"/>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保護者の同意がとれた児</a:t>
            </a:r>
            <a:endParaRPr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がいる家庭</a:t>
            </a:r>
            <a:endParaRPr kumimoji="1"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（主に生後６か月～１８</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か月）</a:t>
            </a:r>
            <a:endParaRPr kumimoji="1" lang="en-US" altLang="ja-JP" sz="1600" dirty="0">
              <a:latin typeface="メイリオ" panose="020B0604030504040204" pitchFamily="50" charset="-128"/>
              <a:ea typeface="メイリオ" panose="020B0604030504040204" pitchFamily="50" charset="-128"/>
            </a:endParaRPr>
          </a:p>
        </p:txBody>
      </p:sp>
      <p:sp>
        <p:nvSpPr>
          <p:cNvPr id="14" name="左矢印 13"/>
          <p:cNvSpPr/>
          <p:nvPr/>
        </p:nvSpPr>
        <p:spPr>
          <a:xfrm rot="10800000">
            <a:off x="2532036" y="2141645"/>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5" name="左矢印 14"/>
          <p:cNvSpPr/>
          <p:nvPr/>
        </p:nvSpPr>
        <p:spPr>
          <a:xfrm rot="10800000">
            <a:off x="5328177" y="2368613"/>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6" name="左矢印 15"/>
          <p:cNvSpPr/>
          <p:nvPr/>
        </p:nvSpPr>
        <p:spPr>
          <a:xfrm>
            <a:off x="2474731" y="2685936"/>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7" name="テキスト ボックス 16"/>
          <p:cNvSpPr txBox="1"/>
          <p:nvPr/>
        </p:nvSpPr>
        <p:spPr>
          <a:xfrm>
            <a:off x="2295023" y="1842699"/>
            <a:ext cx="1005403" cy="338554"/>
          </a:xfrm>
          <a:prstGeom prst="rect">
            <a:avLst/>
          </a:prstGeom>
          <a:noFill/>
        </p:spPr>
        <p:txBody>
          <a:bodyPr wrap="none" rtlCol="0">
            <a:spAutoFit/>
          </a:bodyPr>
          <a:lstStyle/>
          <a:p>
            <a:r>
              <a:rPr lang="ja-JP" altLang="en-US" sz="1600" dirty="0" smtClean="0">
                <a:latin typeface="ＭＳ ゴシック" panose="020B0609070205080204" pitchFamily="49" charset="-128"/>
                <a:ea typeface="ＭＳ ゴシック" panose="020B0609070205080204" pitchFamily="49" charset="-128"/>
              </a:rPr>
              <a:t>名簿</a:t>
            </a:r>
            <a:r>
              <a:rPr lang="ja-JP" altLang="en-US" sz="1600" dirty="0">
                <a:latin typeface="ＭＳ ゴシック" panose="020B0609070205080204" pitchFamily="49" charset="-128"/>
                <a:ea typeface="ＭＳ ゴシック" panose="020B0609070205080204" pitchFamily="49" charset="-128"/>
              </a:rPr>
              <a:t>提供</a:t>
            </a:r>
          </a:p>
        </p:txBody>
      </p:sp>
      <p:sp>
        <p:nvSpPr>
          <p:cNvPr id="18" name="テキスト ボックス 17"/>
          <p:cNvSpPr txBox="1"/>
          <p:nvPr/>
        </p:nvSpPr>
        <p:spPr>
          <a:xfrm>
            <a:off x="5303003" y="2899082"/>
            <a:ext cx="628533"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訪問</a:t>
            </a:r>
          </a:p>
        </p:txBody>
      </p:sp>
      <p:sp>
        <p:nvSpPr>
          <p:cNvPr id="19" name="テキスト ボックス 18"/>
          <p:cNvSpPr txBox="1"/>
          <p:nvPr/>
        </p:nvSpPr>
        <p:spPr>
          <a:xfrm>
            <a:off x="2549674" y="3271500"/>
            <a:ext cx="595035" cy="338554"/>
          </a:xfrm>
          <a:prstGeom prst="rect">
            <a:avLst/>
          </a:prstGeom>
          <a:noFill/>
        </p:spPr>
        <p:txBody>
          <a:bodyPr wrap="none" rtlCol="0">
            <a:spAutoFit/>
          </a:bodyPr>
          <a:lstStyle/>
          <a:p>
            <a:r>
              <a:rPr lang="ja-JP" altLang="en-US" sz="1600" dirty="0">
                <a:latin typeface="ＭＳ ゴシック" panose="020B0609070205080204" pitchFamily="49" charset="-128"/>
                <a:ea typeface="ＭＳ ゴシック" panose="020B0609070205080204" pitchFamily="49" charset="-128"/>
              </a:rPr>
              <a:t>報告</a:t>
            </a:r>
          </a:p>
        </p:txBody>
      </p:sp>
      <p:sp>
        <p:nvSpPr>
          <p:cNvPr id="20" name="テキスト ボックス 19"/>
          <p:cNvSpPr txBox="1"/>
          <p:nvPr/>
        </p:nvSpPr>
        <p:spPr>
          <a:xfrm>
            <a:off x="6464852" y="583932"/>
            <a:ext cx="1418978" cy="369332"/>
          </a:xfrm>
          <a:prstGeom prst="rect">
            <a:avLst/>
          </a:prstGeom>
          <a:noFill/>
        </p:spPr>
        <p:txBody>
          <a:bodyPr wrap="none" rtlCol="0">
            <a:spAutoFit/>
          </a:bodyPr>
          <a:lstStyle/>
          <a:p>
            <a:r>
              <a:rPr lang="ja-JP" altLang="en-US" dirty="0"/>
              <a:t>予算</a:t>
            </a:r>
            <a:r>
              <a:rPr lang="ja-JP" altLang="en-US" dirty="0" smtClean="0"/>
              <a:t>額　０円</a:t>
            </a:r>
            <a:endParaRPr kumimoji="1" lang="ja-JP" altLang="en-US" dirty="0"/>
          </a:p>
        </p:txBody>
      </p:sp>
      <p:sp>
        <p:nvSpPr>
          <p:cNvPr id="21" name="角丸四角形 20"/>
          <p:cNvSpPr/>
          <p:nvPr/>
        </p:nvSpPr>
        <p:spPr>
          <a:xfrm>
            <a:off x="240632" y="1136331"/>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平成</a:t>
            </a:r>
            <a:r>
              <a:rPr lang="en-US" altLang="ja-JP" b="1" dirty="0" smtClean="0">
                <a:solidFill>
                  <a:schemeClr val="tx1"/>
                </a:solidFill>
                <a:latin typeface="メイリオ" panose="020B0604030504040204" pitchFamily="50" charset="-128"/>
                <a:ea typeface="メイリオ" panose="020B0604030504040204" pitchFamily="50" charset="-128"/>
              </a:rPr>
              <a:t>27</a:t>
            </a:r>
            <a:r>
              <a:rPr lang="ja-JP" altLang="en-US" b="1" dirty="0" smtClean="0">
                <a:solidFill>
                  <a:schemeClr val="tx1"/>
                </a:solidFill>
                <a:latin typeface="メイリオ" panose="020B0604030504040204" pitchFamily="50" charset="-128"/>
                <a:ea typeface="メイリオ" panose="020B0604030504040204" pitchFamily="50" charset="-128"/>
              </a:rPr>
              <a:t>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146487" y="5806542"/>
            <a:ext cx="8890647" cy="97781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・民生委員・児童委員が、地域の子どもたちの状況を把握する方法のひとつとなっている。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・保護者の訪問の同意率が直近で８０％ほどとなっているが、全ての子どもの情報の提供ができていないことが課題のひとつである。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28101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170156"/>
            <a:ext cx="2596713"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多胎児支援</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grpSp>
        <p:nvGrpSpPr>
          <p:cNvPr id="4" name="グループ化 3"/>
          <p:cNvGrpSpPr/>
          <p:nvPr/>
        </p:nvGrpSpPr>
        <p:grpSpPr>
          <a:xfrm>
            <a:off x="64831" y="887270"/>
            <a:ext cx="7389244" cy="2333601"/>
            <a:chOff x="-56832" y="0"/>
            <a:chExt cx="5142754" cy="2049548"/>
          </a:xfrm>
        </p:grpSpPr>
        <p:grpSp>
          <p:nvGrpSpPr>
            <p:cNvPr id="5" name="グループ化 4"/>
            <p:cNvGrpSpPr/>
            <p:nvPr/>
          </p:nvGrpSpPr>
          <p:grpSpPr>
            <a:xfrm>
              <a:off x="-1" y="0"/>
              <a:ext cx="5085923" cy="2049548"/>
              <a:chOff x="-1" y="0"/>
              <a:chExt cx="5085923" cy="2049548"/>
            </a:xfrm>
          </p:grpSpPr>
          <p:pic>
            <p:nvPicPr>
              <p:cNvPr id="9" name="図 8" descr="C:\Users\B1192\Desktop\安井\イラスト等\子ども関係\Spr242173_b210331211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60997">
                <a:off x="3743325" y="1009650"/>
                <a:ext cx="610870" cy="820420"/>
              </a:xfrm>
              <a:prstGeom prst="rect">
                <a:avLst/>
              </a:prstGeom>
              <a:noFill/>
              <a:ln>
                <a:solidFill>
                  <a:schemeClr val="tx1">
                    <a:lumMod val="50000"/>
                    <a:lumOff val="50000"/>
                  </a:schemeClr>
                </a:solidFill>
              </a:ln>
            </p:spPr>
          </p:pic>
          <p:sp>
            <p:nvSpPr>
              <p:cNvPr id="10" name="テキスト ボックス 12"/>
              <p:cNvSpPr txBox="1"/>
              <p:nvPr/>
            </p:nvSpPr>
            <p:spPr>
              <a:xfrm>
                <a:off x="-1" y="295275"/>
                <a:ext cx="4379121" cy="542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多胎の妊婦さんは、頻回な妊婦健診の受診が必要になり、</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単胎の妊娠時よりも経済的な負担が大きくなります。</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6"/>
              <p:cNvSpPr txBox="1"/>
              <p:nvPr/>
            </p:nvSpPr>
            <p:spPr>
              <a:xfrm>
                <a:off x="238125" y="0"/>
                <a:ext cx="3652125" cy="352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妊婦健診の費用助成の回数を増やします！</a:t>
                </a:r>
                <a:endParaRPr lang="ja-JP"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3"/>
              <p:cNvSpPr txBox="1"/>
              <p:nvPr/>
            </p:nvSpPr>
            <p:spPr>
              <a:xfrm>
                <a:off x="76200" y="1057275"/>
                <a:ext cx="3587987" cy="847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通常の回数（１４回）を超えて、妊婦健診の費用の助成が</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受けられるよう、胎児の人数分の「母子保健のしおり」を</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600" kern="100" dirty="0">
                    <a:effectLst/>
                    <a:latin typeface="游明朝" panose="02020400000000000000" pitchFamily="18" charset="-128"/>
                    <a:ea typeface="BIZ UDPゴシック" panose="020B0400000000000000" pitchFamily="50" charset="-128"/>
                    <a:cs typeface="Times New Roman" panose="02020603050405020304" pitchFamily="18" charset="0"/>
                  </a:rPr>
                  <a:t>お渡しします。</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8"/>
              <p:cNvSpPr txBox="1"/>
              <p:nvPr/>
            </p:nvSpPr>
            <p:spPr>
              <a:xfrm>
                <a:off x="1891764" y="1702749"/>
                <a:ext cx="3194158" cy="3467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0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双子の場合は</a:t>
                </a:r>
                <a:r>
                  <a:rPr lang="en-US"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2</a:t>
                </a: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冊お渡し。</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0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最大２８回の妊婦健診の助成が受けられます。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4" name="図 13" descr="C:\Users\B1192\Desktop\安井\イラスト等\子ども関係\Spr242173_b210331211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7417">
                <a:off x="4314825" y="1047750"/>
                <a:ext cx="610870" cy="820420"/>
              </a:xfrm>
              <a:prstGeom prst="rect">
                <a:avLst/>
              </a:prstGeom>
              <a:noFill/>
              <a:ln>
                <a:solidFill>
                  <a:sysClr val="windowText" lastClr="000000">
                    <a:lumMod val="50000"/>
                    <a:lumOff val="50000"/>
                  </a:sysClr>
                </a:solidFill>
              </a:ln>
            </p:spPr>
          </p:pic>
          <p:sp>
            <p:nvSpPr>
              <p:cNvPr id="15" name="下矢印 14"/>
              <p:cNvSpPr/>
              <p:nvPr/>
            </p:nvSpPr>
            <p:spPr>
              <a:xfrm>
                <a:off x="1371600" y="800100"/>
                <a:ext cx="533400" cy="304800"/>
              </a:xfrm>
              <a:prstGeom prst="downArrow">
                <a:avLst>
                  <a:gd name="adj1" fmla="val 50000"/>
                  <a:gd name="adj2" fmla="val 45745"/>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 name="グループ化 5"/>
            <p:cNvGrpSpPr/>
            <p:nvPr/>
          </p:nvGrpSpPr>
          <p:grpSpPr>
            <a:xfrm>
              <a:off x="-56832" y="11498"/>
              <a:ext cx="268728" cy="276225"/>
              <a:chOff x="-266382" y="-36127"/>
              <a:chExt cx="268728" cy="276225"/>
            </a:xfrm>
          </p:grpSpPr>
          <p:sp>
            <p:nvSpPr>
              <p:cNvPr id="7" name="楕円 6"/>
              <p:cNvSpPr/>
              <p:nvPr/>
            </p:nvSpPr>
            <p:spPr>
              <a:xfrm>
                <a:off x="-213654" y="-32804"/>
                <a:ext cx="216000" cy="21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テキスト ボックス 35"/>
              <p:cNvSpPr txBox="1"/>
              <p:nvPr/>
            </p:nvSpPr>
            <p:spPr>
              <a:xfrm>
                <a:off x="-266382" y="-36127"/>
                <a:ext cx="26606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0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grpSp>
        <p:nvGrpSpPr>
          <p:cNvPr id="17" name="グループ化 16"/>
          <p:cNvGrpSpPr/>
          <p:nvPr/>
        </p:nvGrpSpPr>
        <p:grpSpPr>
          <a:xfrm>
            <a:off x="255975" y="3534776"/>
            <a:ext cx="4128565" cy="3127711"/>
            <a:chOff x="-199172" y="10091"/>
            <a:chExt cx="3606956" cy="3314134"/>
          </a:xfrm>
        </p:grpSpPr>
        <p:grpSp>
          <p:nvGrpSpPr>
            <p:cNvPr id="18" name="グループ化 17"/>
            <p:cNvGrpSpPr/>
            <p:nvPr/>
          </p:nvGrpSpPr>
          <p:grpSpPr>
            <a:xfrm>
              <a:off x="-199172" y="19050"/>
              <a:ext cx="3606956" cy="3305175"/>
              <a:chOff x="-199172" y="0"/>
              <a:chExt cx="3606956" cy="3305175"/>
            </a:xfrm>
          </p:grpSpPr>
          <p:grpSp>
            <p:nvGrpSpPr>
              <p:cNvPr id="22" name="グループ化 21"/>
              <p:cNvGrpSpPr/>
              <p:nvPr/>
            </p:nvGrpSpPr>
            <p:grpSpPr>
              <a:xfrm>
                <a:off x="-199172" y="0"/>
                <a:ext cx="3606956" cy="3200373"/>
                <a:chOff x="-199172" y="0"/>
                <a:chExt cx="3606956" cy="3200570"/>
              </a:xfrm>
            </p:grpSpPr>
            <p:grpSp>
              <p:nvGrpSpPr>
                <p:cNvPr id="24" name="グループ化 23"/>
                <p:cNvGrpSpPr/>
                <p:nvPr/>
              </p:nvGrpSpPr>
              <p:grpSpPr>
                <a:xfrm>
                  <a:off x="-199172" y="0"/>
                  <a:ext cx="3542447" cy="2626995"/>
                  <a:chOff x="-199172" y="0"/>
                  <a:chExt cx="3542447" cy="2626995"/>
                </a:xfrm>
              </p:grpSpPr>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247775"/>
                    <a:ext cx="975360" cy="1379220"/>
                  </a:xfrm>
                  <a:prstGeom prst="rect">
                    <a:avLst/>
                  </a:prstGeom>
                  <a:noFill/>
                  <a:ln>
                    <a:solidFill>
                      <a:schemeClr val="tx1">
                        <a:lumMod val="50000"/>
                        <a:lumOff val="50000"/>
                      </a:schemeClr>
                    </a:solidFill>
                  </a:ln>
                </p:spPr>
              </p:pic>
              <p:grpSp>
                <p:nvGrpSpPr>
                  <p:cNvPr id="27" name="グループ化 26"/>
                  <p:cNvGrpSpPr/>
                  <p:nvPr/>
                </p:nvGrpSpPr>
                <p:grpSpPr>
                  <a:xfrm>
                    <a:off x="-199172" y="0"/>
                    <a:ext cx="3542447" cy="1133476"/>
                    <a:chOff x="-199172" y="0"/>
                    <a:chExt cx="3542447" cy="1133476"/>
                  </a:xfrm>
                </p:grpSpPr>
                <p:sp>
                  <p:nvSpPr>
                    <p:cNvPr id="29" name="テキスト ボックス 21"/>
                    <p:cNvSpPr txBox="1"/>
                    <p:nvPr/>
                  </p:nvSpPr>
                  <p:spPr>
                    <a:xfrm>
                      <a:off x="150214" y="0"/>
                      <a:ext cx="2688137" cy="352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「ふたご手帖」をプレゼント！</a:t>
                      </a:r>
                      <a:endParaRPr lang="ja-JP"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 name="テキスト ボックス 22"/>
                    <p:cNvSpPr txBox="1"/>
                    <p:nvPr/>
                  </p:nvSpPr>
                  <p:spPr>
                    <a:xfrm>
                      <a:off x="-199172" y="352426"/>
                      <a:ext cx="3542447" cy="781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多胎家庭の皆さんに知っていただきたい情報が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en-US" sz="1400" kern="100" dirty="0">
                          <a:effectLst/>
                          <a:latin typeface="BIZ UDPゴシック" panose="020B0400000000000000" pitchFamily="50" charset="-128"/>
                          <a:ea typeface="游明朝" panose="02020400000000000000" pitchFamily="18" charset="-128"/>
                          <a:cs typeface="Times New Roman" panose="02020603050405020304" pitchFamily="18" charset="0"/>
                        </a:rPr>
                        <a:t>1</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冊にギュッとつまった「ふたご手帖」をプレゼント。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双子の先輩ママの声も多数掲載されていますよ。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1675" y="1675130"/>
                    <a:ext cx="695325" cy="951865"/>
                  </a:xfrm>
                  <a:prstGeom prst="rect">
                    <a:avLst/>
                  </a:prstGeom>
                  <a:noFill/>
                  <a:ln>
                    <a:solidFill>
                      <a:schemeClr val="tx1">
                        <a:lumMod val="50000"/>
                        <a:lumOff val="50000"/>
                      </a:schemeClr>
                    </a:solidFill>
                  </a:ln>
                </p:spPr>
              </p:pic>
            </p:grpSp>
            <p:sp>
              <p:nvSpPr>
                <p:cNvPr id="25" name="テキスト ボックス 11"/>
                <p:cNvSpPr txBox="1"/>
                <p:nvPr/>
              </p:nvSpPr>
              <p:spPr>
                <a:xfrm>
                  <a:off x="1762124" y="2635513"/>
                  <a:ext cx="1645660" cy="5650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100"/>
                    </a:lnSpc>
                    <a:spcAft>
                      <a:spcPts val="0"/>
                    </a:spcAft>
                  </a:pPr>
                  <a:r>
                    <a:rPr lang="ja-JP" sz="1400" b="1" kern="100" dirty="0">
                      <a:effectLst/>
                      <a:latin typeface="游明朝" panose="02020400000000000000" pitchFamily="18" charset="-128"/>
                      <a:ea typeface="HGPｺﾞｼｯｸM" panose="020B0600000000000000" pitchFamily="50" charset="-128"/>
                      <a:cs typeface="Times New Roman" panose="02020603050405020304" pitchFamily="18" charset="0"/>
                    </a:rPr>
                    <a:t>ふたご手帖記録ノート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ママの妊娠中の記録や双子の記録もできます！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3" name="テキスト ボックス 30"/>
              <p:cNvSpPr txBox="1"/>
              <p:nvPr/>
            </p:nvSpPr>
            <p:spPr>
              <a:xfrm>
                <a:off x="-199171" y="2647949"/>
                <a:ext cx="1780322" cy="6572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100"/>
                  </a:lnSpc>
                  <a:spcAft>
                    <a:spcPts val="0"/>
                  </a:spcAft>
                </a:pPr>
                <a:r>
                  <a:rPr lang="ja-JP" sz="1200" b="1" kern="100" dirty="0">
                    <a:effectLst/>
                    <a:latin typeface="游明朝" panose="02020400000000000000" pitchFamily="18" charset="-128"/>
                    <a:ea typeface="HGPｺﾞｼｯｸM" panose="020B0600000000000000" pitchFamily="50" charset="-128"/>
                    <a:cs typeface="Times New Roman" panose="02020603050405020304" pitchFamily="18" charset="0"/>
                  </a:rPr>
                  <a:t>ふたご手帖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500"/>
                  </a:lnSpc>
                  <a:spcAft>
                    <a:spcPts val="0"/>
                  </a:spcAft>
                </a:pPr>
                <a:r>
                  <a:rPr lang="ja-JP" sz="1200" kern="100" dirty="0">
                    <a:effectLst/>
                    <a:latin typeface="游明朝" panose="02020400000000000000" pitchFamily="18" charset="-128"/>
                    <a:ea typeface="HGPｺﾞｼｯｸM" panose="020B0600000000000000" pitchFamily="50" charset="-128"/>
                    <a:cs typeface="Times New Roman" panose="02020603050405020304" pitchFamily="18" charset="0"/>
                  </a:rPr>
                  <a:t>多胎妊娠がわかった時から出産後約</a:t>
                </a:r>
                <a:r>
                  <a:rPr lang="en-US" sz="1200" kern="100" dirty="0">
                    <a:effectLst/>
                    <a:latin typeface="游明朝" panose="02020400000000000000" pitchFamily="18" charset="-128"/>
                    <a:ea typeface="HGPｺﾞｼｯｸM" panose="020B0600000000000000" pitchFamily="50" charset="-128"/>
                    <a:cs typeface="Times New Roman" panose="02020603050405020304" pitchFamily="18" charset="0"/>
                  </a:rPr>
                  <a:t>1</a:t>
                </a:r>
                <a:r>
                  <a:rPr lang="ja-JP" sz="1200" kern="100" dirty="0">
                    <a:effectLst/>
                    <a:latin typeface="游明朝" panose="02020400000000000000" pitchFamily="18" charset="-128"/>
                    <a:ea typeface="HGPｺﾞｼｯｸM" panose="020B0600000000000000" pitchFamily="50" charset="-128"/>
                    <a:cs typeface="Times New Roman" panose="02020603050405020304" pitchFamily="18" charset="0"/>
                  </a:rPr>
                  <a:t>年間の情報が記載されています。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19" name="グループ化 18"/>
            <p:cNvGrpSpPr/>
            <p:nvPr/>
          </p:nvGrpSpPr>
          <p:grpSpPr>
            <a:xfrm>
              <a:off x="-199172" y="10091"/>
              <a:ext cx="266065" cy="276225"/>
              <a:chOff x="-599222" y="-37534"/>
              <a:chExt cx="266065" cy="276225"/>
            </a:xfrm>
          </p:grpSpPr>
          <p:sp>
            <p:nvSpPr>
              <p:cNvPr id="20" name="楕円 19"/>
              <p:cNvSpPr/>
              <p:nvPr/>
            </p:nvSpPr>
            <p:spPr>
              <a:xfrm>
                <a:off x="-599222" y="-28163"/>
                <a:ext cx="216000" cy="216000"/>
              </a:xfrm>
              <a:prstGeom prst="ellipse">
                <a:avLst/>
              </a:prstGeom>
              <a:solidFill>
                <a:srgbClr val="ED7D31">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テキスト ボックス 44"/>
              <p:cNvSpPr txBox="1"/>
              <p:nvPr/>
            </p:nvSpPr>
            <p:spPr>
              <a:xfrm>
                <a:off x="-599222" y="-37534"/>
                <a:ext cx="26606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0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２</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grpSp>
        <p:nvGrpSpPr>
          <p:cNvPr id="32" name="グループ化 31"/>
          <p:cNvGrpSpPr/>
          <p:nvPr/>
        </p:nvGrpSpPr>
        <p:grpSpPr>
          <a:xfrm>
            <a:off x="4072730" y="3543523"/>
            <a:ext cx="4892781" cy="3118493"/>
            <a:chOff x="-348776" y="9525"/>
            <a:chExt cx="3922334" cy="3119153"/>
          </a:xfrm>
        </p:grpSpPr>
        <p:grpSp>
          <p:nvGrpSpPr>
            <p:cNvPr id="35" name="グループ化 34"/>
            <p:cNvGrpSpPr/>
            <p:nvPr/>
          </p:nvGrpSpPr>
          <p:grpSpPr>
            <a:xfrm>
              <a:off x="-106866" y="9525"/>
              <a:ext cx="3680424" cy="3119153"/>
              <a:chOff x="-164029" y="0"/>
              <a:chExt cx="3680735" cy="3119626"/>
            </a:xfrm>
          </p:grpSpPr>
          <p:sp>
            <p:nvSpPr>
              <p:cNvPr id="39" name="テキスト ボックス 23"/>
              <p:cNvSpPr txBox="1"/>
              <p:nvPr/>
            </p:nvSpPr>
            <p:spPr>
              <a:xfrm>
                <a:off x="-164029" y="0"/>
                <a:ext cx="3680735" cy="628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多胎の妊娠＆育児を先輩ママに教えてもらおう！</a:t>
                </a:r>
                <a:endParaRPr lang="ja-JP" sz="1600" u="sng"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（多胎ピアサポート事業）</a:t>
                </a:r>
                <a:endParaRPr lang="ja-JP" sz="1600"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テキスト ボックス 5"/>
              <p:cNvSpPr txBox="1"/>
              <p:nvPr/>
            </p:nvSpPr>
            <p:spPr>
              <a:xfrm>
                <a:off x="124111" y="614147"/>
                <a:ext cx="3190870" cy="8059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多胎児の育児を経験した桑名市内の先輩ママ（ピアサポーター）に、妊娠・出産・子育てについて聞くことができます。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 name="テキスト ボックス 9"/>
              <p:cNvSpPr txBox="1"/>
              <p:nvPr/>
            </p:nvSpPr>
            <p:spPr>
              <a:xfrm>
                <a:off x="285139" y="1353422"/>
                <a:ext cx="2886320" cy="13997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利用の流れ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400"/>
                  </a:lnSpc>
                  <a:spcAft>
                    <a:spcPts val="0"/>
                  </a:spcAft>
                  <a:buFont typeface="+mj-ea"/>
                  <a:buAutoNum type="circleNumDbPlain"/>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申込書を記入</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400"/>
                  </a:lnSpc>
                  <a:spcAft>
                    <a:spcPts val="0"/>
                  </a:spcAft>
                  <a:buFont typeface="+mj-ea"/>
                  <a:buAutoNum type="circleNumDbPlain"/>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子ども総合センターからピアサポーターさんに連絡し、妊婦さんとピアサポーターさんの日時調整</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400"/>
                  </a:lnSpc>
                  <a:spcAft>
                    <a:spcPts val="0"/>
                  </a:spcAft>
                  <a:buFont typeface="+mj-ea"/>
                  <a:buAutoNum type="circleNumDbPlain"/>
                </a:pPr>
                <a:r>
                  <a:rPr lang="ja-JP" sz="1400" kern="100" dirty="0">
                    <a:effectLst/>
                    <a:latin typeface="游明朝" panose="02020400000000000000" pitchFamily="18" charset="-128"/>
                    <a:ea typeface="HGPｺﾞｼｯｸM" panose="020B0600000000000000" pitchFamily="50" charset="-128"/>
                    <a:cs typeface="Times New Roman" panose="02020603050405020304" pitchFamily="18" charset="0"/>
                  </a:rPr>
                  <a:t>ピアサポーターさんと面談（担当保健師が同席します）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2" name="テキスト ボックス 10"/>
              <p:cNvSpPr txBox="1"/>
              <p:nvPr/>
            </p:nvSpPr>
            <p:spPr>
              <a:xfrm>
                <a:off x="208929" y="2681476"/>
                <a:ext cx="2934817"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100"/>
                  </a:lnSpc>
                  <a:spcAft>
                    <a:spcPts val="0"/>
                  </a:spcAft>
                </a:pPr>
                <a:r>
                  <a:rPr lang="ja-JP" sz="11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面談場所は、ご自宅、市役所、子育て支援センター等、</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100"/>
                  </a:lnSpc>
                  <a:spcAft>
                    <a:spcPts val="0"/>
                  </a:spcAft>
                </a:pPr>
                <a:r>
                  <a:rPr lang="ja-JP" sz="11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お話がしやすい場所を調整します。</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36" name="グループ化 35"/>
            <p:cNvGrpSpPr/>
            <p:nvPr/>
          </p:nvGrpSpPr>
          <p:grpSpPr>
            <a:xfrm>
              <a:off x="-348776" y="47384"/>
              <a:ext cx="266065" cy="293077"/>
              <a:chOff x="-348776" y="-241"/>
              <a:chExt cx="266065" cy="293077"/>
            </a:xfrm>
          </p:grpSpPr>
          <p:sp>
            <p:nvSpPr>
              <p:cNvPr id="37" name="楕円 36"/>
              <p:cNvSpPr/>
              <p:nvPr/>
            </p:nvSpPr>
            <p:spPr>
              <a:xfrm>
                <a:off x="-298711" y="-241"/>
                <a:ext cx="216000" cy="216000"/>
              </a:xfrm>
              <a:prstGeom prst="ellipse">
                <a:avLst/>
              </a:prstGeom>
              <a:solidFill>
                <a:srgbClr val="ED7D31">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テキスト ボックス 47"/>
              <p:cNvSpPr txBox="1"/>
              <p:nvPr/>
            </p:nvSpPr>
            <p:spPr>
              <a:xfrm>
                <a:off x="-348776" y="16611"/>
                <a:ext cx="266065" cy="2762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0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３</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pic>
        <p:nvPicPr>
          <p:cNvPr id="43" name="図 42"/>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0298" y="445743"/>
            <a:ext cx="1623695" cy="1473835"/>
          </a:xfrm>
          <a:prstGeom prst="rect">
            <a:avLst/>
          </a:prstGeom>
          <a:noFill/>
          <a:ln>
            <a:noFill/>
          </a:ln>
        </p:spPr>
      </p:pic>
      <p:sp>
        <p:nvSpPr>
          <p:cNvPr id="45" name="角丸四角形 44"/>
          <p:cNvSpPr/>
          <p:nvPr/>
        </p:nvSpPr>
        <p:spPr>
          <a:xfrm>
            <a:off x="2911266" y="179724"/>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令和３年５月～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2439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60652" y="3452315"/>
            <a:ext cx="8258175" cy="2609850"/>
            <a:chOff x="0" y="19696"/>
            <a:chExt cx="5657850" cy="2190750"/>
          </a:xfrm>
        </p:grpSpPr>
        <p:sp>
          <p:nvSpPr>
            <p:cNvPr id="3" name="角丸四角形 2"/>
            <p:cNvSpPr/>
            <p:nvPr/>
          </p:nvSpPr>
          <p:spPr>
            <a:xfrm>
              <a:off x="0" y="19696"/>
              <a:ext cx="5657850" cy="2190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a:p>
              <a:pPr algn="ctr">
                <a:spcAft>
                  <a:spcPts val="0"/>
                </a:spcAft>
              </a:pPr>
              <a:r>
                <a:rPr lang="en-US" sz="1050" kern="100">
                  <a:effectLst/>
                  <a:ea typeface="游明朝" panose="02020400000000000000" pitchFamily="18" charset="-128"/>
                  <a:cs typeface="Times New Roman" panose="02020603050405020304" pitchFamily="18" charset="0"/>
                </a:rPr>
                <a:t>                                                                        </a:t>
              </a:r>
              <a:r>
                <a:rPr lang="en-US" sz="1050" kern="10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4" name="テキスト ボックス 136"/>
            <p:cNvSpPr txBox="1"/>
            <p:nvPr/>
          </p:nvSpPr>
          <p:spPr>
            <a:xfrm>
              <a:off x="385022" y="117508"/>
              <a:ext cx="2205779" cy="2047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64135" marR="64135" algn="just">
                <a:spcAft>
                  <a:spcPts val="0"/>
                </a:spcAft>
              </a:pPr>
              <a:r>
                <a:rPr lang="ja-JP" sz="2200" kern="100" dirty="0">
                  <a:solidFill>
                    <a:srgbClr val="FFFFFF"/>
                  </a:solidFill>
                  <a:effectLst/>
                  <a:ea typeface="BIZ UDPゴシック" panose="020B0400000000000000" pitchFamily="50" charset="-128"/>
                  <a:cs typeface="Times New Roman" panose="02020603050405020304" pitchFamily="18" charset="0"/>
                </a:rPr>
                <a:t>育児</a:t>
              </a:r>
              <a:r>
                <a:rPr lang="ja-JP" sz="1200" kern="100" dirty="0">
                  <a:solidFill>
                    <a:srgbClr val="FFFFFF"/>
                  </a:solidFill>
                  <a:effectLst/>
                  <a:ea typeface="BIZ UDPゴシック" panose="020B0400000000000000" pitchFamily="50" charset="-128"/>
                  <a:cs typeface="Times New Roman" panose="02020603050405020304" pitchFamily="18" charset="0"/>
                </a:rPr>
                <a:t>のサポート</a:t>
              </a:r>
              <a:endParaRPr lang="ja-JP" sz="1050" kern="100" dirty="0">
                <a:effectLst/>
                <a:ea typeface="游明朝" panose="02020400000000000000" pitchFamily="18" charset="-128"/>
                <a:cs typeface="Times New Roman" panose="02020603050405020304" pitchFamily="18" charset="0"/>
              </a:endParaRPr>
            </a:p>
            <a:p>
              <a:pPr algn="just">
                <a:spcAft>
                  <a:spcPts val="0"/>
                </a:spcAft>
              </a:pPr>
              <a:r>
                <a:rPr lang="ja-JP" sz="900" kern="100" dirty="0">
                  <a:effectLst/>
                  <a:ea typeface="游明朝" panose="02020400000000000000" pitchFamily="18" charset="-128"/>
                  <a:cs typeface="Times New Roman" panose="02020603050405020304" pitchFamily="18" charset="0"/>
                </a:rPr>
                <a:t>　</a:t>
              </a:r>
              <a:r>
                <a:rPr lang="ja-JP" sz="1800" kern="100" dirty="0">
                  <a:effectLst/>
                  <a:ea typeface="BIZ UDPゴシック" panose="020B0400000000000000" pitchFamily="50" charset="-128"/>
                  <a:cs typeface="Times New Roman" panose="02020603050405020304" pitchFamily="18" charset="0"/>
                </a:rPr>
                <a:t>沐浴や授乳の手伝いなど</a:t>
              </a:r>
              <a:endParaRPr lang="ja-JP" sz="1050" kern="100" dirty="0">
                <a:effectLst/>
                <a:ea typeface="游明朝" panose="02020400000000000000" pitchFamily="18" charset="-128"/>
                <a:cs typeface="Times New Roman" panose="02020603050405020304" pitchFamily="18" charset="0"/>
              </a:endParaRPr>
            </a:p>
          </p:txBody>
        </p:sp>
        <p:sp>
          <p:nvSpPr>
            <p:cNvPr id="5" name="テキスト ボックス 5"/>
            <p:cNvSpPr txBox="1"/>
            <p:nvPr/>
          </p:nvSpPr>
          <p:spPr>
            <a:xfrm>
              <a:off x="2905125" y="117441"/>
              <a:ext cx="2328549" cy="199772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64135" marR="64135" algn="just">
                <a:spcAft>
                  <a:spcPts val="0"/>
                </a:spcAft>
              </a:pPr>
              <a:r>
                <a:rPr lang="ja-JP" sz="2200" kern="10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家事</a:t>
              </a:r>
              <a:r>
                <a:rPr lang="ja-JP" sz="1200" kern="100">
                  <a:solidFill>
                    <a:srgbClr val="FFFFFF"/>
                  </a:solidFill>
                  <a:effectLst/>
                  <a:latin typeface="游明朝" panose="02020400000000000000" pitchFamily="18" charset="-128"/>
                  <a:ea typeface="BIZ UDPゴシック" panose="020B0400000000000000" pitchFamily="50" charset="-128"/>
                  <a:cs typeface="Times New Roman" panose="02020603050405020304" pitchFamily="18" charset="0"/>
                </a:rPr>
                <a:t>のサポート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1800" kern="100">
                  <a:effectLst/>
                  <a:latin typeface="游明朝" panose="02020400000000000000" pitchFamily="18" charset="-128"/>
                  <a:ea typeface="BIZ UDPゴシック" panose="020B0400000000000000" pitchFamily="50" charset="-128"/>
                  <a:cs typeface="Times New Roman" panose="02020603050405020304" pitchFamily="18" charset="0"/>
                </a:rPr>
                <a:t>調理や掃除など日常的な家事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descr="C:\Users\B1191\Downloads\07d4d694872a8bbc00652b38b7689120_t_s.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19" y="727289"/>
              <a:ext cx="1613531" cy="1463461"/>
            </a:xfrm>
            <a:prstGeom prst="rect">
              <a:avLst/>
            </a:prstGeom>
            <a:noFill/>
            <a:ln>
              <a:noFill/>
            </a:ln>
          </p:spPr>
        </p:pic>
        <p:pic>
          <p:nvPicPr>
            <p:cNvPr id="7" name="図 6" descr="C:\Users\B1191\Downloads\ダウンロード_s.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475" y="1010076"/>
              <a:ext cx="923925" cy="969569"/>
            </a:xfrm>
            <a:prstGeom prst="rect">
              <a:avLst/>
            </a:prstGeom>
            <a:noFill/>
            <a:ln>
              <a:noFill/>
            </a:ln>
          </p:spPr>
        </p:pic>
        <p:pic>
          <p:nvPicPr>
            <p:cNvPr id="8" name="図 7" descr="C:\Users\B1191\Downloads\ダウンロード (1)_s.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9399" y="1010076"/>
              <a:ext cx="762000" cy="876300"/>
            </a:xfrm>
            <a:prstGeom prst="rect">
              <a:avLst/>
            </a:prstGeom>
            <a:noFill/>
            <a:ln>
              <a:noFill/>
            </a:ln>
          </p:spPr>
        </p:pic>
      </p:grpSp>
      <p:sp>
        <p:nvSpPr>
          <p:cNvPr id="10" name="Rectangle 9"/>
          <p:cNvSpPr>
            <a:spLocks noChangeArrowheads="1"/>
          </p:cNvSpPr>
          <p:nvPr/>
        </p:nvSpPr>
        <p:spPr bwMode="auto">
          <a:xfrm>
            <a:off x="-586635" y="6033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11"/>
          <p:cNvSpPr>
            <a:spLocks noChangeArrowheads="1"/>
          </p:cNvSpPr>
          <p:nvPr/>
        </p:nvSpPr>
        <p:spPr bwMode="auto">
          <a:xfrm>
            <a:off x="161809" y="593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多胎妊産婦等サポート事業</a:t>
            </a:r>
            <a:endParaRPr kumimoji="0" lang="ja-JP" altLang="ja-JP" sz="80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kumimoji="0" lang="ja-JP" altLang="ja-JP" sz="80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5"/>
          <p:cNvSpPr>
            <a:spLocks noChangeArrowheads="1"/>
          </p:cNvSpPr>
          <p:nvPr/>
        </p:nvSpPr>
        <p:spPr bwMode="auto">
          <a:xfrm>
            <a:off x="36987" y="831122"/>
            <a:ext cx="906850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r>
            <a:br>
              <a:rPr kumimoji="0" lang="ja-JP" altLang="ja-JP"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r>
              <a:rPr kumimoji="0" lang="ja-JP" altLang="en-US" sz="1000" b="0" i="0" u="none" strike="noStrike" cap="none" normalizeH="0" baseline="0" dirty="0" smtClean="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多胎児（双子や三つ子など）を妊娠している方や、生後３歳未満の多胎児を養育している</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方は、同時に２人以上の妊娠・出産・育児をすることに伴う身体的・精神的な負担等を持</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つことが少なくないため、家事育児のサポート等を受けるための経費の一部を助成すること</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で、安心して子育てができることを目的とする</a:t>
            </a:r>
            <a:r>
              <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80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対 象 者　多胎児の妊産婦　多胎児の家庭</a:t>
            </a:r>
            <a:endParaRPr kumimoji="0" lang="en-US" altLang="ja-JP"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dirty="0" smtClean="0">
                <a:latin typeface="BIZ UDP明朝 Medium" panose="02020500000000000000" pitchFamily="18" charset="-128"/>
                <a:ea typeface="BIZ UDP明朝 Medium" panose="02020500000000000000" pitchFamily="18" charset="-128"/>
                <a:cs typeface="Times New Roman" panose="02020603050405020304" pitchFamily="18" charset="0"/>
              </a:rPr>
              <a:t>限度回数　１歳まで　６０回　　１～２歳　２０回　２～３歳　１０回</a:t>
            </a:r>
            <a:r>
              <a:rPr kumimoji="0" lang="ja-JP" altLang="en-US" sz="1800" b="0" i="0" u="none" strike="noStrike" cap="none" normalizeH="0" baseline="0" dirty="0" smtClean="0">
                <a:ln>
                  <a:noFill/>
                </a:ln>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楕円 14"/>
          <p:cNvSpPr/>
          <p:nvPr/>
        </p:nvSpPr>
        <p:spPr>
          <a:xfrm>
            <a:off x="75492" y="357401"/>
            <a:ext cx="310354" cy="24593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47"/>
          <p:cNvSpPr txBox="1"/>
          <p:nvPr/>
        </p:nvSpPr>
        <p:spPr>
          <a:xfrm>
            <a:off x="36987" y="357401"/>
            <a:ext cx="331894" cy="2761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000" b="1" kern="100" dirty="0">
                <a:latin typeface="游明朝" panose="02020400000000000000" pitchFamily="18" charset="-128"/>
                <a:ea typeface="BIZ UDPゴシック" panose="020B0400000000000000" pitchFamily="50" charset="-128"/>
                <a:cs typeface="Times New Roman" panose="02020603050405020304" pitchFamily="18" charset="0"/>
              </a:rPr>
              <a:t>４</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18" name="角丸四角形 17"/>
          <p:cNvSpPr/>
          <p:nvPr/>
        </p:nvSpPr>
        <p:spPr>
          <a:xfrm>
            <a:off x="6069321" y="175917"/>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令和４年度～</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96943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 name="タイトル 18"/>
          <p:cNvSpPr>
            <a:spLocks noGrp="1"/>
          </p:cNvSpPr>
          <p:nvPr>
            <p:ph type="title"/>
          </p:nvPr>
        </p:nvSpPr>
        <p:spPr>
          <a:xfrm>
            <a:off x="0" y="61295"/>
            <a:ext cx="9134385" cy="573384"/>
          </a:xfrm>
        </p:spPr>
        <p:txBody>
          <a:bodyPr vert="horz" lIns="166154" tIns="45720" rIns="91440" bIns="45720" rtlCol="0" anchor="ctr">
            <a:normAutofit/>
          </a:bodyPr>
          <a:lstStyle/>
          <a:p>
            <a:pPr algn="ctr"/>
            <a:r>
              <a:rPr lang="ja-JP" altLang="en-US" sz="1662" dirty="0">
                <a:solidFill>
                  <a:schemeClr val="bg1"/>
                </a:solidFill>
                <a:latin typeface="メイリオ" panose="020B0604030504040204" pitchFamily="50" charset="-128"/>
                <a:ea typeface="メイリオ" panose="020B0604030504040204" pitchFamily="50" charset="-128"/>
              </a:rPr>
              <a:t>出産・子育て応援交付金事業の実施例７　三重県桑名市①</a:t>
            </a:r>
            <a:endParaRPr lang="ja-JP" altLang="en-US" sz="1292" dirty="0">
              <a:solidFill>
                <a:srgbClr val="FF0000"/>
              </a:solidFill>
              <a:latin typeface="メイリオ" panose="020B0604030504040204" pitchFamily="50" charset="-128"/>
              <a:ea typeface="メイリオ" panose="020B0604030504040204" pitchFamily="50" charset="-128"/>
            </a:endParaRPr>
          </a:p>
        </p:txBody>
      </p:sp>
      <p:sp>
        <p:nvSpPr>
          <p:cNvPr id="1545" name="Rectangle 2"/>
          <p:cNvSpPr>
            <a:spLocks noChangeArrowheads="1"/>
          </p:cNvSpPr>
          <p:nvPr/>
        </p:nvSpPr>
        <p:spPr>
          <a:xfrm>
            <a:off x="0" y="93268"/>
            <a:ext cx="170525" cy="341006"/>
          </a:xfrm>
          <a:prstGeom prst="rect">
            <a:avLst/>
          </a:prstGeom>
          <a:noFill/>
          <a:ln>
            <a:noFill/>
          </a:ln>
          <a:effectLst/>
        </p:spPr>
        <p:txBody>
          <a:bodyPr vert="horz" wrap="none" lIns="84406" tIns="42203" rIns="84406" bIns="42203" numCol="1" anchor="ctr" anchorCtr="0" compatLnSpc="1">
            <a:prstTxWarp prst="textNoShape">
              <a:avLst/>
            </a:prstTxWarp>
            <a:spAutoFit/>
          </a:bodyPr>
          <a:lstStyle/>
          <a:p>
            <a:pPr defTabSz="422041">
              <a:defRPr/>
            </a:pPr>
            <a:endParaRPr kumimoji="0" lang="ja-JP" altLang="en-US" sz="1662">
              <a:solidFill>
                <a:srgbClr val="000000"/>
              </a:solidFill>
              <a:latin typeface="Segoe UI"/>
              <a:ea typeface="メイリオ"/>
            </a:endParaRPr>
          </a:p>
        </p:txBody>
      </p:sp>
      <p:sp>
        <p:nvSpPr>
          <p:cNvPr id="1547" name="正方形/長方形 72"/>
          <p:cNvSpPr/>
          <p:nvPr/>
        </p:nvSpPr>
        <p:spPr>
          <a:xfrm>
            <a:off x="2439261" y="960424"/>
            <a:ext cx="6670242" cy="12457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6462" rIns="0" rtlCol="0" anchor="t" anchorCtr="0"/>
          <a:lstStyle/>
          <a:p>
            <a:pPr defTabSz="422041">
              <a:lnSpc>
                <a:spcPts val="923"/>
              </a:lnSpc>
              <a:buClr>
                <a:srgbClr val="103185"/>
              </a:buClr>
              <a:defRPr/>
            </a:pPr>
            <a:endParaRPr lang="en-US" altLang="ja-JP" sz="1108" u="sng"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担当部局</a:t>
            </a:r>
            <a:r>
              <a:rPr lang="en-US" altLang="ja-JP" sz="1108" dirty="0">
                <a:solidFill>
                  <a:srgbClr val="000000"/>
                </a:solidFill>
                <a:latin typeface="メイリオ"/>
                <a:ea typeface="メイリオ"/>
              </a:rPr>
              <a:t>…</a:t>
            </a:r>
            <a:r>
              <a:rPr lang="ja-JP" altLang="en-US" sz="1108" dirty="0">
                <a:solidFill>
                  <a:srgbClr val="000000"/>
                </a:solidFill>
                <a:latin typeface="メイリオ"/>
                <a:ea typeface="メイリオ"/>
              </a:rPr>
              <a:t>子ども未来局 子ども総合センター、市直営の子育て支援センター（地域子育て支援拠点）</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福祉なんでも相談センター（市社会福祉協議会へ委託）</a:t>
            </a:r>
            <a:r>
              <a:rPr lang="en-US" altLang="ja-JP" sz="923" dirty="0">
                <a:solidFill>
                  <a:srgbClr val="000000"/>
                </a:solidFill>
                <a:latin typeface="メイリオ"/>
                <a:ea typeface="メイリオ"/>
              </a:rPr>
              <a:t>※</a:t>
            </a:r>
            <a:r>
              <a:rPr lang="ja-JP" altLang="en-US" sz="923" dirty="0">
                <a:solidFill>
                  <a:srgbClr val="000000"/>
                </a:solidFill>
                <a:latin typeface="メイリオ"/>
                <a:ea typeface="メイリオ"/>
              </a:rPr>
              <a:t>重層的支援体制整備事業を活用</a:t>
            </a:r>
            <a:endParaRPr lang="en-US" altLang="ja-JP" sz="923"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担当職員</a:t>
            </a:r>
            <a:r>
              <a:rPr lang="en-US" altLang="ja-JP" sz="1108" dirty="0">
                <a:solidFill>
                  <a:srgbClr val="000000"/>
                </a:solidFill>
                <a:latin typeface="メイリオ"/>
                <a:ea typeface="メイリオ"/>
              </a:rPr>
              <a:t>…</a:t>
            </a:r>
            <a:r>
              <a:rPr lang="ja-JP" altLang="en-US" sz="1108" dirty="0">
                <a:solidFill>
                  <a:srgbClr val="000000"/>
                </a:solidFill>
                <a:latin typeface="メイリオ"/>
                <a:ea typeface="メイリオ"/>
              </a:rPr>
              <a:t>面談対応等：子ども総合センター　保健師９名、助産師１名、看護師１名、管理栄養士２名</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子育て支援センター（４か所）　保育士３～４名（１か所当たり）</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福祉なんでも相談センター（３か所）　社会福祉士</a:t>
            </a:r>
            <a:r>
              <a:rPr lang="ja-JP" altLang="en-US" sz="1108" u="sng" dirty="0">
                <a:solidFill>
                  <a:srgbClr val="00B050"/>
                </a:solidFill>
                <a:latin typeface="メイリオ"/>
                <a:ea typeface="メイリオ"/>
              </a:rPr>
              <a:t>１</a:t>
            </a:r>
            <a:r>
              <a:rPr lang="ja-JP" altLang="en-US" sz="1108" dirty="0">
                <a:solidFill>
                  <a:srgbClr val="000000"/>
                </a:solidFill>
                <a:latin typeface="メイリオ"/>
                <a:ea typeface="メイリオ"/>
              </a:rPr>
              <a:t>名（１か所当たり）</a:t>
            </a:r>
            <a:endParaRPr lang="en-US" altLang="ja-JP" sz="1108" dirty="0">
              <a:solidFill>
                <a:srgbClr val="000000"/>
              </a:solidFill>
              <a:latin typeface="メイリオ"/>
              <a:ea typeface="メイリオ"/>
            </a:endParaRPr>
          </a:p>
          <a:p>
            <a:pPr defTabSz="422041">
              <a:buClr>
                <a:srgbClr val="103185"/>
              </a:buClr>
              <a:defRPr/>
            </a:pPr>
            <a:r>
              <a:rPr lang="ja-JP" altLang="en-US" sz="1108" dirty="0">
                <a:solidFill>
                  <a:srgbClr val="000000"/>
                </a:solidFill>
                <a:latin typeface="メイリオ"/>
                <a:ea typeface="メイリオ"/>
              </a:rPr>
              <a:t>　　　　　経済的支援：子ども総合センターの事務職員、子ども未来課の事務職員で対応</a:t>
            </a:r>
            <a:endParaRPr lang="en-US" altLang="ja-JP" sz="1108" dirty="0">
              <a:solidFill>
                <a:srgbClr val="000000"/>
              </a:solidFill>
              <a:latin typeface="メイリオ"/>
              <a:ea typeface="メイリオ"/>
            </a:endParaRPr>
          </a:p>
        </p:txBody>
      </p:sp>
      <p:sp>
        <p:nvSpPr>
          <p:cNvPr id="1549" name="ホームベース 100"/>
          <p:cNvSpPr/>
          <p:nvPr/>
        </p:nvSpPr>
        <p:spPr>
          <a:xfrm>
            <a:off x="2429301" y="844254"/>
            <a:ext cx="1613635" cy="232615"/>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実施体制</a:t>
            </a:r>
          </a:p>
        </p:txBody>
      </p:sp>
      <p:sp>
        <p:nvSpPr>
          <p:cNvPr id="1550" name="正方形/長方形 96"/>
          <p:cNvSpPr/>
          <p:nvPr/>
        </p:nvSpPr>
        <p:spPr>
          <a:xfrm>
            <a:off x="44504" y="2402411"/>
            <a:ext cx="9045378" cy="41531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22041">
              <a:lnSpc>
                <a:spcPts val="923"/>
              </a:lnSpc>
              <a:buClr>
                <a:srgbClr val="103185"/>
              </a:buClr>
              <a:defRPr/>
            </a:pPr>
            <a:endParaRPr lang="en-US" altLang="ja-JP" sz="1108" dirty="0">
              <a:solidFill>
                <a:srgbClr val="FF0000"/>
              </a:solidFill>
              <a:latin typeface="Segoe UI"/>
              <a:ea typeface="メイリオ"/>
            </a:endParaRPr>
          </a:p>
          <a:p>
            <a:pPr defTabSz="422041">
              <a:buClr>
                <a:srgbClr val="103185"/>
              </a:buClr>
              <a:defRPr/>
            </a:pPr>
            <a:endParaRPr lang="en-US" altLang="ja-JP" sz="646"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chemeClr val="tx2">
                    <a:lumMod val="60000"/>
                    <a:lumOff val="40000"/>
                  </a:schemeClr>
                </a:solidFill>
                <a:latin typeface="Segoe UI"/>
                <a:ea typeface="メイリオ"/>
              </a:rPr>
              <a:t>令和３年４月</a:t>
            </a:r>
            <a:r>
              <a:rPr lang="ja-JP" altLang="en-US" sz="1108" dirty="0">
                <a:solidFill>
                  <a:schemeClr val="tx1"/>
                </a:solidFill>
                <a:latin typeface="Segoe UI"/>
                <a:ea typeface="メイリオ"/>
              </a:rPr>
              <a:t>から、</a:t>
            </a:r>
            <a:r>
              <a:rPr lang="ja-JP" altLang="en-US" sz="1108" b="1" dirty="0">
                <a:solidFill>
                  <a:srgbClr val="000000"/>
                </a:solidFill>
                <a:latin typeface="Segoe UI"/>
                <a:ea typeface="メイリオ"/>
              </a:rPr>
              <a:t>母子保健分野と児童福祉分野を同じセンター内に配置した</a:t>
            </a:r>
            <a:endParaRPr lang="en-US" altLang="ja-JP" sz="1108" b="1" dirty="0">
              <a:solidFill>
                <a:srgbClr val="00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「子ども家庭総合支援拠点　桑名市子ども総合センター</a:t>
            </a:r>
            <a:r>
              <a:rPr lang="ja-JP" altLang="en-US" sz="1108" dirty="0">
                <a:solidFill>
                  <a:srgbClr val="000000"/>
                </a:solidFill>
                <a:latin typeface="Segoe UI"/>
                <a:ea typeface="メイリオ"/>
              </a:rPr>
              <a:t>」を設置。</a:t>
            </a:r>
            <a:endParaRPr lang="en-US" altLang="ja-JP" sz="1108" dirty="0">
              <a:solidFill>
                <a:srgbClr val="000000"/>
              </a:solidFill>
              <a:latin typeface="Segoe UI"/>
              <a:ea typeface="メイリオ"/>
            </a:endParaRPr>
          </a:p>
          <a:p>
            <a:pPr defTabSz="422041">
              <a:buClr>
                <a:srgbClr val="103185"/>
              </a:buClr>
              <a:defRPr/>
            </a:pPr>
            <a:r>
              <a:rPr lang="ja-JP" altLang="en-US" sz="1108" b="1" dirty="0">
                <a:solidFill>
                  <a:srgbClr val="000000"/>
                </a:solidFill>
                <a:latin typeface="Segoe UI"/>
                <a:ea typeface="メイリオ"/>
              </a:rPr>
              <a:t>　妊娠期から子育て期までの途切れない支援</a:t>
            </a:r>
            <a:r>
              <a:rPr lang="ja-JP" altLang="en-US" sz="1108" dirty="0">
                <a:solidFill>
                  <a:srgbClr val="000000"/>
                </a:solidFill>
                <a:latin typeface="Segoe UI"/>
                <a:ea typeface="メイリオ"/>
              </a:rPr>
              <a:t>を行い、情報共有を綿密に行うことで、</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児童虐待予防をはじめ、様々な子育て支援を一体となって実施。</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また、</a:t>
            </a:r>
            <a:r>
              <a:rPr lang="ja-JP" altLang="en-US" sz="1108" b="1" dirty="0">
                <a:solidFill>
                  <a:srgbClr val="000000"/>
                </a:solidFill>
                <a:latin typeface="Segoe UI"/>
                <a:ea typeface="メイリオ"/>
              </a:rPr>
              <a:t>「子ども発達・小児在宅支援室」</a:t>
            </a:r>
            <a:r>
              <a:rPr lang="ja-JP" altLang="en-US" sz="1108" dirty="0">
                <a:solidFill>
                  <a:srgbClr val="000000"/>
                </a:solidFill>
                <a:latin typeface="Segoe UI"/>
                <a:ea typeface="メイリオ"/>
              </a:rPr>
              <a:t>を設置し、</a:t>
            </a:r>
            <a:r>
              <a:rPr lang="ja-JP" altLang="en-US" sz="1108" b="1" dirty="0">
                <a:solidFill>
                  <a:srgbClr val="000000"/>
                </a:solidFill>
                <a:latin typeface="Segoe UI"/>
                <a:ea typeface="メイリオ"/>
              </a:rPr>
              <a:t>発達が気になるこどもへの支援を充実</a:t>
            </a:r>
            <a:r>
              <a:rPr lang="ja-JP" altLang="en-US" sz="1108" dirty="0">
                <a:solidFill>
                  <a:srgbClr val="000000"/>
                </a:solidFill>
                <a:latin typeface="Segoe UI"/>
                <a:ea typeface="メイリオ"/>
              </a:rPr>
              <a:t>。</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更に、</a:t>
            </a:r>
            <a:r>
              <a:rPr lang="ja-JP" altLang="en-US" sz="1108" b="1" dirty="0">
                <a:solidFill>
                  <a:schemeClr val="tx2">
                    <a:lumMod val="60000"/>
                    <a:lumOff val="40000"/>
                  </a:schemeClr>
                </a:solidFill>
                <a:latin typeface="Segoe UI"/>
                <a:ea typeface="メイリオ"/>
              </a:rPr>
              <a:t>令和４年度</a:t>
            </a:r>
            <a:r>
              <a:rPr lang="ja-JP" altLang="en-US" sz="1108" dirty="0">
                <a:solidFill>
                  <a:srgbClr val="000000"/>
                </a:solidFill>
                <a:latin typeface="Segoe UI"/>
                <a:ea typeface="メイリオ"/>
              </a:rPr>
              <a:t>からは、</a:t>
            </a:r>
            <a:r>
              <a:rPr lang="ja-JP" altLang="en-US" sz="1108" b="1" dirty="0">
                <a:solidFill>
                  <a:srgbClr val="000000"/>
                </a:solidFill>
                <a:latin typeface="Segoe UI"/>
                <a:ea typeface="メイリオ"/>
              </a:rPr>
              <a:t>市内の医療機関等と連携</a:t>
            </a:r>
            <a:r>
              <a:rPr lang="ja-JP" altLang="en-US" sz="1108" dirty="0">
                <a:solidFill>
                  <a:srgbClr val="000000"/>
                </a:solidFill>
                <a:latin typeface="Segoe UI"/>
                <a:ea typeface="メイリオ"/>
              </a:rPr>
              <a:t>し、</a:t>
            </a:r>
            <a:r>
              <a:rPr lang="ja-JP" altLang="en-US" sz="1108" b="1" dirty="0">
                <a:solidFill>
                  <a:srgbClr val="000000"/>
                </a:solidFill>
                <a:latin typeface="Segoe UI"/>
                <a:ea typeface="メイリオ"/>
              </a:rPr>
              <a:t>医療的ケアが必要なこどもや保護者</a:t>
            </a:r>
            <a:endParaRPr lang="en-US" altLang="ja-JP" sz="1108" b="1" dirty="0">
              <a:solidFill>
                <a:srgbClr val="000000"/>
              </a:solidFill>
              <a:latin typeface="Segoe UI"/>
              <a:ea typeface="メイリオ"/>
            </a:endParaRPr>
          </a:p>
          <a:p>
            <a:pPr defTabSz="422041">
              <a:buClr>
                <a:srgbClr val="103185"/>
              </a:buClr>
              <a:defRPr/>
            </a:pPr>
            <a:r>
              <a:rPr lang="ja-JP" altLang="en-US" sz="1108" b="1" dirty="0">
                <a:solidFill>
                  <a:srgbClr val="000000"/>
                </a:solidFill>
                <a:latin typeface="Segoe UI"/>
                <a:ea typeface="メイリオ"/>
              </a:rPr>
              <a:t>　への在宅生活支援</a:t>
            </a:r>
            <a:r>
              <a:rPr lang="ja-JP" altLang="en-US" sz="1108" dirty="0">
                <a:solidFill>
                  <a:srgbClr val="000000"/>
                </a:solidFill>
                <a:latin typeface="Segoe UI"/>
                <a:ea typeface="メイリオ"/>
              </a:rPr>
              <a:t>として、</a:t>
            </a:r>
            <a:r>
              <a:rPr lang="ja-JP" altLang="en-US" sz="1108" b="1" dirty="0">
                <a:solidFill>
                  <a:srgbClr val="000000"/>
                </a:solidFill>
                <a:latin typeface="Segoe UI"/>
                <a:ea typeface="メイリオ"/>
              </a:rPr>
              <a:t>コーディネーターの配置や「医療的ケア児のレスパイト」を開始</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chemeClr val="tx2">
                    <a:lumMod val="60000"/>
                    <a:lumOff val="40000"/>
                  </a:schemeClr>
                </a:solidFill>
                <a:latin typeface="Segoe UI"/>
                <a:ea typeface="メイリオ"/>
              </a:rPr>
              <a:t>令和４年４月</a:t>
            </a:r>
            <a:r>
              <a:rPr lang="ja-JP" altLang="en-US" sz="1108" dirty="0">
                <a:solidFill>
                  <a:srgbClr val="000000"/>
                </a:solidFill>
                <a:latin typeface="Segoe UI"/>
                <a:ea typeface="メイリオ"/>
              </a:rPr>
              <a:t>から、</a:t>
            </a:r>
            <a:r>
              <a:rPr lang="ja-JP" altLang="en-US" sz="1108" b="1" dirty="0">
                <a:solidFill>
                  <a:srgbClr val="FF0000"/>
                </a:solidFill>
                <a:latin typeface="Segoe UI"/>
                <a:ea typeface="メイリオ"/>
              </a:rPr>
              <a:t>母子手帳アプリ</a:t>
            </a:r>
            <a:r>
              <a:rPr lang="en-US" altLang="ja-JP" sz="1108" b="1" dirty="0">
                <a:solidFill>
                  <a:srgbClr val="FF0000"/>
                </a:solidFill>
                <a:latin typeface="Segoe UI"/>
                <a:ea typeface="メイリオ"/>
              </a:rPr>
              <a:t>『</a:t>
            </a:r>
            <a:r>
              <a:rPr lang="ja-JP" altLang="en-US" sz="1108" b="1" dirty="0">
                <a:solidFill>
                  <a:srgbClr val="FF0000"/>
                </a:solidFill>
                <a:latin typeface="Segoe UI"/>
                <a:ea typeface="メイリオ"/>
              </a:rPr>
              <a:t>母子モ（くわなハッピーナビ）</a:t>
            </a:r>
            <a:r>
              <a:rPr lang="en-US" altLang="ja-JP" sz="1108" b="1" dirty="0">
                <a:solidFill>
                  <a:srgbClr val="FF0000"/>
                </a:solidFill>
                <a:latin typeface="Segoe UI"/>
                <a:ea typeface="メイリオ"/>
              </a:rPr>
              <a:t>』</a:t>
            </a:r>
            <a:r>
              <a:rPr lang="ja-JP" altLang="en-US" sz="1108" dirty="0">
                <a:solidFill>
                  <a:srgbClr val="000000"/>
                </a:solidFill>
                <a:latin typeface="Segoe UI"/>
                <a:ea typeface="メイリオ"/>
              </a:rPr>
              <a:t>を導入し、市の子育て</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情報の配信、予防接種・健診の予定・記録の管理、病院・保育施設などのマップ検索が可能に</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rgbClr val="000000"/>
                </a:solidFill>
                <a:latin typeface="Segoe UI"/>
                <a:ea typeface="メイリオ"/>
              </a:rPr>
              <a:t>妊娠８か月頃の面談</a:t>
            </a:r>
            <a:r>
              <a:rPr lang="ja-JP" altLang="en-US" sz="1108" dirty="0">
                <a:solidFill>
                  <a:srgbClr val="000000"/>
                </a:solidFill>
                <a:latin typeface="Segoe UI"/>
                <a:ea typeface="メイリオ"/>
              </a:rPr>
              <a:t>については、</a:t>
            </a:r>
            <a:r>
              <a:rPr lang="ja-JP" altLang="en-US" sz="1108" b="1" dirty="0">
                <a:solidFill>
                  <a:srgbClr val="FF0000"/>
                </a:solidFill>
                <a:latin typeface="Segoe UI"/>
                <a:ea typeface="メイリオ"/>
              </a:rPr>
              <a:t>①子ども総合センター、②市直営の子育て支援センター（４か所）、</a:t>
            </a:r>
            <a:endParaRPr lang="en-US" altLang="ja-JP" sz="1108" b="1" dirty="0">
              <a:solidFill>
                <a:srgbClr val="FF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③福祉なんでも相談センター（３か所）</a:t>
            </a:r>
            <a:r>
              <a:rPr lang="ja-JP" altLang="en-US" sz="1108" dirty="0">
                <a:solidFill>
                  <a:srgbClr val="000000"/>
                </a:solidFill>
                <a:latin typeface="Segoe UI"/>
                <a:ea typeface="メイリオ"/>
              </a:rPr>
              <a:t>の計８カ所で実施。</a:t>
            </a:r>
            <a:r>
              <a:rPr lang="ja-JP" altLang="en-US" sz="1108" b="1" dirty="0">
                <a:solidFill>
                  <a:srgbClr val="000000"/>
                </a:solidFill>
                <a:latin typeface="Segoe UI"/>
                <a:ea typeface="メイリオ"/>
              </a:rPr>
              <a:t>身近な場所で気軽に面談</a:t>
            </a:r>
            <a:r>
              <a:rPr lang="ja-JP" altLang="en-US" sz="1108" dirty="0">
                <a:solidFill>
                  <a:srgbClr val="000000"/>
                </a:solidFill>
                <a:latin typeface="Segoe UI"/>
                <a:ea typeface="メイリオ"/>
              </a:rPr>
              <a:t>を受けることを可能に</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a:t>
            </a:r>
            <a:r>
              <a:rPr lang="en-US" altLang="ja-JP" sz="1108" dirty="0">
                <a:solidFill>
                  <a:srgbClr val="000000"/>
                </a:solidFill>
                <a:latin typeface="Segoe UI"/>
                <a:ea typeface="メイリオ"/>
              </a:rPr>
              <a:t>※</a:t>
            </a:r>
            <a:r>
              <a:rPr lang="ja-JP" altLang="en-US" sz="1108" dirty="0">
                <a:solidFill>
                  <a:srgbClr val="000000"/>
                </a:solidFill>
                <a:latin typeface="Segoe UI"/>
                <a:ea typeface="メイリオ"/>
              </a:rPr>
              <a:t>　①子ども総合センターでは、</a:t>
            </a:r>
            <a:r>
              <a:rPr lang="en-US" altLang="ja-JP" sz="1108" dirty="0">
                <a:solidFill>
                  <a:srgbClr val="000000"/>
                </a:solidFill>
                <a:latin typeface="Segoe UI"/>
                <a:ea typeface="メイリオ"/>
              </a:rPr>
              <a:t>Zoom</a:t>
            </a:r>
            <a:r>
              <a:rPr lang="ja-JP" altLang="en-US" sz="1108" dirty="0">
                <a:solidFill>
                  <a:srgbClr val="000000"/>
                </a:solidFill>
                <a:latin typeface="Segoe UI"/>
                <a:ea typeface="メイリオ"/>
              </a:rPr>
              <a:t>を活用しての</a:t>
            </a:r>
            <a:r>
              <a:rPr lang="ja-JP" altLang="en-US" sz="1108" b="1" dirty="0">
                <a:solidFill>
                  <a:srgbClr val="000000"/>
                </a:solidFill>
                <a:latin typeface="Segoe UI"/>
                <a:ea typeface="メイリオ"/>
              </a:rPr>
              <a:t>オンライン面談も</a:t>
            </a:r>
            <a:r>
              <a:rPr lang="ja-JP" altLang="en-US" sz="1108" dirty="0">
                <a:solidFill>
                  <a:srgbClr val="000000"/>
                </a:solidFill>
                <a:latin typeface="Segoe UI"/>
                <a:ea typeface="メイリオ"/>
              </a:rPr>
              <a:t>実施</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rgbClr val="000000"/>
                </a:solidFill>
                <a:latin typeface="Segoe UI"/>
                <a:ea typeface="メイリオ"/>
              </a:rPr>
              <a:t>市直営の子育て支援センター</a:t>
            </a:r>
            <a:r>
              <a:rPr lang="ja-JP" altLang="en-US" sz="1108" dirty="0">
                <a:solidFill>
                  <a:srgbClr val="000000"/>
                </a:solidFill>
                <a:latin typeface="Segoe UI"/>
                <a:ea typeface="メイリオ"/>
              </a:rPr>
              <a:t>では、</a:t>
            </a:r>
            <a:r>
              <a:rPr lang="en-US" altLang="ja-JP" sz="1108" b="1" dirty="0">
                <a:solidFill>
                  <a:srgbClr val="000000"/>
                </a:solidFill>
                <a:latin typeface="Segoe UI"/>
                <a:ea typeface="メイリオ"/>
              </a:rPr>
              <a:t>NPO</a:t>
            </a:r>
            <a:r>
              <a:rPr lang="ja-JP" altLang="en-US" sz="1108" b="1" dirty="0">
                <a:solidFill>
                  <a:srgbClr val="000000"/>
                </a:solidFill>
                <a:latin typeface="Segoe UI"/>
                <a:ea typeface="メイリオ"/>
              </a:rPr>
              <a:t>法人</a:t>
            </a:r>
            <a:r>
              <a:rPr lang="en-US" altLang="ja-JP" sz="1108" b="1" u="sng" dirty="0">
                <a:solidFill>
                  <a:srgbClr val="00B050"/>
                </a:solidFill>
                <a:latin typeface="Segoe UI"/>
                <a:ea typeface="メイリオ"/>
              </a:rPr>
              <a:t>MC</a:t>
            </a:r>
            <a:r>
              <a:rPr lang="ja-JP" altLang="en-US" sz="1108" b="1" u="sng" dirty="0">
                <a:solidFill>
                  <a:srgbClr val="00B050"/>
                </a:solidFill>
                <a:latin typeface="Segoe UI"/>
                <a:ea typeface="メイリオ"/>
              </a:rPr>
              <a:t>サポートセンター</a:t>
            </a:r>
            <a:r>
              <a:rPr lang="ja-JP" altLang="en-US" sz="1108" b="1" dirty="0" err="1">
                <a:solidFill>
                  <a:srgbClr val="000000"/>
                </a:solidFill>
                <a:latin typeface="Segoe UI"/>
                <a:ea typeface="メイリオ"/>
              </a:rPr>
              <a:t>みっ</a:t>
            </a:r>
            <a:r>
              <a:rPr lang="ja-JP" altLang="en-US" sz="1108" b="1" dirty="0">
                <a:solidFill>
                  <a:srgbClr val="000000"/>
                </a:solidFill>
                <a:latin typeface="Segoe UI"/>
                <a:ea typeface="メイリオ"/>
              </a:rPr>
              <a:t>くみえと共催</a:t>
            </a:r>
            <a:r>
              <a:rPr lang="ja-JP" altLang="en-US" sz="1108" dirty="0">
                <a:solidFill>
                  <a:srgbClr val="000000"/>
                </a:solidFill>
                <a:latin typeface="Segoe UI"/>
                <a:ea typeface="メイリオ"/>
              </a:rPr>
              <a:t>で、</a:t>
            </a:r>
            <a:r>
              <a:rPr lang="ja-JP" altLang="en-US" sz="1108" b="1" dirty="0">
                <a:solidFill>
                  <a:srgbClr val="000000"/>
                </a:solidFill>
                <a:latin typeface="Segoe UI"/>
                <a:ea typeface="メイリオ"/>
              </a:rPr>
              <a:t>家族で参加するマタニティ</a:t>
            </a:r>
            <a:endParaRPr lang="en-US" altLang="ja-JP" sz="1108" b="1" dirty="0">
              <a:solidFill>
                <a:srgbClr val="000000"/>
              </a:solidFill>
              <a:latin typeface="Segoe UI"/>
              <a:ea typeface="メイリオ"/>
            </a:endParaRPr>
          </a:p>
          <a:p>
            <a:pPr defTabSz="422041">
              <a:buClr>
                <a:srgbClr val="103185"/>
              </a:buClr>
              <a:defRPr/>
            </a:pPr>
            <a:r>
              <a:rPr lang="ja-JP" altLang="en-US" sz="1108" b="1" dirty="0">
                <a:solidFill>
                  <a:srgbClr val="000000"/>
                </a:solidFill>
                <a:latin typeface="Segoe UI"/>
                <a:ea typeface="メイリオ"/>
              </a:rPr>
              <a:t>　講座、子育て講座等を実施商業施設（イオンモール）内</a:t>
            </a:r>
            <a:r>
              <a:rPr lang="ja-JP" altLang="en-US" sz="1108" dirty="0">
                <a:solidFill>
                  <a:srgbClr val="000000"/>
                </a:solidFill>
                <a:latin typeface="Segoe UI"/>
                <a:ea typeface="メイリオ"/>
              </a:rPr>
              <a:t>に設置している子育て支援センターでは、土日祝日も開所し</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て、買い物ついでに親子で立ち寄りやすい仕掛けとしており、子育て情報の発信や育児に関する相談も実施</a:t>
            </a:r>
            <a:endParaRPr lang="en-US" altLang="ja-JP" sz="1108" dirty="0">
              <a:solidFill>
                <a:srgbClr val="000000"/>
              </a:solidFill>
              <a:latin typeface="Segoe UI"/>
              <a:ea typeface="メイリオ"/>
            </a:endParaRPr>
          </a:p>
          <a:p>
            <a:pPr defTabSz="422041">
              <a:buClr>
                <a:srgbClr val="103185"/>
              </a:buClr>
              <a:defRPr/>
            </a:pPr>
            <a:endParaRPr lang="en-US" altLang="ja-JP" sz="1015"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a:t>
            </a:r>
            <a:r>
              <a:rPr lang="ja-JP" altLang="en-US" sz="1108" b="1" dirty="0">
                <a:solidFill>
                  <a:srgbClr val="000000"/>
                </a:solidFill>
                <a:latin typeface="Segoe UI"/>
                <a:ea typeface="メイリオ"/>
              </a:rPr>
              <a:t>出産・子育て応援ギフト</a:t>
            </a:r>
            <a:r>
              <a:rPr lang="ja-JP" altLang="en-US" sz="1108" dirty="0">
                <a:solidFill>
                  <a:srgbClr val="000000"/>
                </a:solidFill>
                <a:latin typeface="Segoe UI"/>
                <a:ea typeface="メイリオ"/>
              </a:rPr>
              <a:t>の遡及支給分から、</a:t>
            </a:r>
            <a:r>
              <a:rPr lang="ja-JP" altLang="en-US" sz="1108" u="sng" dirty="0">
                <a:solidFill>
                  <a:srgbClr val="00B050"/>
                </a:solidFill>
                <a:latin typeface="Segoe UI"/>
                <a:ea typeface="メイリオ"/>
              </a:rPr>
              <a:t>自治体専用</a:t>
            </a:r>
            <a:r>
              <a:rPr lang="ja-JP" altLang="en-US" sz="1108" b="1" u="sng" dirty="0">
                <a:solidFill>
                  <a:srgbClr val="00B050"/>
                </a:solidFill>
                <a:latin typeface="Segoe UI"/>
                <a:ea typeface="メイリオ"/>
              </a:rPr>
              <a:t>デジタル化総合プラットフォーム「</a:t>
            </a:r>
            <a:r>
              <a:rPr lang="en-US" altLang="ja-JP" sz="1108" b="1" u="sng" dirty="0" err="1">
                <a:solidFill>
                  <a:srgbClr val="00B050"/>
                </a:solidFill>
                <a:latin typeface="Segoe UI"/>
                <a:ea typeface="メイリオ"/>
              </a:rPr>
              <a:t>LoGo</a:t>
            </a:r>
            <a:r>
              <a:rPr lang="ja-JP" altLang="en-US" sz="1108" b="1" u="sng" dirty="0">
                <a:solidFill>
                  <a:srgbClr val="00B050"/>
                </a:solidFill>
                <a:latin typeface="Segoe UI"/>
                <a:ea typeface="メイリオ"/>
              </a:rPr>
              <a:t>フォーム」</a:t>
            </a:r>
            <a:r>
              <a:rPr lang="ja-JP" altLang="en-US" sz="1108" dirty="0">
                <a:solidFill>
                  <a:schemeClr val="tx1"/>
                </a:solidFill>
                <a:latin typeface="Segoe UI"/>
                <a:ea typeface="メイリオ"/>
              </a:rPr>
              <a:t>を活用。</a:t>
            </a:r>
            <a:r>
              <a:rPr lang="ja-JP" altLang="en-US" sz="1108" b="1" dirty="0">
                <a:solidFill>
                  <a:srgbClr val="000000"/>
                </a:solidFill>
                <a:latin typeface="Segoe UI"/>
                <a:ea typeface="メイリオ"/>
              </a:rPr>
              <a:t>アンケート記入と</a:t>
            </a:r>
            <a:r>
              <a:rPr lang="ja-JP" altLang="en-US" sz="1108" b="1" dirty="0">
                <a:solidFill>
                  <a:srgbClr val="FF0000"/>
                </a:solidFill>
                <a:latin typeface="Segoe UI"/>
                <a:ea typeface="メイリオ"/>
              </a:rPr>
              <a:t>ギ</a:t>
            </a:r>
            <a:endParaRPr lang="en-US" altLang="ja-JP" sz="1108" b="1" dirty="0">
              <a:solidFill>
                <a:srgbClr val="FF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フトの電子申請</a:t>
            </a:r>
            <a:r>
              <a:rPr lang="ja-JP" altLang="en-US" sz="1108" b="1" dirty="0">
                <a:solidFill>
                  <a:srgbClr val="000000"/>
                </a:solidFill>
                <a:latin typeface="Segoe UI"/>
                <a:ea typeface="メイリオ"/>
              </a:rPr>
              <a:t>を可能に</a:t>
            </a:r>
            <a:r>
              <a:rPr lang="ja-JP" altLang="en-US" sz="1108" dirty="0">
                <a:solidFill>
                  <a:srgbClr val="000000"/>
                </a:solidFill>
                <a:latin typeface="Segoe UI"/>
                <a:ea typeface="メイリオ"/>
              </a:rPr>
              <a:t>。</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ギフトの案内文に印字した</a:t>
            </a:r>
            <a:r>
              <a:rPr lang="en-US" altLang="ja-JP" sz="1108" dirty="0">
                <a:solidFill>
                  <a:srgbClr val="000000"/>
                </a:solidFill>
                <a:latin typeface="Segoe UI"/>
                <a:ea typeface="メイリオ"/>
              </a:rPr>
              <a:t>QR</a:t>
            </a:r>
            <a:r>
              <a:rPr lang="ja-JP" altLang="en-US" sz="1108" dirty="0">
                <a:solidFill>
                  <a:srgbClr val="000000"/>
                </a:solidFill>
                <a:latin typeface="Segoe UI"/>
                <a:ea typeface="メイリオ"/>
              </a:rPr>
              <a:t>コードを読み取ってもらい、市から送付する申請番号と妊婦の生年月日を入力することで、アンケート画面</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に遷移し、アンケートの記入後、申請画面に遷移する仕組みで、手続を簡素化。</a:t>
            </a:r>
            <a:r>
              <a:rPr lang="ja-JP" altLang="en-US" sz="1108" b="1" dirty="0">
                <a:solidFill>
                  <a:srgbClr val="000000"/>
                </a:solidFill>
                <a:latin typeface="Segoe UI"/>
                <a:ea typeface="メイリオ"/>
              </a:rPr>
              <a:t>アンケート結果は自動的にグラフ化</a:t>
            </a:r>
            <a:r>
              <a:rPr lang="ja-JP" altLang="en-US" sz="1108" dirty="0">
                <a:solidFill>
                  <a:srgbClr val="000000"/>
                </a:solidFill>
                <a:latin typeface="Segoe UI"/>
                <a:ea typeface="メイリオ"/>
              </a:rPr>
              <a:t>されるため、今後は、</a:t>
            </a:r>
            <a:endParaRPr lang="en-US" altLang="ja-JP" sz="1108" dirty="0">
              <a:solidFill>
                <a:srgbClr val="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市の地域健康支援システム「健康かるて」にデータ連携していくことも検討中。</a:t>
            </a:r>
            <a:endParaRPr lang="en-US" altLang="ja-JP" sz="1108" dirty="0">
              <a:solidFill>
                <a:srgbClr val="000000"/>
              </a:solidFill>
              <a:latin typeface="Segoe UI"/>
              <a:ea typeface="メイリオ"/>
            </a:endParaRPr>
          </a:p>
          <a:p>
            <a:pPr defTabSz="422041">
              <a:buClr>
                <a:srgbClr val="103185"/>
              </a:buClr>
              <a:defRPr/>
            </a:pPr>
            <a:endParaRPr lang="en-US" altLang="ja-JP" sz="1108" dirty="0">
              <a:solidFill>
                <a:srgbClr val="000000"/>
              </a:solidFill>
              <a:latin typeface="Segoe UI"/>
              <a:ea typeface="メイリオ"/>
            </a:endParaRPr>
          </a:p>
        </p:txBody>
      </p:sp>
      <p:graphicFrame>
        <p:nvGraphicFramePr>
          <p:cNvPr id="2" name="オブジェクト 1">
            <a:extLst>
              <a:ext uri="{FF2B5EF4-FFF2-40B4-BE49-F238E27FC236}">
                <a16:creationId xmlns:a16="http://schemas.microsoft.com/office/drawing/2014/main" id="{F0319A3F-3D21-4A1A-A28D-4681CBB904DE}"/>
              </a:ext>
            </a:extLst>
          </p:cNvPr>
          <p:cNvGraphicFramePr>
            <a:graphicFrameLocks noChangeAspect="1"/>
          </p:cNvGraphicFramePr>
          <p:nvPr>
            <p:extLst>
              <p:ext uri="{D42A27DB-BD31-4B8C-83A1-F6EECF244321}">
                <p14:modId xmlns:p14="http://schemas.microsoft.com/office/powerpoint/2010/main" val="1958858069"/>
              </p:ext>
            </p:extLst>
          </p:nvPr>
        </p:nvGraphicFramePr>
        <p:xfrm>
          <a:off x="6493450" y="2629044"/>
          <a:ext cx="1179450" cy="1654332"/>
        </p:xfrm>
        <a:graphic>
          <a:graphicData uri="http://schemas.openxmlformats.org/presentationml/2006/ole">
            <mc:AlternateContent xmlns:mc="http://schemas.openxmlformats.org/markup-compatibility/2006">
              <mc:Choice xmlns:v="urn:schemas-microsoft-com:vml" Requires="v">
                <p:oleObj spid="_x0000_s6154" name="GaaihoDoc Document" r:id="rId4" imgW="5831640" imgH="8181000" progId="GaaihoDoc.Document">
                  <p:embed/>
                </p:oleObj>
              </mc:Choice>
              <mc:Fallback>
                <p:oleObj name="GaaihoDoc Document" r:id="rId4" imgW="5831640" imgH="8181000" progId="GaaihoDoc.Document">
                  <p:embed/>
                  <p:pic>
                    <p:nvPicPr>
                      <p:cNvPr id="2" name="オブジェクト 1">
                        <a:extLst>
                          <a:ext uri="{FF2B5EF4-FFF2-40B4-BE49-F238E27FC236}">
                            <a16:creationId xmlns:a16="http://schemas.microsoft.com/office/drawing/2014/main" id="{F0319A3F-3D21-4A1A-A28D-4681CBB904DE}"/>
                          </a:ext>
                        </a:extLst>
                      </p:cNvPr>
                      <p:cNvPicPr/>
                      <p:nvPr/>
                    </p:nvPicPr>
                    <p:blipFill>
                      <a:blip r:embed="rId5"/>
                      <a:stretch>
                        <a:fillRect/>
                      </a:stretch>
                    </p:blipFill>
                    <p:spPr>
                      <a:xfrm>
                        <a:off x="6493450" y="2629044"/>
                        <a:ext cx="1179450" cy="1654332"/>
                      </a:xfrm>
                      <a:prstGeom prst="rect">
                        <a:avLst/>
                      </a:prstGeom>
                    </p:spPr>
                  </p:pic>
                </p:oleObj>
              </mc:Fallback>
            </mc:AlternateContent>
          </a:graphicData>
        </a:graphic>
      </p:graphicFrame>
      <p:pic>
        <p:nvPicPr>
          <p:cNvPr id="4" name="図 3" descr="ロゴ&#10;&#10;自動的に生成された説明">
            <a:extLst>
              <a:ext uri="{FF2B5EF4-FFF2-40B4-BE49-F238E27FC236}">
                <a16:creationId xmlns:a16="http://schemas.microsoft.com/office/drawing/2014/main" id="{8C09E955-69CA-4D78-B675-49C0BF363F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1472" y="1657020"/>
            <a:ext cx="650540" cy="650540"/>
          </a:xfrm>
          <a:prstGeom prst="rect">
            <a:avLst/>
          </a:prstGeom>
        </p:spPr>
      </p:pic>
      <p:sp>
        <p:nvSpPr>
          <p:cNvPr id="19" name="テキスト ボックス 18">
            <a:extLst>
              <a:ext uri="{FF2B5EF4-FFF2-40B4-BE49-F238E27FC236}">
                <a16:creationId xmlns:a16="http://schemas.microsoft.com/office/drawing/2014/main" id="{F9DCE3A2-DAFB-4F1C-8FE5-76A6D972DAA6}"/>
              </a:ext>
            </a:extLst>
          </p:cNvPr>
          <p:cNvSpPr txBox="1"/>
          <p:nvPr/>
        </p:nvSpPr>
        <p:spPr>
          <a:xfrm>
            <a:off x="44503" y="1826035"/>
            <a:ext cx="1798990" cy="319446"/>
          </a:xfrm>
          <a:prstGeom prst="rect">
            <a:avLst/>
          </a:prstGeom>
          <a:noFill/>
        </p:spPr>
        <p:txBody>
          <a:bodyPr wrap="square">
            <a:spAutoFit/>
          </a:bodyPr>
          <a:lstStyle/>
          <a:p>
            <a:pPr defTabSz="422041">
              <a:defRPr/>
            </a:pPr>
            <a:r>
              <a:rPr kumimoji="0" lang="ja-JP" altLang="en-US" sz="738" dirty="0">
                <a:solidFill>
                  <a:srgbClr val="000000"/>
                </a:solidFill>
                <a:latin typeface="Segoe UI"/>
                <a:ea typeface="メイリオ"/>
              </a:rPr>
              <a:t>桑名の活性化を応援するキャラクター</a:t>
            </a:r>
            <a:endParaRPr kumimoji="0" lang="en-US" altLang="ja-JP" sz="738" dirty="0">
              <a:solidFill>
                <a:srgbClr val="000000"/>
              </a:solidFill>
              <a:latin typeface="Segoe UI"/>
              <a:ea typeface="メイリオ"/>
            </a:endParaRPr>
          </a:p>
          <a:p>
            <a:pPr defTabSz="422041">
              <a:defRPr/>
            </a:pPr>
            <a:r>
              <a:rPr kumimoji="0" lang="ja-JP" altLang="en-US" sz="738" dirty="0">
                <a:solidFill>
                  <a:srgbClr val="000000"/>
                </a:solidFill>
                <a:latin typeface="Segoe UI"/>
                <a:ea typeface="メイリオ"/>
              </a:rPr>
              <a:t>　　　　　　　　　　ゆめはまちゃん</a:t>
            </a:r>
          </a:p>
        </p:txBody>
      </p:sp>
      <p:graphicFrame>
        <p:nvGraphicFramePr>
          <p:cNvPr id="6" name="オブジェクト 5">
            <a:extLst>
              <a:ext uri="{FF2B5EF4-FFF2-40B4-BE49-F238E27FC236}">
                <a16:creationId xmlns:a16="http://schemas.microsoft.com/office/drawing/2014/main" id="{1A557032-5D12-4699-984F-11CF1A49AB67}"/>
              </a:ext>
            </a:extLst>
          </p:cNvPr>
          <p:cNvGraphicFramePr>
            <a:graphicFrameLocks noChangeAspect="1"/>
          </p:cNvGraphicFramePr>
          <p:nvPr>
            <p:extLst>
              <p:ext uri="{D42A27DB-BD31-4B8C-83A1-F6EECF244321}">
                <p14:modId xmlns:p14="http://schemas.microsoft.com/office/powerpoint/2010/main" val="1766686855"/>
              </p:ext>
            </p:extLst>
          </p:nvPr>
        </p:nvGraphicFramePr>
        <p:xfrm>
          <a:off x="7794840" y="2629044"/>
          <a:ext cx="1179450" cy="1654332"/>
        </p:xfrm>
        <a:graphic>
          <a:graphicData uri="http://schemas.openxmlformats.org/presentationml/2006/ole">
            <mc:AlternateContent xmlns:mc="http://schemas.openxmlformats.org/markup-compatibility/2006">
              <mc:Choice xmlns:v="urn:schemas-microsoft-com:vml" Requires="v">
                <p:oleObj spid="_x0000_s6155" name="GaaihoDoc Document" r:id="rId7" imgW="5831640" imgH="8181000" progId="GaaihoDoc.Document">
                  <p:embed/>
                </p:oleObj>
              </mc:Choice>
              <mc:Fallback>
                <p:oleObj name="GaaihoDoc Document" r:id="rId7" imgW="5831640" imgH="8181000" progId="GaaihoDoc.Document">
                  <p:embed/>
                  <p:pic>
                    <p:nvPicPr>
                      <p:cNvPr id="6" name="オブジェクト 5">
                        <a:extLst>
                          <a:ext uri="{FF2B5EF4-FFF2-40B4-BE49-F238E27FC236}">
                            <a16:creationId xmlns:a16="http://schemas.microsoft.com/office/drawing/2014/main" id="{1A557032-5D12-4699-984F-11CF1A49AB67}"/>
                          </a:ext>
                        </a:extLst>
                      </p:cNvPr>
                      <p:cNvPicPr/>
                      <p:nvPr/>
                    </p:nvPicPr>
                    <p:blipFill>
                      <a:blip r:embed="rId8"/>
                      <a:stretch>
                        <a:fillRect/>
                      </a:stretch>
                    </p:blipFill>
                    <p:spPr>
                      <a:xfrm>
                        <a:off x="7794840" y="2629044"/>
                        <a:ext cx="1179450" cy="1654332"/>
                      </a:xfrm>
                      <a:prstGeom prst="rect">
                        <a:avLst/>
                      </a:prstGeom>
                    </p:spPr>
                  </p:pic>
                </p:oleObj>
              </mc:Fallback>
            </mc:AlternateContent>
          </a:graphicData>
        </a:graphic>
      </p:graphicFrame>
      <p:sp>
        <p:nvSpPr>
          <p:cNvPr id="21" name="テキスト ボックス 2">
            <a:extLst>
              <a:ext uri="{FF2B5EF4-FFF2-40B4-BE49-F238E27FC236}">
                <a16:creationId xmlns:a16="http://schemas.microsoft.com/office/drawing/2014/main" id="{BBFA7F5D-F614-4C0B-BCF5-708B19B2717D}"/>
              </a:ext>
            </a:extLst>
          </p:cNvPr>
          <p:cNvSpPr txBox="1">
            <a:spLocks noChangeArrowheads="1"/>
          </p:cNvSpPr>
          <p:nvPr/>
        </p:nvSpPr>
        <p:spPr bwMode="auto">
          <a:xfrm>
            <a:off x="6782952" y="2446709"/>
            <a:ext cx="1919282" cy="198788"/>
          </a:xfrm>
          <a:prstGeom prst="rect">
            <a:avLst/>
          </a:prstGeom>
          <a:noFill/>
          <a:ln w="9525">
            <a:noFill/>
            <a:miter lim="800000"/>
            <a:headEnd/>
            <a:tailEnd/>
          </a:ln>
        </p:spPr>
        <p:txBody>
          <a:bodyPr rot="0" vert="horz" wrap="square" lIns="84406" tIns="42203" rIns="84406" bIns="42203" anchor="t" anchorCtr="0">
            <a:spAutoFit/>
          </a:bodyPr>
          <a:lstStyle/>
          <a:p>
            <a:pPr algn="just" defTabSz="422041">
              <a:defRPr/>
            </a:pPr>
            <a:r>
              <a:rPr kumimoji="0" lang="en-US" altLang="ja-JP" sz="738" b="1" kern="100" dirty="0">
                <a:solidFill>
                  <a:srgbClr val="000000"/>
                </a:solidFill>
                <a:latin typeface="メイリオ"/>
                <a:ea typeface="メイリオ"/>
                <a:cs typeface="Times New Roman" panose="02020603050405020304" pitchFamily="18" charset="0"/>
              </a:rPr>
              <a:t>【</a:t>
            </a:r>
            <a:r>
              <a:rPr kumimoji="0" lang="ja-JP" altLang="en-US" sz="738" b="1" kern="100" dirty="0">
                <a:solidFill>
                  <a:srgbClr val="000000"/>
                </a:solidFill>
                <a:latin typeface="メイリオ"/>
                <a:ea typeface="メイリオ"/>
                <a:cs typeface="Times New Roman" panose="02020603050405020304" pitchFamily="18" charset="0"/>
              </a:rPr>
              <a:t>子ども総合センターのリーフレット</a:t>
            </a:r>
            <a:r>
              <a:rPr kumimoji="0" lang="en-US" altLang="ja-JP" sz="738" kern="100" dirty="0">
                <a:solidFill>
                  <a:srgbClr val="000000"/>
                </a:solidFill>
                <a:latin typeface="メイリオ"/>
                <a:ea typeface="メイリオ"/>
                <a:cs typeface="Times New Roman" panose="02020603050405020304" pitchFamily="18" charset="0"/>
              </a:rPr>
              <a:t>】</a:t>
            </a:r>
            <a:endParaRPr kumimoji="0" lang="ja-JP" altLang="en-US" sz="738" kern="100" dirty="0">
              <a:solidFill>
                <a:srgbClr val="000000"/>
              </a:solidFill>
              <a:latin typeface="メイリオ"/>
              <a:ea typeface="メイリオ"/>
              <a:cs typeface="Times New Roman" panose="02020603050405020304" pitchFamily="18" charset="0"/>
            </a:endParaRPr>
          </a:p>
        </p:txBody>
      </p:sp>
      <p:pic>
        <p:nvPicPr>
          <p:cNvPr id="8" name="図 7" descr="テキスト&#10;&#10;自動的に生成された説明">
            <a:extLst>
              <a:ext uri="{FF2B5EF4-FFF2-40B4-BE49-F238E27FC236}">
                <a16:creationId xmlns:a16="http://schemas.microsoft.com/office/drawing/2014/main" id="{BF6C6703-F488-4E68-A469-259396DBDE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7910" y="4543672"/>
            <a:ext cx="861875" cy="1220415"/>
          </a:xfrm>
          <a:prstGeom prst="rect">
            <a:avLst/>
          </a:prstGeom>
        </p:spPr>
      </p:pic>
      <p:sp>
        <p:nvSpPr>
          <p:cNvPr id="24" name="テキスト ボックス 2">
            <a:extLst>
              <a:ext uri="{FF2B5EF4-FFF2-40B4-BE49-F238E27FC236}">
                <a16:creationId xmlns:a16="http://schemas.microsoft.com/office/drawing/2014/main" id="{E0958F57-62EE-4C90-9C65-BDB04C6CC622}"/>
              </a:ext>
            </a:extLst>
          </p:cNvPr>
          <p:cNvSpPr txBox="1">
            <a:spLocks noChangeArrowheads="1"/>
          </p:cNvSpPr>
          <p:nvPr/>
        </p:nvSpPr>
        <p:spPr bwMode="auto">
          <a:xfrm>
            <a:off x="6633885" y="4344800"/>
            <a:ext cx="2523246" cy="198788"/>
          </a:xfrm>
          <a:prstGeom prst="rect">
            <a:avLst/>
          </a:prstGeom>
          <a:noFill/>
          <a:ln w="9525">
            <a:noFill/>
            <a:miter lim="800000"/>
            <a:headEnd/>
            <a:tailEnd/>
          </a:ln>
        </p:spPr>
        <p:txBody>
          <a:bodyPr rot="0" vert="horz" wrap="square" lIns="84406" tIns="42203" rIns="84406" bIns="42203" anchor="t" anchorCtr="0">
            <a:spAutoFit/>
          </a:bodyPr>
          <a:lstStyle/>
          <a:p>
            <a:pPr algn="just" defTabSz="422041">
              <a:defRPr/>
            </a:pPr>
            <a:r>
              <a:rPr kumimoji="0" lang="en-US" altLang="ja-JP" sz="738" b="1" kern="100" dirty="0">
                <a:solidFill>
                  <a:srgbClr val="000000"/>
                </a:solidFill>
                <a:latin typeface="メイリオ"/>
                <a:ea typeface="メイリオ"/>
                <a:cs typeface="Times New Roman" panose="02020603050405020304" pitchFamily="18" charset="0"/>
              </a:rPr>
              <a:t>【</a:t>
            </a:r>
            <a:r>
              <a:rPr kumimoji="0" lang="ja-JP" altLang="en-US" sz="738" b="1" kern="100" dirty="0">
                <a:solidFill>
                  <a:srgbClr val="000000"/>
                </a:solidFill>
                <a:latin typeface="メイリオ"/>
                <a:ea typeface="メイリオ"/>
                <a:cs typeface="Times New Roman" panose="02020603050405020304" pitchFamily="18" charset="0"/>
              </a:rPr>
              <a:t>くわなハッピーナビ（母子手帳アプリ「母子モ」）</a:t>
            </a:r>
            <a:r>
              <a:rPr kumimoji="0" lang="en-US" altLang="ja-JP" sz="738" kern="100" dirty="0">
                <a:solidFill>
                  <a:srgbClr val="000000"/>
                </a:solidFill>
                <a:latin typeface="メイリオ"/>
                <a:ea typeface="メイリオ"/>
                <a:cs typeface="Times New Roman" panose="02020603050405020304" pitchFamily="18" charset="0"/>
              </a:rPr>
              <a:t>】</a:t>
            </a:r>
            <a:endParaRPr kumimoji="0" lang="ja-JP" altLang="en-US" sz="738" kern="100" dirty="0">
              <a:solidFill>
                <a:srgbClr val="000000"/>
              </a:solidFill>
              <a:latin typeface="メイリオ"/>
              <a:ea typeface="メイリオ"/>
              <a:cs typeface="Times New Roman" panose="02020603050405020304" pitchFamily="18" charset="0"/>
            </a:endParaRPr>
          </a:p>
        </p:txBody>
      </p:sp>
      <p:sp>
        <p:nvSpPr>
          <p:cNvPr id="18" name="正方形/長方形 70">
            <a:extLst>
              <a:ext uri="{FF2B5EF4-FFF2-40B4-BE49-F238E27FC236}">
                <a16:creationId xmlns:a16="http://schemas.microsoft.com/office/drawing/2014/main" id="{72094DCF-F3FD-4A4B-84F0-4C95915439A1}"/>
              </a:ext>
            </a:extLst>
          </p:cNvPr>
          <p:cNvSpPr/>
          <p:nvPr/>
        </p:nvSpPr>
        <p:spPr>
          <a:xfrm>
            <a:off x="46943" y="975459"/>
            <a:ext cx="2335070" cy="71242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923"/>
              </a:lnSpc>
              <a:buClr>
                <a:srgbClr val="103185"/>
              </a:buClr>
              <a:defRPr/>
            </a:pPr>
            <a:endParaRPr lang="en-US" altLang="ja-JP" sz="1108" u="sng" dirty="0">
              <a:solidFill>
                <a:sysClr val="windowText" lastClr="000000"/>
              </a:solidFill>
              <a:latin typeface="メイリオ"/>
              <a:ea typeface="メイリオ"/>
            </a:endParaRPr>
          </a:p>
          <a:p>
            <a:pPr defTabSz="422041">
              <a:buClr>
                <a:srgbClr val="103185"/>
              </a:buClr>
              <a:defRPr/>
            </a:pPr>
            <a:r>
              <a:rPr lang="ja-JP" altLang="en-US" sz="1108" dirty="0">
                <a:solidFill>
                  <a:sysClr val="windowText" lastClr="000000"/>
                </a:solidFill>
                <a:latin typeface="メイリオ"/>
                <a:ea typeface="メイリオ"/>
              </a:rPr>
              <a:t>人口 　　　</a:t>
            </a:r>
            <a:r>
              <a:rPr lang="en-US" altLang="ja-JP" sz="1108" dirty="0">
                <a:solidFill>
                  <a:sysClr val="windowText" lastClr="000000"/>
                </a:solidFill>
                <a:latin typeface="メイリオ"/>
                <a:ea typeface="メイリオ"/>
              </a:rPr>
              <a:t>…</a:t>
            </a:r>
            <a:r>
              <a:rPr lang="ja-JP" altLang="en-US" sz="1108" dirty="0">
                <a:solidFill>
                  <a:sysClr val="windowText" lastClr="000000"/>
                </a:solidFill>
                <a:latin typeface="メイリオ"/>
                <a:ea typeface="メイリオ"/>
              </a:rPr>
              <a:t>約</a:t>
            </a:r>
            <a:r>
              <a:rPr lang="en-US" altLang="ja-JP" sz="1108" dirty="0">
                <a:solidFill>
                  <a:sysClr val="windowText" lastClr="000000"/>
                </a:solidFill>
                <a:latin typeface="メイリオ"/>
                <a:ea typeface="メイリオ"/>
              </a:rPr>
              <a:t>13.9</a:t>
            </a:r>
            <a:r>
              <a:rPr lang="ja-JP" altLang="en-US" sz="1108" dirty="0">
                <a:solidFill>
                  <a:sysClr val="windowText" lastClr="000000"/>
                </a:solidFill>
                <a:latin typeface="メイリオ"/>
                <a:ea typeface="メイリオ"/>
              </a:rPr>
              <a:t>万人</a:t>
            </a:r>
            <a:r>
              <a:rPr lang="en-US" altLang="ja-JP" sz="1108" dirty="0">
                <a:solidFill>
                  <a:sysClr val="windowText" lastClr="000000"/>
                </a:solidFill>
                <a:latin typeface="メイリオ"/>
                <a:ea typeface="メイリオ"/>
              </a:rPr>
              <a:t>(R5.1)</a:t>
            </a:r>
          </a:p>
          <a:p>
            <a:pPr defTabSz="422041">
              <a:buClr>
                <a:srgbClr val="103185"/>
              </a:buClr>
              <a:defRPr/>
            </a:pPr>
            <a:r>
              <a:rPr lang="ja-JP" altLang="en-US" sz="1108" dirty="0">
                <a:solidFill>
                  <a:sysClr val="windowText" lastClr="000000"/>
                </a:solidFill>
                <a:latin typeface="メイリオ"/>
                <a:ea typeface="メイリオ"/>
              </a:rPr>
              <a:t>出生数　　 </a:t>
            </a:r>
            <a:r>
              <a:rPr lang="en-US" altLang="ja-JP" sz="1108" dirty="0">
                <a:solidFill>
                  <a:sysClr val="windowText" lastClr="000000"/>
                </a:solidFill>
                <a:latin typeface="メイリオ"/>
                <a:ea typeface="メイリオ"/>
              </a:rPr>
              <a:t>…897</a:t>
            </a:r>
            <a:r>
              <a:rPr lang="ja-JP" altLang="en-US" sz="1108" dirty="0">
                <a:solidFill>
                  <a:sysClr val="windowText" lastClr="000000"/>
                </a:solidFill>
                <a:latin typeface="メイリオ"/>
                <a:ea typeface="メイリオ"/>
              </a:rPr>
              <a:t>人</a:t>
            </a:r>
            <a:r>
              <a:rPr lang="en-US" altLang="ja-JP" sz="1108" dirty="0">
                <a:solidFill>
                  <a:sysClr val="windowText" lastClr="000000"/>
                </a:solidFill>
                <a:latin typeface="メイリオ"/>
                <a:ea typeface="メイリオ"/>
              </a:rPr>
              <a:t>(R2)</a:t>
            </a:r>
          </a:p>
          <a:p>
            <a:pPr defTabSz="422041">
              <a:buClr>
                <a:srgbClr val="103185"/>
              </a:buClr>
              <a:defRPr/>
            </a:pPr>
            <a:r>
              <a:rPr lang="ja-JP" altLang="en-US" sz="1108" dirty="0">
                <a:solidFill>
                  <a:sysClr val="windowText" lastClr="000000"/>
                </a:solidFill>
                <a:latin typeface="メイリオ"/>
                <a:ea typeface="メイリオ"/>
              </a:rPr>
              <a:t>事業開始日 </a:t>
            </a:r>
            <a:r>
              <a:rPr lang="en-US" altLang="ja-JP" sz="1108" dirty="0">
                <a:solidFill>
                  <a:sysClr val="windowText" lastClr="000000"/>
                </a:solidFill>
                <a:latin typeface="メイリオ"/>
                <a:ea typeface="メイリオ"/>
              </a:rPr>
              <a:t>…</a:t>
            </a:r>
            <a:r>
              <a:rPr lang="ja-JP" altLang="en-US" sz="1108" dirty="0">
                <a:solidFill>
                  <a:sysClr val="windowText" lastClr="000000"/>
                </a:solidFill>
                <a:latin typeface="メイリオ"/>
                <a:ea typeface="メイリオ"/>
              </a:rPr>
              <a:t>令和５年２月１日</a:t>
            </a:r>
            <a:endParaRPr lang="en-US" altLang="ja-JP" sz="1108" dirty="0">
              <a:solidFill>
                <a:sysClr val="windowText" lastClr="000000"/>
              </a:solidFill>
              <a:latin typeface="メイリオ"/>
              <a:ea typeface="メイリオ"/>
            </a:endParaRPr>
          </a:p>
        </p:txBody>
      </p:sp>
      <p:sp>
        <p:nvSpPr>
          <p:cNvPr id="20" name="ホームベース 100">
            <a:extLst>
              <a:ext uri="{FF2B5EF4-FFF2-40B4-BE49-F238E27FC236}">
                <a16:creationId xmlns:a16="http://schemas.microsoft.com/office/drawing/2014/main" id="{C6AF9193-04EA-47A1-A140-F372B07E48CE}"/>
              </a:ext>
            </a:extLst>
          </p:cNvPr>
          <p:cNvSpPr/>
          <p:nvPr/>
        </p:nvSpPr>
        <p:spPr>
          <a:xfrm>
            <a:off x="34497" y="869957"/>
            <a:ext cx="1798990" cy="232615"/>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市の概要・取組の経過</a:t>
            </a:r>
          </a:p>
        </p:txBody>
      </p:sp>
      <p:sp>
        <p:nvSpPr>
          <p:cNvPr id="22" name="ホームベース 97">
            <a:extLst>
              <a:ext uri="{FF2B5EF4-FFF2-40B4-BE49-F238E27FC236}">
                <a16:creationId xmlns:a16="http://schemas.microsoft.com/office/drawing/2014/main" id="{452C9240-81B4-4881-A112-790A614D47F3}"/>
              </a:ext>
            </a:extLst>
          </p:cNvPr>
          <p:cNvSpPr/>
          <p:nvPr/>
        </p:nvSpPr>
        <p:spPr>
          <a:xfrm>
            <a:off x="34498" y="2279563"/>
            <a:ext cx="3684708" cy="257946"/>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特徴的な創意工夫の取組（これまでの取組含む）</a:t>
            </a:r>
          </a:p>
        </p:txBody>
      </p:sp>
    </p:spTree>
    <p:extLst>
      <p:ext uri="{BB962C8B-B14F-4D97-AF65-F5344CB8AC3E}">
        <p14:creationId xmlns:p14="http://schemas.microsoft.com/office/powerpoint/2010/main" val="66363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 name="タイトル 18"/>
          <p:cNvSpPr>
            <a:spLocks noGrp="1"/>
          </p:cNvSpPr>
          <p:nvPr>
            <p:ph type="title"/>
          </p:nvPr>
        </p:nvSpPr>
        <p:spPr>
          <a:xfrm>
            <a:off x="0" y="55634"/>
            <a:ext cx="9134385" cy="573384"/>
          </a:xfrm>
        </p:spPr>
        <p:txBody>
          <a:bodyPr vert="horz" lIns="166154" tIns="45720" rIns="91440" bIns="45720" rtlCol="0" anchor="ctr">
            <a:normAutofit/>
          </a:bodyPr>
          <a:lstStyle/>
          <a:p>
            <a:pPr algn="ctr"/>
            <a:r>
              <a:rPr lang="ja-JP" altLang="en-US" sz="1662" dirty="0">
                <a:solidFill>
                  <a:schemeClr val="bg1"/>
                </a:solidFill>
                <a:latin typeface="メイリオ" panose="020B0604030504040204" pitchFamily="50" charset="-128"/>
                <a:ea typeface="メイリオ" panose="020B0604030504040204" pitchFamily="50" charset="-128"/>
              </a:rPr>
              <a:t>出産・子育て応援交付金事業の実施例７　三重県桑名市②</a:t>
            </a:r>
            <a:endParaRPr lang="ja-JP" altLang="en-US" sz="1292" dirty="0">
              <a:solidFill>
                <a:srgbClr val="FF0000"/>
              </a:solidFill>
              <a:latin typeface="メイリオ" panose="020B0604030504040204" pitchFamily="50" charset="-128"/>
              <a:ea typeface="メイリオ" panose="020B0604030504040204" pitchFamily="50" charset="-128"/>
            </a:endParaRPr>
          </a:p>
        </p:txBody>
      </p:sp>
      <p:sp>
        <p:nvSpPr>
          <p:cNvPr id="1563" name="Rectangle 2"/>
          <p:cNvSpPr>
            <a:spLocks noChangeArrowheads="1"/>
          </p:cNvSpPr>
          <p:nvPr/>
        </p:nvSpPr>
        <p:spPr>
          <a:xfrm>
            <a:off x="0" y="93268"/>
            <a:ext cx="170525" cy="341006"/>
          </a:xfrm>
          <a:prstGeom prst="rect">
            <a:avLst/>
          </a:prstGeom>
          <a:noFill/>
          <a:ln>
            <a:noFill/>
          </a:ln>
          <a:effectLst/>
        </p:spPr>
        <p:txBody>
          <a:bodyPr vert="horz" wrap="none" lIns="84406" tIns="42203" rIns="84406" bIns="42203" numCol="1" anchor="ctr" anchorCtr="0" compatLnSpc="1">
            <a:prstTxWarp prst="textNoShape">
              <a:avLst/>
            </a:prstTxWarp>
            <a:spAutoFit/>
          </a:bodyPr>
          <a:lstStyle/>
          <a:p>
            <a:pPr defTabSz="422041">
              <a:defRPr/>
            </a:pPr>
            <a:endParaRPr kumimoji="0" lang="ja-JP" altLang="en-US" sz="1662">
              <a:solidFill>
                <a:srgbClr val="000000"/>
              </a:solidFill>
              <a:latin typeface="Segoe UI"/>
              <a:ea typeface="メイリオ"/>
            </a:endParaRPr>
          </a:p>
        </p:txBody>
      </p:sp>
      <p:sp>
        <p:nvSpPr>
          <p:cNvPr id="1564" name="正方形/長方形 98"/>
          <p:cNvSpPr/>
          <p:nvPr/>
        </p:nvSpPr>
        <p:spPr>
          <a:xfrm>
            <a:off x="25800" y="955697"/>
            <a:ext cx="9084065" cy="44398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554"/>
              </a:lnSpc>
              <a:buClr>
                <a:srgbClr val="103185"/>
              </a:buClr>
              <a:defRPr/>
            </a:pPr>
            <a:endParaRPr lang="en-US" altLang="ja-JP" sz="1108" u="sng" dirty="0">
              <a:solidFill>
                <a:sysClr val="windowText" lastClr="000000"/>
              </a:solidFill>
              <a:latin typeface="Segoe UI"/>
              <a:ea typeface="メイリオ"/>
            </a:endParaRPr>
          </a:p>
          <a:p>
            <a:pPr defTabSz="422041">
              <a:lnSpc>
                <a:spcPts val="1477"/>
              </a:lnSpc>
              <a:buClr>
                <a:srgbClr val="103185"/>
              </a:buClr>
              <a:defRPr/>
            </a:pPr>
            <a:r>
              <a:rPr lang="ja-JP" altLang="en-US" sz="1108" b="1" dirty="0">
                <a:solidFill>
                  <a:srgbClr val="103185">
                    <a:lumMod val="60000"/>
                    <a:lumOff val="40000"/>
                  </a:srgbClr>
                </a:solidFill>
                <a:latin typeface="Segoe UI"/>
                <a:ea typeface="メイリオ"/>
              </a:rPr>
              <a:t>①妊娠届出時</a:t>
            </a:r>
            <a:endParaRPr lang="en-US" altLang="ja-JP" sz="1108" b="1" dirty="0">
              <a:solidFill>
                <a:srgbClr val="103185">
                  <a:lumMod val="60000"/>
                  <a:lumOff val="40000"/>
                </a:srgbClr>
              </a:solidFill>
              <a:latin typeface="Segoe UI"/>
              <a:ea typeface="メイリオ"/>
            </a:endParaRPr>
          </a:p>
          <a:p>
            <a:pPr defTabSz="422041">
              <a:lnSpc>
                <a:spcPts val="1477"/>
              </a:lnSpc>
              <a:buClr>
                <a:srgbClr val="103185"/>
              </a:buClr>
              <a:defRPr/>
            </a:pPr>
            <a:r>
              <a:rPr lang="ja-JP" altLang="en-US" sz="1108" dirty="0">
                <a:solidFill>
                  <a:sysClr val="windowText" lastClr="000000"/>
                </a:solidFill>
                <a:latin typeface="Segoe UI"/>
                <a:ea typeface="メイリオ"/>
              </a:rPr>
              <a:t>　・子ども総合センターにおいて、</a:t>
            </a:r>
            <a:r>
              <a:rPr lang="ja-JP" altLang="en-US" sz="1108" b="1" dirty="0">
                <a:solidFill>
                  <a:sysClr val="windowText" lastClr="000000"/>
                </a:solidFill>
                <a:latin typeface="Segoe UI"/>
                <a:ea typeface="メイリオ"/>
              </a:rPr>
              <a:t>保健師等が出産までの準備等に関する相談</a:t>
            </a:r>
            <a:r>
              <a:rPr lang="ja-JP" altLang="en-US" sz="1108" dirty="0">
                <a:solidFill>
                  <a:sysClr val="windowText" lastClr="000000"/>
                </a:solidFill>
                <a:latin typeface="Segoe UI"/>
                <a:ea typeface="メイリオ"/>
              </a:rPr>
              <a:t>を受け、</a:t>
            </a:r>
            <a:r>
              <a:rPr lang="ja-JP" altLang="en-US" sz="1108" b="1" dirty="0">
                <a:solidFill>
                  <a:sysClr val="windowText" lastClr="000000"/>
                </a:solidFill>
                <a:latin typeface="Segoe UI"/>
                <a:ea typeface="メイリオ"/>
              </a:rPr>
              <a:t>利用可能なサービスなどを案内する面談</a:t>
            </a:r>
            <a:r>
              <a:rPr lang="ja-JP" altLang="en-US" sz="1108" dirty="0">
                <a:solidFill>
                  <a:sysClr val="windowText" lastClr="000000"/>
                </a:solidFill>
                <a:latin typeface="Segoe UI"/>
                <a:ea typeface="メイリオ"/>
              </a:rPr>
              <a:t>を実施</a:t>
            </a:r>
            <a:endParaRPr lang="en-US" altLang="ja-JP" sz="1108" dirty="0">
              <a:solidFill>
                <a:sysClr val="windowText" lastClr="000000"/>
              </a:solidFill>
              <a:latin typeface="Segoe UI"/>
              <a:ea typeface="メイリオ"/>
            </a:endParaRPr>
          </a:p>
          <a:p>
            <a:pPr>
              <a:buClr>
                <a:srgbClr val="103185"/>
              </a:buClr>
              <a:defRPr/>
            </a:pPr>
            <a:r>
              <a:rPr lang="ja-JP" altLang="en-US" sz="1108" dirty="0">
                <a:solidFill>
                  <a:sysClr val="windowText" lastClr="000000"/>
                </a:solidFill>
                <a:latin typeface="Segoe UI"/>
                <a:ea typeface="メイリオ"/>
              </a:rPr>
              <a:t>　・貧血症状など体調面に心配のある妊婦への</a:t>
            </a:r>
            <a:r>
              <a:rPr lang="ja-JP" altLang="en-US" sz="1108" b="1" dirty="0">
                <a:solidFill>
                  <a:sysClr val="windowText" lastClr="000000"/>
                </a:solidFill>
                <a:latin typeface="Segoe UI"/>
                <a:ea typeface="メイリオ"/>
              </a:rPr>
              <a:t>管理栄養士による栄養指導</a:t>
            </a:r>
            <a:r>
              <a:rPr lang="ja-JP" altLang="en-US" sz="1108" dirty="0">
                <a:solidFill>
                  <a:sysClr val="windowText" lastClr="000000"/>
                </a:solidFill>
                <a:latin typeface="Segoe UI"/>
                <a:ea typeface="メイリオ"/>
              </a:rPr>
              <a:t>を含め、支援等が必要な妊婦に対しては手厚くフォローを実施</a:t>
            </a:r>
            <a:endParaRPr lang="en-US" altLang="ja-JP" sz="1108" dirty="0">
              <a:solidFill>
                <a:sysClr val="windowText" lastClr="000000"/>
              </a:solidFill>
              <a:latin typeface="Segoe UI"/>
              <a:ea typeface="メイリオ"/>
            </a:endParaRPr>
          </a:p>
          <a:p>
            <a:pPr>
              <a:lnSpc>
                <a:spcPts val="277"/>
              </a:lnSpc>
              <a:buClr>
                <a:srgbClr val="103185"/>
              </a:buClr>
              <a:defRPr/>
            </a:pPr>
            <a:endParaRPr lang="en-US" altLang="ja-JP" sz="462" dirty="0">
              <a:solidFill>
                <a:sysClr val="windowText" lastClr="000000"/>
              </a:solidFill>
              <a:latin typeface="Segoe UI"/>
              <a:ea typeface="メイリオ"/>
            </a:endParaRPr>
          </a:p>
          <a:p>
            <a:pPr>
              <a:buClr>
                <a:srgbClr val="103185"/>
              </a:buClr>
              <a:defRPr/>
            </a:pPr>
            <a:endParaRPr lang="en-US" altLang="ja-JP" sz="100" dirty="0">
              <a:solidFill>
                <a:sysClr val="windowText" lastClr="000000"/>
              </a:solidFill>
              <a:latin typeface="Segoe UI"/>
              <a:ea typeface="メイリオ"/>
            </a:endParaRPr>
          </a:p>
          <a:p>
            <a:pPr defTabSz="422041">
              <a:lnSpc>
                <a:spcPts val="1477"/>
              </a:lnSpc>
              <a:buClr>
                <a:srgbClr val="103185"/>
              </a:buClr>
              <a:defRPr/>
            </a:pPr>
            <a:r>
              <a:rPr lang="ja-JP" altLang="en-US" sz="1108" b="1" dirty="0">
                <a:solidFill>
                  <a:srgbClr val="103185">
                    <a:lumMod val="60000"/>
                    <a:lumOff val="40000"/>
                  </a:srgbClr>
                </a:solidFill>
                <a:latin typeface="Segoe UI"/>
                <a:ea typeface="メイリオ"/>
              </a:rPr>
              <a:t>②妊娠８か月頃</a:t>
            </a:r>
            <a:endParaRPr lang="en-US" altLang="ja-JP" sz="1108" b="1" dirty="0">
              <a:solidFill>
                <a:srgbClr val="103185">
                  <a:lumMod val="60000"/>
                  <a:lumOff val="40000"/>
                </a:srgbClr>
              </a:solidFill>
              <a:latin typeface="Segoe UI"/>
              <a:ea typeface="メイリオ"/>
            </a:endParaRPr>
          </a:p>
          <a:p>
            <a:pPr defTabSz="422041">
              <a:lnSpc>
                <a:spcPts val="1477"/>
              </a:lnSpc>
              <a:buClr>
                <a:srgbClr val="103185"/>
              </a:buClr>
              <a:defRPr/>
            </a:pPr>
            <a:r>
              <a:rPr lang="ja-JP" altLang="en-US" sz="1108" dirty="0">
                <a:solidFill>
                  <a:sysClr val="windowText" lastClr="000000"/>
                </a:solidFill>
                <a:latin typeface="Segoe UI"/>
                <a:ea typeface="メイリオ"/>
              </a:rPr>
              <a:t>　・</a:t>
            </a:r>
            <a:r>
              <a:rPr lang="ja-JP" altLang="en-US" sz="1108" b="1" dirty="0">
                <a:solidFill>
                  <a:sysClr val="windowText" lastClr="000000"/>
                </a:solidFill>
                <a:latin typeface="Segoe UI"/>
                <a:ea typeface="メイリオ"/>
              </a:rPr>
              <a:t>子ども総合センター</a:t>
            </a:r>
            <a:r>
              <a:rPr lang="ja-JP" altLang="en-US" sz="1108" dirty="0">
                <a:solidFill>
                  <a:sysClr val="windowText" lastClr="000000"/>
                </a:solidFill>
                <a:latin typeface="Segoe UI"/>
                <a:ea typeface="メイリオ"/>
              </a:rPr>
              <a:t>のみならず、市直営の</a:t>
            </a:r>
            <a:r>
              <a:rPr lang="ja-JP" altLang="en-US" sz="1108" b="1" dirty="0">
                <a:solidFill>
                  <a:sysClr val="windowText" lastClr="000000"/>
                </a:solidFill>
                <a:latin typeface="Segoe UI"/>
                <a:ea typeface="メイリオ"/>
              </a:rPr>
              <a:t>子育て支援センター</a:t>
            </a:r>
            <a:r>
              <a:rPr lang="ja-JP" altLang="en-US" sz="969" dirty="0">
                <a:solidFill>
                  <a:sysClr val="windowText" lastClr="000000"/>
                </a:solidFill>
                <a:latin typeface="Segoe UI"/>
                <a:ea typeface="メイリオ"/>
              </a:rPr>
              <a:t>（４か所）</a:t>
            </a:r>
            <a:r>
              <a:rPr lang="ja-JP" altLang="en-US" sz="1108" dirty="0">
                <a:solidFill>
                  <a:sysClr val="windowText" lastClr="000000"/>
                </a:solidFill>
                <a:latin typeface="Segoe UI"/>
                <a:ea typeface="メイリオ"/>
              </a:rPr>
              <a:t>、分野・世代を超えた地域の相談窓口である</a:t>
            </a:r>
            <a:r>
              <a:rPr lang="ja-JP" altLang="en-US" sz="1108" b="1" dirty="0">
                <a:solidFill>
                  <a:sysClr val="windowText" lastClr="000000"/>
                </a:solidFill>
                <a:latin typeface="Segoe UI"/>
                <a:ea typeface="メイリオ"/>
              </a:rPr>
              <a:t>福祉なんでも相談</a:t>
            </a:r>
            <a:endParaRPr lang="en-US" altLang="ja-JP" sz="1108" b="1" dirty="0">
              <a:solidFill>
                <a:sysClr val="windowText" lastClr="000000"/>
              </a:solidFill>
              <a:latin typeface="Segoe UI"/>
              <a:ea typeface="メイリオ"/>
            </a:endParaRPr>
          </a:p>
          <a:p>
            <a:pPr defTabSz="422041">
              <a:lnSpc>
                <a:spcPts val="1477"/>
              </a:lnSpc>
              <a:buClr>
                <a:srgbClr val="103185"/>
              </a:buClr>
              <a:defRPr/>
            </a:pPr>
            <a:r>
              <a:rPr lang="ja-JP" altLang="en-US" sz="1108" b="1" dirty="0">
                <a:solidFill>
                  <a:sysClr val="windowText" lastClr="000000"/>
                </a:solidFill>
                <a:latin typeface="Segoe UI"/>
                <a:ea typeface="メイリオ"/>
              </a:rPr>
              <a:t>　　センター</a:t>
            </a:r>
            <a:r>
              <a:rPr lang="ja-JP" altLang="en-US" sz="969" dirty="0">
                <a:solidFill>
                  <a:sysClr val="windowText" lastClr="000000"/>
                </a:solidFill>
                <a:latin typeface="Segoe UI"/>
                <a:ea typeface="メイリオ"/>
              </a:rPr>
              <a:t>（市社協委託３か所）</a:t>
            </a:r>
            <a:r>
              <a:rPr lang="ja-JP" altLang="en-US" sz="1108" dirty="0">
                <a:solidFill>
                  <a:sysClr val="windowText" lastClr="000000"/>
                </a:solidFill>
                <a:latin typeface="Segoe UI"/>
                <a:ea typeface="メイリオ"/>
              </a:rPr>
              <a:t>においても、分娩や産前産後の過ごし方などの相談、子育てサービスなどを案内する</a:t>
            </a:r>
            <a:r>
              <a:rPr lang="ja-JP" altLang="en-US" sz="1108" b="1" dirty="0">
                <a:solidFill>
                  <a:sysClr val="windowText" lastClr="000000"/>
                </a:solidFill>
                <a:latin typeface="Segoe UI"/>
                <a:ea typeface="メイリオ"/>
              </a:rPr>
              <a:t>面談を実施。</a:t>
            </a:r>
            <a:endParaRPr lang="en-US" altLang="ja-JP" sz="1108" b="1" dirty="0">
              <a:solidFill>
                <a:sysClr val="windowText" lastClr="000000"/>
              </a:solidFill>
              <a:latin typeface="Segoe UI"/>
              <a:ea typeface="メイリオ"/>
            </a:endParaRPr>
          </a:p>
          <a:p>
            <a:pPr>
              <a:lnSpc>
                <a:spcPts val="1477"/>
              </a:lnSpc>
              <a:buClr>
                <a:srgbClr val="103185"/>
              </a:buClr>
              <a:defRPr/>
            </a:pPr>
            <a:r>
              <a:rPr lang="ja-JP" altLang="en-US" sz="1108" b="1" dirty="0">
                <a:solidFill>
                  <a:sysClr val="windowText" lastClr="000000"/>
                </a:solidFill>
                <a:latin typeface="Segoe UI"/>
                <a:ea typeface="メイリオ"/>
              </a:rPr>
              <a:t>　　</a:t>
            </a:r>
            <a:r>
              <a:rPr lang="ja-JP" altLang="en-US" sz="1108" dirty="0">
                <a:solidFill>
                  <a:srgbClr val="000000"/>
                </a:solidFill>
                <a:latin typeface="Segoe UI"/>
                <a:ea typeface="メイリオ"/>
              </a:rPr>
              <a:t>子育て支援センターや福祉なんでも相談センターの職員向けには、</a:t>
            </a:r>
            <a:r>
              <a:rPr lang="ja-JP" altLang="en-US" sz="1108" b="1" dirty="0">
                <a:solidFill>
                  <a:schemeClr val="tx1"/>
                </a:solidFill>
                <a:latin typeface="Segoe UI"/>
                <a:ea typeface="メイリオ"/>
              </a:rPr>
              <a:t>本事業の研修会を実施</a:t>
            </a:r>
            <a:r>
              <a:rPr lang="ja-JP" altLang="en-US" sz="1108" dirty="0">
                <a:solidFill>
                  <a:srgbClr val="000000"/>
                </a:solidFill>
                <a:latin typeface="Segoe UI"/>
                <a:ea typeface="メイリオ"/>
              </a:rPr>
              <a:t>し、</a:t>
            </a:r>
            <a:r>
              <a:rPr lang="ja-JP" altLang="en-US" sz="1108" b="1" dirty="0">
                <a:solidFill>
                  <a:sysClr val="windowText" lastClr="000000"/>
                </a:solidFill>
                <a:latin typeface="Segoe UI"/>
                <a:ea typeface="メイリオ"/>
              </a:rPr>
              <a:t>身近で気軽に相談できる場を多く設定</a:t>
            </a:r>
            <a:endParaRPr lang="en-US" altLang="ja-JP" sz="1108" b="1" dirty="0">
              <a:solidFill>
                <a:sysClr val="windowText" lastClr="000000"/>
              </a:solidFill>
              <a:latin typeface="Segoe UI"/>
              <a:ea typeface="メイリオ"/>
            </a:endParaRPr>
          </a:p>
          <a:p>
            <a:pPr defTabSz="422041">
              <a:buClr>
                <a:srgbClr val="103185"/>
              </a:buClr>
              <a:defRPr/>
            </a:pPr>
            <a:r>
              <a:rPr lang="ja-JP" altLang="en-US" sz="1108" dirty="0">
                <a:solidFill>
                  <a:srgbClr val="000000"/>
                </a:solidFill>
                <a:latin typeface="Segoe UI"/>
                <a:ea typeface="メイリオ"/>
              </a:rPr>
              <a:t>　・特に、</a:t>
            </a:r>
            <a:r>
              <a:rPr lang="ja-JP" altLang="en-US" sz="1108" dirty="0">
                <a:solidFill>
                  <a:schemeClr val="tx1"/>
                </a:solidFill>
                <a:latin typeface="+mj-ea"/>
                <a:ea typeface="+mj-ea"/>
              </a:rPr>
              <a:t>遊び場・相談の場・交流の場でもある</a:t>
            </a:r>
            <a:r>
              <a:rPr lang="ja-JP" altLang="en-US" sz="1108" b="1" dirty="0">
                <a:solidFill>
                  <a:srgbClr val="FF0000"/>
                </a:solidFill>
                <a:latin typeface="Segoe UI"/>
                <a:ea typeface="メイリオ"/>
              </a:rPr>
              <a:t>子育て支援センター</a:t>
            </a:r>
            <a:r>
              <a:rPr lang="ja-JP" altLang="en-US" sz="969" b="1" dirty="0">
                <a:solidFill>
                  <a:srgbClr val="FF0000"/>
                </a:solidFill>
                <a:latin typeface="Segoe UI"/>
                <a:ea typeface="メイリオ"/>
              </a:rPr>
              <a:t>（地域子育て支援拠点）</a:t>
            </a:r>
            <a:r>
              <a:rPr lang="ja-JP" altLang="en-US" sz="1108" b="1" dirty="0">
                <a:solidFill>
                  <a:srgbClr val="FF0000"/>
                </a:solidFill>
                <a:latin typeface="Segoe UI"/>
                <a:ea typeface="メイリオ"/>
              </a:rPr>
              <a:t>での妊娠８ヶ月頃の面談実施</a:t>
            </a:r>
            <a:r>
              <a:rPr lang="ja-JP" altLang="en-US" sz="1108" dirty="0">
                <a:solidFill>
                  <a:schemeClr val="tx1"/>
                </a:solidFill>
                <a:latin typeface="Segoe UI"/>
                <a:ea typeface="メイリオ"/>
              </a:rPr>
              <a:t>は、</a:t>
            </a:r>
            <a:r>
              <a:rPr lang="ja-JP" altLang="en-US" sz="1108" b="1" dirty="0">
                <a:solidFill>
                  <a:srgbClr val="FF0000"/>
                </a:solidFill>
                <a:latin typeface="Segoe UI"/>
                <a:ea typeface="メイリオ"/>
              </a:rPr>
              <a:t>産後のセンター</a:t>
            </a:r>
            <a:endParaRPr lang="en-US" altLang="ja-JP" sz="1108" b="1" dirty="0">
              <a:solidFill>
                <a:srgbClr val="FF0000"/>
              </a:solidFill>
              <a:latin typeface="Segoe UI"/>
              <a:ea typeface="メイリオ"/>
            </a:endParaRPr>
          </a:p>
          <a:p>
            <a:pPr defTabSz="422041">
              <a:buClr>
                <a:srgbClr val="103185"/>
              </a:buClr>
              <a:defRPr/>
            </a:pPr>
            <a:r>
              <a:rPr lang="ja-JP" altLang="en-US" sz="1108" b="1" dirty="0">
                <a:solidFill>
                  <a:srgbClr val="FF0000"/>
                </a:solidFill>
                <a:latin typeface="Segoe UI"/>
                <a:ea typeface="メイリオ"/>
              </a:rPr>
              <a:t>　　利用の見学も兼ね、その後もいつでも身近で気軽に相談ができ、交流の場等として利用できるという安心感につながることが期待</a:t>
            </a:r>
            <a:r>
              <a:rPr lang="ja-JP" altLang="en-US" sz="1108" dirty="0">
                <a:solidFill>
                  <a:schemeClr val="tx1"/>
                </a:solidFill>
                <a:latin typeface="Segoe UI"/>
                <a:ea typeface="メイリオ"/>
              </a:rPr>
              <a:t>される</a:t>
            </a:r>
            <a:endParaRPr lang="en-US" altLang="ja-JP" sz="1108"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①桑名市子ども・子育て応援センター「キラキラ」：親子あそび、子育てサークル団体による支援、赤ちゃんひろば等</a:t>
            </a:r>
            <a:endParaRPr lang="en-US" altLang="ja-JP" sz="969"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②桑名市子ども・子育て応援センター「ぽかぽか」：親子あそび、子育て相談等</a:t>
            </a:r>
            <a:endParaRPr lang="en-US" altLang="ja-JP" sz="969"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③桑名市子ども・子育て支援センター「にこにこ」：親子あそび、一時預かり等</a:t>
            </a:r>
            <a:endParaRPr lang="en-US" altLang="ja-JP" sz="969" dirty="0">
              <a:solidFill>
                <a:schemeClr val="tx1"/>
              </a:solidFill>
              <a:latin typeface="Segoe UI"/>
              <a:ea typeface="メイリオ"/>
            </a:endParaRPr>
          </a:p>
          <a:p>
            <a:pPr defTabSz="422041">
              <a:lnSpc>
                <a:spcPts val="1477"/>
              </a:lnSpc>
              <a:buClr>
                <a:srgbClr val="103185"/>
              </a:buClr>
              <a:defRPr/>
            </a:pPr>
            <a:r>
              <a:rPr lang="ja-JP" altLang="en-US" sz="969" dirty="0">
                <a:solidFill>
                  <a:schemeClr val="tx1"/>
                </a:solidFill>
                <a:latin typeface="Segoe UI"/>
                <a:ea typeface="メイリオ"/>
              </a:rPr>
              <a:t>　　　④長島地域子育て支援センター：親子あそび等</a:t>
            </a:r>
            <a:endParaRPr lang="en-US" altLang="ja-JP" sz="969" dirty="0">
              <a:solidFill>
                <a:schemeClr val="tx1"/>
              </a:solidFill>
              <a:latin typeface="Segoe UI"/>
              <a:ea typeface="メイリオ"/>
            </a:endParaRPr>
          </a:p>
          <a:p>
            <a:pPr defTabSz="422041">
              <a:buClr>
                <a:srgbClr val="103185"/>
              </a:buClr>
              <a:defRPr/>
            </a:pPr>
            <a:r>
              <a:rPr lang="ja-JP" altLang="en-US" sz="1108" dirty="0">
                <a:solidFill>
                  <a:schemeClr val="tx1"/>
                </a:solidFill>
                <a:latin typeface="Segoe UI"/>
                <a:ea typeface="メイリオ"/>
              </a:rPr>
              <a:t>             </a:t>
            </a:r>
            <a:r>
              <a:rPr lang="en-US" altLang="ja-JP" sz="969" dirty="0">
                <a:solidFill>
                  <a:schemeClr val="tx1"/>
                </a:solidFill>
                <a:latin typeface="Segoe UI"/>
                <a:ea typeface="メイリオ"/>
              </a:rPr>
              <a:t>※</a:t>
            </a:r>
            <a:r>
              <a:rPr lang="ja-JP" altLang="en-US" sz="969" dirty="0">
                <a:solidFill>
                  <a:schemeClr val="tx1"/>
                </a:solidFill>
                <a:latin typeface="Segoe UI"/>
                <a:ea typeface="メイリオ"/>
              </a:rPr>
              <a:t>①、②では、</a:t>
            </a:r>
            <a:r>
              <a:rPr lang="en-US" altLang="ja-JP" sz="969" b="1" dirty="0">
                <a:solidFill>
                  <a:srgbClr val="000000"/>
                </a:solidFill>
                <a:latin typeface="Segoe UI"/>
                <a:ea typeface="メイリオ"/>
              </a:rPr>
              <a:t> NPO</a:t>
            </a:r>
            <a:r>
              <a:rPr lang="ja-JP" altLang="en-US" sz="969" b="1" dirty="0">
                <a:solidFill>
                  <a:srgbClr val="000000"/>
                </a:solidFill>
                <a:latin typeface="Segoe UI"/>
                <a:ea typeface="メイリオ"/>
              </a:rPr>
              <a:t>法人みっくみえと共催</a:t>
            </a:r>
            <a:r>
              <a:rPr lang="ja-JP" altLang="en-US" sz="969" dirty="0">
                <a:solidFill>
                  <a:srgbClr val="000000"/>
                </a:solidFill>
                <a:latin typeface="Segoe UI"/>
                <a:ea typeface="メイリオ"/>
              </a:rPr>
              <a:t>で、</a:t>
            </a:r>
            <a:r>
              <a:rPr lang="ja-JP" altLang="en-US" sz="969" b="1" dirty="0">
                <a:solidFill>
                  <a:srgbClr val="000000"/>
                </a:solidFill>
                <a:latin typeface="Segoe UI"/>
                <a:ea typeface="メイリオ"/>
              </a:rPr>
              <a:t>マタニティクラブ（パパママ教室）、ファミリー講座も開催</a:t>
            </a:r>
            <a:endParaRPr lang="en-US" altLang="ja-JP" sz="969" dirty="0">
              <a:solidFill>
                <a:schemeClr val="tx1"/>
              </a:solidFill>
              <a:latin typeface="Segoe UI"/>
              <a:ea typeface="メイリオ"/>
            </a:endParaRPr>
          </a:p>
          <a:p>
            <a:pPr defTabSz="422041">
              <a:buClr>
                <a:srgbClr val="103185"/>
              </a:buClr>
              <a:defRPr/>
            </a:pPr>
            <a:r>
              <a:rPr lang="ja-JP" altLang="en-US" sz="969" dirty="0">
                <a:solidFill>
                  <a:schemeClr val="tx1"/>
                </a:solidFill>
                <a:latin typeface="Segoe UI"/>
                <a:ea typeface="メイリオ"/>
              </a:rPr>
              <a:t>　　　　</a:t>
            </a:r>
            <a:r>
              <a:rPr lang="en-US" altLang="ja-JP" sz="969" dirty="0">
                <a:solidFill>
                  <a:schemeClr val="tx1"/>
                </a:solidFill>
                <a:latin typeface="Segoe UI"/>
                <a:ea typeface="メイリオ"/>
              </a:rPr>
              <a:t>※</a:t>
            </a:r>
            <a:r>
              <a:rPr lang="ja-JP" altLang="en-US" sz="969" dirty="0">
                <a:solidFill>
                  <a:schemeClr val="tx1"/>
                </a:solidFill>
                <a:latin typeface="Segoe UI"/>
                <a:ea typeface="メイリオ"/>
              </a:rPr>
              <a:t>③は、</a:t>
            </a:r>
            <a:r>
              <a:rPr lang="ja-JP" altLang="en-US" sz="969" b="1" dirty="0">
                <a:solidFill>
                  <a:srgbClr val="000000"/>
                </a:solidFill>
                <a:latin typeface="Segoe UI"/>
                <a:ea typeface="メイリオ"/>
              </a:rPr>
              <a:t>商業施設（イオンモール）内</a:t>
            </a:r>
            <a:r>
              <a:rPr lang="ja-JP" altLang="en-US" sz="969" dirty="0">
                <a:solidFill>
                  <a:srgbClr val="000000"/>
                </a:solidFill>
                <a:latin typeface="Segoe UI"/>
                <a:ea typeface="メイリオ"/>
              </a:rPr>
              <a:t>に設置。</a:t>
            </a:r>
            <a:r>
              <a:rPr lang="ja-JP" altLang="en-US" sz="969" b="1" dirty="0">
                <a:solidFill>
                  <a:srgbClr val="000000"/>
                </a:solidFill>
                <a:latin typeface="Segoe UI"/>
                <a:ea typeface="メイリオ"/>
              </a:rPr>
              <a:t>土日祝日も開所</a:t>
            </a:r>
            <a:r>
              <a:rPr lang="ja-JP" altLang="en-US" sz="969" dirty="0">
                <a:solidFill>
                  <a:srgbClr val="000000"/>
                </a:solidFill>
                <a:latin typeface="Segoe UI"/>
                <a:ea typeface="メイリオ"/>
              </a:rPr>
              <a:t>して、買い物ついでに親子で立ち寄りやすい</a:t>
            </a:r>
            <a:endParaRPr lang="en-US" altLang="ja-JP" sz="969" dirty="0">
              <a:solidFill>
                <a:srgbClr val="000000"/>
              </a:solidFill>
              <a:latin typeface="Segoe UI"/>
              <a:ea typeface="メイリオ"/>
            </a:endParaRPr>
          </a:p>
          <a:p>
            <a:pPr defTabSz="422041">
              <a:buClr>
                <a:srgbClr val="103185"/>
              </a:buClr>
              <a:defRPr/>
            </a:pPr>
            <a:r>
              <a:rPr lang="ja-JP" altLang="en-US" sz="969" dirty="0">
                <a:solidFill>
                  <a:srgbClr val="000000"/>
                </a:solidFill>
                <a:latin typeface="Segoe UI"/>
                <a:ea typeface="メイリオ"/>
              </a:rPr>
              <a:t>　　　　　仕掛けとしており、その場で子育て情報の発信や育児に関する相談も実施</a:t>
            </a:r>
            <a:endParaRPr kumimoji="0" lang="en-US" altLang="ja-JP" sz="462" b="1" dirty="0">
              <a:solidFill>
                <a:srgbClr val="103185">
                  <a:lumMod val="60000"/>
                  <a:lumOff val="40000"/>
                </a:srgbClr>
              </a:solidFill>
              <a:latin typeface="メイリオ"/>
              <a:ea typeface="メイリオ"/>
            </a:endParaRPr>
          </a:p>
          <a:p>
            <a:pPr defTabSz="422041">
              <a:lnSpc>
                <a:spcPts val="277"/>
              </a:lnSpc>
              <a:buClr>
                <a:srgbClr val="103185"/>
              </a:buClr>
              <a:defRPr/>
            </a:pPr>
            <a:endParaRPr kumimoji="0" lang="en-US" altLang="ja-JP" sz="1108" b="1" dirty="0">
              <a:solidFill>
                <a:srgbClr val="103185">
                  <a:lumMod val="60000"/>
                  <a:lumOff val="40000"/>
                </a:srgbClr>
              </a:solidFill>
              <a:latin typeface="メイリオ"/>
              <a:ea typeface="メイリオ"/>
            </a:endParaRPr>
          </a:p>
          <a:p>
            <a:pPr defTabSz="422041">
              <a:lnSpc>
                <a:spcPts val="1477"/>
              </a:lnSpc>
              <a:buClr>
                <a:srgbClr val="103185"/>
              </a:buClr>
              <a:defRPr/>
            </a:pPr>
            <a:r>
              <a:rPr kumimoji="0" lang="ja-JP" altLang="en-US" sz="1108" b="1" dirty="0">
                <a:solidFill>
                  <a:srgbClr val="103185">
                    <a:lumMod val="60000"/>
                    <a:lumOff val="40000"/>
                  </a:srgbClr>
                </a:solidFill>
                <a:latin typeface="メイリオ"/>
                <a:ea typeface="メイリオ"/>
              </a:rPr>
              <a:t>③出生届出時</a:t>
            </a:r>
            <a:endParaRPr kumimoji="0" lang="en-US" altLang="ja-JP" sz="1108" b="1" dirty="0">
              <a:solidFill>
                <a:srgbClr val="103185">
                  <a:lumMod val="60000"/>
                  <a:lumOff val="40000"/>
                </a:srgbClr>
              </a:solidFill>
              <a:latin typeface="メイリオ"/>
              <a:ea typeface="メイリオ"/>
            </a:endParaRPr>
          </a:p>
          <a:p>
            <a:pPr defTabSz="422041">
              <a:lnSpc>
                <a:spcPts val="1477"/>
              </a:lnSpc>
              <a:buClr>
                <a:srgbClr val="103185"/>
              </a:buClr>
              <a:defRPr/>
            </a:pPr>
            <a:r>
              <a:rPr kumimoji="0" lang="ja-JP" altLang="en-US" sz="1108" dirty="0">
                <a:solidFill>
                  <a:srgbClr val="000000"/>
                </a:solidFill>
                <a:latin typeface="メイリオ"/>
                <a:ea typeface="メイリオ"/>
              </a:rPr>
              <a:t>　・子ども総合センターにて、</a:t>
            </a:r>
            <a:r>
              <a:rPr kumimoji="0" lang="ja-JP" altLang="en-US" sz="1108" b="1" dirty="0">
                <a:solidFill>
                  <a:schemeClr val="tx1"/>
                </a:solidFill>
                <a:latin typeface="メイリオ"/>
                <a:ea typeface="メイリオ"/>
              </a:rPr>
              <a:t>出生届を提出した父親等に</a:t>
            </a:r>
            <a:r>
              <a:rPr kumimoji="0" lang="ja-JP" altLang="en-US" sz="1108" dirty="0">
                <a:solidFill>
                  <a:srgbClr val="000000"/>
                </a:solidFill>
                <a:latin typeface="メイリオ"/>
                <a:ea typeface="メイリオ"/>
              </a:rPr>
              <a:t>、</a:t>
            </a:r>
            <a:r>
              <a:rPr kumimoji="0" lang="ja-JP" altLang="en-US" sz="1108" b="1" dirty="0">
                <a:solidFill>
                  <a:srgbClr val="000000"/>
                </a:solidFill>
                <a:latin typeface="メイリオ"/>
                <a:ea typeface="メイリオ"/>
              </a:rPr>
              <a:t>保健師等が</a:t>
            </a:r>
            <a:r>
              <a:rPr kumimoji="0" lang="ja-JP" altLang="en-US" sz="1108" dirty="0">
                <a:solidFill>
                  <a:srgbClr val="000000"/>
                </a:solidFill>
                <a:latin typeface="メイリオ"/>
                <a:ea typeface="メイリオ"/>
              </a:rPr>
              <a:t>行政サービスの説明や育児に関する相談を受け付ける</a:t>
            </a:r>
            <a:r>
              <a:rPr kumimoji="0" lang="ja-JP" altLang="en-US" sz="1108" b="1" dirty="0">
                <a:solidFill>
                  <a:srgbClr val="000000"/>
                </a:solidFill>
                <a:latin typeface="メイリオ"/>
                <a:ea typeface="メイリオ"/>
              </a:rPr>
              <a:t>面談を実施</a:t>
            </a:r>
            <a:endParaRPr kumimoji="0" lang="en-US" altLang="ja-JP" sz="462" b="1" dirty="0">
              <a:solidFill>
                <a:srgbClr val="103185">
                  <a:lumMod val="60000"/>
                  <a:lumOff val="40000"/>
                </a:srgbClr>
              </a:solidFill>
              <a:latin typeface="メイリオ"/>
              <a:ea typeface="メイリオ"/>
            </a:endParaRPr>
          </a:p>
          <a:p>
            <a:pPr defTabSz="422041">
              <a:lnSpc>
                <a:spcPts val="277"/>
              </a:lnSpc>
              <a:buClr>
                <a:srgbClr val="103185"/>
              </a:buClr>
              <a:defRPr/>
            </a:pPr>
            <a:endParaRPr kumimoji="0" lang="en-US" altLang="ja-JP" sz="462" b="1" dirty="0">
              <a:solidFill>
                <a:srgbClr val="103185">
                  <a:lumMod val="60000"/>
                  <a:lumOff val="40000"/>
                </a:srgbClr>
              </a:solidFill>
              <a:latin typeface="メイリオ"/>
              <a:ea typeface="メイリオ"/>
            </a:endParaRPr>
          </a:p>
          <a:p>
            <a:pPr defTabSz="422041">
              <a:lnSpc>
                <a:spcPts val="1477"/>
              </a:lnSpc>
              <a:buClr>
                <a:srgbClr val="103185"/>
              </a:buClr>
              <a:defRPr/>
            </a:pPr>
            <a:r>
              <a:rPr kumimoji="0" lang="ja-JP" altLang="en-US" sz="1108" b="1" dirty="0">
                <a:solidFill>
                  <a:srgbClr val="103185">
                    <a:lumMod val="60000"/>
                    <a:lumOff val="40000"/>
                  </a:srgbClr>
                </a:solidFill>
                <a:latin typeface="メイリオ"/>
                <a:ea typeface="メイリオ"/>
              </a:rPr>
              <a:t>④１～２か月頃</a:t>
            </a:r>
            <a:r>
              <a:rPr kumimoji="0" lang="en-US" altLang="ja-JP" sz="1108" b="1" dirty="0">
                <a:solidFill>
                  <a:srgbClr val="103185">
                    <a:lumMod val="60000"/>
                    <a:lumOff val="40000"/>
                  </a:srgbClr>
                </a:solidFill>
                <a:latin typeface="メイリオ"/>
                <a:ea typeface="メイリオ"/>
              </a:rPr>
              <a:t>(</a:t>
            </a:r>
            <a:r>
              <a:rPr kumimoji="0" lang="ja-JP" altLang="en-US" sz="1108" b="1" dirty="0">
                <a:solidFill>
                  <a:srgbClr val="103185">
                    <a:lumMod val="60000"/>
                    <a:lumOff val="40000"/>
                  </a:srgbClr>
                </a:solidFill>
                <a:latin typeface="メイリオ"/>
                <a:ea typeface="メイリオ"/>
              </a:rPr>
              <a:t>こんにちは赤ちゃん訪問</a:t>
            </a:r>
            <a:r>
              <a:rPr kumimoji="0" lang="en-US" altLang="ja-JP" sz="1108" b="1" dirty="0">
                <a:solidFill>
                  <a:srgbClr val="103185">
                    <a:lumMod val="60000"/>
                    <a:lumOff val="40000"/>
                  </a:srgbClr>
                </a:solidFill>
                <a:latin typeface="メイリオ"/>
                <a:ea typeface="メイリオ"/>
              </a:rPr>
              <a:t>)</a:t>
            </a:r>
            <a:endParaRPr lang="en-US" altLang="ja-JP" sz="1108" dirty="0">
              <a:solidFill>
                <a:srgbClr val="000000"/>
              </a:solidFill>
              <a:latin typeface="メイリオ"/>
              <a:ea typeface="メイリオ"/>
            </a:endParaRPr>
          </a:p>
          <a:p>
            <a:pPr defTabSz="422041">
              <a:lnSpc>
                <a:spcPts val="1477"/>
              </a:lnSpc>
              <a:buClr>
                <a:srgbClr val="103185"/>
              </a:buClr>
              <a:defRPr/>
            </a:pPr>
            <a:r>
              <a:rPr kumimoji="0" lang="ja-JP" altLang="en-US" sz="1108" dirty="0">
                <a:solidFill>
                  <a:srgbClr val="000000"/>
                </a:solidFill>
                <a:latin typeface="メイリオ"/>
                <a:ea typeface="メイリオ"/>
              </a:rPr>
              <a:t>　・出生届出時には産婦と面談できないケースも多いため、</a:t>
            </a:r>
            <a:r>
              <a:rPr kumimoji="0" lang="ja-JP" altLang="en-US" sz="1108" b="1" dirty="0">
                <a:solidFill>
                  <a:srgbClr val="000000"/>
                </a:solidFill>
                <a:latin typeface="メイリオ"/>
                <a:ea typeface="メイリオ"/>
              </a:rPr>
              <a:t>こんにちは赤ちゃん訪問の際</a:t>
            </a:r>
            <a:r>
              <a:rPr kumimoji="0" lang="ja-JP" altLang="en-US" sz="1108" dirty="0">
                <a:solidFill>
                  <a:srgbClr val="000000"/>
                </a:solidFill>
                <a:latin typeface="メイリオ"/>
                <a:ea typeface="メイリオ"/>
              </a:rPr>
              <a:t>にも、</a:t>
            </a:r>
            <a:r>
              <a:rPr kumimoji="0" lang="ja-JP" altLang="en-US" sz="1108" b="1" dirty="0">
                <a:solidFill>
                  <a:srgbClr val="000000"/>
                </a:solidFill>
                <a:latin typeface="メイリオ"/>
                <a:ea typeface="メイリオ"/>
              </a:rPr>
              <a:t>保健師等が産婦と確実に面談を実施</a:t>
            </a:r>
            <a:endParaRPr kumimoji="0" lang="en-US" altLang="ja-JP" sz="1108" b="1" dirty="0">
              <a:solidFill>
                <a:srgbClr val="000000"/>
              </a:solidFill>
              <a:latin typeface="メイリオ"/>
              <a:ea typeface="メイリオ"/>
            </a:endParaRPr>
          </a:p>
          <a:p>
            <a:pPr defTabSz="422041">
              <a:lnSpc>
                <a:spcPts val="1477"/>
              </a:lnSpc>
              <a:buClr>
                <a:srgbClr val="103185"/>
              </a:buClr>
              <a:defRPr/>
            </a:pPr>
            <a:r>
              <a:rPr kumimoji="0" lang="ja-JP" altLang="en-US" sz="1108" dirty="0">
                <a:solidFill>
                  <a:srgbClr val="000000"/>
                </a:solidFill>
                <a:latin typeface="メイリオ"/>
                <a:ea typeface="メイリオ"/>
              </a:rPr>
              <a:t>　・また、</a:t>
            </a:r>
            <a:r>
              <a:rPr kumimoji="0" lang="ja-JP" altLang="en-US" sz="1108" b="1" dirty="0">
                <a:solidFill>
                  <a:srgbClr val="000000"/>
                </a:solidFill>
                <a:latin typeface="メイリオ"/>
                <a:ea typeface="メイリオ"/>
              </a:rPr>
              <a:t>こんにちは赤ちゃん訪問後</a:t>
            </a:r>
            <a:r>
              <a:rPr kumimoji="0" lang="ja-JP" altLang="en-US" sz="1108" dirty="0">
                <a:solidFill>
                  <a:srgbClr val="000000"/>
                </a:solidFill>
                <a:latin typeface="メイリオ"/>
                <a:ea typeface="メイリオ"/>
              </a:rPr>
              <a:t>にも</a:t>
            </a:r>
            <a:r>
              <a:rPr kumimoji="0" lang="ja-JP" altLang="en-US" sz="1108" b="1" dirty="0">
                <a:solidFill>
                  <a:schemeClr val="tx1"/>
                </a:solidFill>
                <a:latin typeface="メイリオ"/>
                <a:ea typeface="メイリオ"/>
              </a:rPr>
              <a:t>民生委員が</a:t>
            </a:r>
            <a:r>
              <a:rPr kumimoji="0" lang="ja-JP" altLang="en-US" sz="1108" b="1" strike="dblStrike" dirty="0">
                <a:solidFill>
                  <a:srgbClr val="00B050"/>
                </a:solidFill>
                <a:latin typeface="メイリオ"/>
                <a:ea typeface="メイリオ"/>
              </a:rPr>
              <a:t>全戸</a:t>
            </a:r>
            <a:r>
              <a:rPr kumimoji="0" lang="ja-JP" altLang="en-US" sz="1108" b="1" dirty="0">
                <a:solidFill>
                  <a:schemeClr val="tx1"/>
                </a:solidFill>
                <a:latin typeface="メイリオ"/>
                <a:ea typeface="メイリオ"/>
              </a:rPr>
              <a:t>訪問</a:t>
            </a:r>
            <a:r>
              <a:rPr kumimoji="0" lang="ja-JP" altLang="en-US" sz="1108" dirty="0">
                <a:solidFill>
                  <a:schemeClr val="tx1"/>
                </a:solidFill>
                <a:latin typeface="メイリオ"/>
                <a:ea typeface="メイリオ"/>
              </a:rPr>
              <a:t>しており</a:t>
            </a:r>
            <a:r>
              <a:rPr kumimoji="0" lang="ja-JP" altLang="en-US" sz="1108" dirty="0">
                <a:solidFill>
                  <a:srgbClr val="000000"/>
                </a:solidFill>
                <a:latin typeface="メイリオ"/>
                <a:ea typeface="メイリオ"/>
              </a:rPr>
              <a:t>、その際の様子について子ども総合センターに情報提供してもらう</a:t>
            </a:r>
            <a:endParaRPr kumimoji="0" lang="en-US" altLang="ja-JP" sz="1108" dirty="0">
              <a:solidFill>
                <a:srgbClr val="000000"/>
              </a:solidFill>
              <a:latin typeface="メイリオ"/>
              <a:ea typeface="メイリオ"/>
            </a:endParaRPr>
          </a:p>
          <a:p>
            <a:pPr>
              <a:lnSpc>
                <a:spcPts val="277"/>
              </a:lnSpc>
              <a:buClr>
                <a:srgbClr val="103185"/>
              </a:buClr>
              <a:defRPr/>
            </a:pPr>
            <a:endParaRPr kumimoji="0" lang="en-US" altLang="ja-JP" sz="1108" b="1" dirty="0">
              <a:solidFill>
                <a:srgbClr val="103185">
                  <a:lumMod val="60000"/>
                  <a:lumOff val="40000"/>
                </a:srgbClr>
              </a:solidFill>
              <a:latin typeface="メイリオ"/>
              <a:ea typeface="メイリオ"/>
            </a:endParaRPr>
          </a:p>
          <a:p>
            <a:pPr>
              <a:lnSpc>
                <a:spcPts val="1477"/>
              </a:lnSpc>
              <a:buClr>
                <a:srgbClr val="103185"/>
              </a:buClr>
              <a:defRPr/>
            </a:pPr>
            <a:r>
              <a:rPr kumimoji="0" lang="ja-JP" altLang="en-US" sz="1108" b="1" dirty="0">
                <a:solidFill>
                  <a:srgbClr val="103185">
                    <a:lumMod val="60000"/>
                    <a:lumOff val="40000"/>
                  </a:srgbClr>
                </a:solidFill>
                <a:latin typeface="メイリオ"/>
                <a:ea typeface="メイリオ"/>
              </a:rPr>
              <a:t>⑤随時の情報提供、相談受付</a:t>
            </a:r>
            <a:endParaRPr lang="en-US" altLang="ja-JP" sz="1108" dirty="0">
              <a:solidFill>
                <a:srgbClr val="000000"/>
              </a:solidFill>
              <a:latin typeface="メイリオ"/>
              <a:ea typeface="メイリオ"/>
            </a:endParaRPr>
          </a:p>
          <a:p>
            <a:pPr defTabSz="422041">
              <a:lnSpc>
                <a:spcPts val="1477"/>
              </a:lnSpc>
              <a:buClr>
                <a:srgbClr val="103185"/>
              </a:buClr>
              <a:defRPr/>
            </a:pPr>
            <a:r>
              <a:rPr kumimoji="0" lang="ja-JP" altLang="en-US" sz="1108" b="1" dirty="0">
                <a:solidFill>
                  <a:schemeClr val="tx1"/>
                </a:solidFill>
                <a:highlight>
                  <a:srgbClr val="FFFFFF"/>
                </a:highlight>
                <a:latin typeface="メイリオ"/>
                <a:ea typeface="メイリオ"/>
              </a:rPr>
              <a:t>　</a:t>
            </a:r>
            <a:r>
              <a:rPr kumimoji="0" lang="ja-JP" altLang="en-US" sz="1108" dirty="0">
                <a:solidFill>
                  <a:schemeClr val="tx1"/>
                </a:solidFill>
                <a:highlight>
                  <a:srgbClr val="FFFFFF"/>
                </a:highlight>
                <a:latin typeface="メイリオ"/>
                <a:ea typeface="メイリオ"/>
              </a:rPr>
              <a:t>・</a:t>
            </a:r>
            <a:r>
              <a:rPr lang="ja-JP" altLang="en-US" sz="1108" b="1" dirty="0">
                <a:solidFill>
                  <a:srgbClr val="FF0000"/>
                </a:solidFill>
                <a:highlight>
                  <a:srgbClr val="FFFFFF"/>
                </a:highlight>
                <a:latin typeface="Segoe UI"/>
                <a:ea typeface="メイリオ"/>
              </a:rPr>
              <a:t>母子手帳アプリ</a:t>
            </a:r>
            <a:r>
              <a:rPr lang="en-US" altLang="ja-JP" sz="1108" b="1" dirty="0">
                <a:solidFill>
                  <a:srgbClr val="FF0000"/>
                </a:solidFill>
                <a:highlight>
                  <a:srgbClr val="FFFFFF"/>
                </a:highlight>
                <a:latin typeface="Segoe UI"/>
                <a:ea typeface="メイリオ"/>
              </a:rPr>
              <a:t>『</a:t>
            </a:r>
            <a:r>
              <a:rPr lang="ja-JP" altLang="en-US" sz="1108" b="1" dirty="0">
                <a:solidFill>
                  <a:srgbClr val="FF0000"/>
                </a:solidFill>
                <a:highlight>
                  <a:srgbClr val="FFFFFF"/>
                </a:highlight>
                <a:latin typeface="Segoe UI"/>
                <a:ea typeface="メイリオ"/>
              </a:rPr>
              <a:t>母子モ（くわなハッピーナビ）</a:t>
            </a:r>
            <a:r>
              <a:rPr lang="en-US" altLang="ja-JP" sz="1108" b="1" dirty="0">
                <a:solidFill>
                  <a:srgbClr val="FF0000"/>
                </a:solidFill>
                <a:highlight>
                  <a:srgbClr val="FFFFFF"/>
                </a:highlight>
                <a:latin typeface="Segoe UI"/>
                <a:ea typeface="メイリオ"/>
              </a:rPr>
              <a:t>』</a:t>
            </a:r>
            <a:r>
              <a:rPr lang="ja-JP" altLang="en-US" sz="1108" dirty="0">
                <a:solidFill>
                  <a:schemeClr val="tx1"/>
                </a:solidFill>
                <a:highlight>
                  <a:srgbClr val="FFFFFF"/>
                </a:highlight>
                <a:latin typeface="Segoe UI"/>
                <a:ea typeface="メイリオ"/>
              </a:rPr>
              <a:t>を活用し、子育て情報等をプッシュ型でタイムリーに情報発信。相談も随時受付</a:t>
            </a:r>
            <a:endParaRPr kumimoji="0" lang="en-US" altLang="ja-JP" sz="1108" dirty="0">
              <a:solidFill>
                <a:schemeClr val="tx1"/>
              </a:solidFill>
              <a:highlight>
                <a:srgbClr val="FFFFFF"/>
              </a:highlight>
              <a:latin typeface="メイリオ"/>
              <a:ea typeface="メイリオ"/>
            </a:endParaRPr>
          </a:p>
        </p:txBody>
      </p:sp>
      <p:sp>
        <p:nvSpPr>
          <p:cNvPr id="1565" name="ホームベース 100"/>
          <p:cNvSpPr/>
          <p:nvPr/>
        </p:nvSpPr>
        <p:spPr>
          <a:xfrm>
            <a:off x="17318" y="823762"/>
            <a:ext cx="1613635" cy="236530"/>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伴走型相談支援</a:t>
            </a:r>
          </a:p>
        </p:txBody>
      </p:sp>
      <p:sp>
        <p:nvSpPr>
          <p:cNvPr id="1566" name="正方形/長方形 66"/>
          <p:cNvSpPr/>
          <p:nvPr/>
        </p:nvSpPr>
        <p:spPr>
          <a:xfrm>
            <a:off x="25800" y="5536419"/>
            <a:ext cx="9092400" cy="3733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923"/>
              </a:lnSpc>
              <a:buClr>
                <a:srgbClr val="103185"/>
              </a:buClr>
              <a:defRPr/>
            </a:pPr>
            <a:endParaRPr lang="en-US" altLang="ja-JP" sz="1108" dirty="0">
              <a:solidFill>
                <a:sysClr val="windowText" lastClr="000000"/>
              </a:solidFill>
              <a:latin typeface="メイリオ"/>
              <a:ea typeface="メイリオ"/>
            </a:endParaRPr>
          </a:p>
          <a:p>
            <a:pPr defTabSz="422041">
              <a:lnSpc>
                <a:spcPts val="1292"/>
              </a:lnSpc>
              <a:buClr>
                <a:srgbClr val="103185"/>
              </a:buClr>
              <a:defRPr/>
            </a:pPr>
            <a:r>
              <a:rPr lang="ja-JP" altLang="en-US" sz="1108" dirty="0">
                <a:solidFill>
                  <a:sysClr val="windowText" lastClr="000000"/>
                </a:solidFill>
                <a:latin typeface="メイリオ"/>
                <a:ea typeface="メイリオ"/>
              </a:rPr>
              <a:t>・事業の早期執行、対象者にいち早く支援を届ける観点から、</a:t>
            </a:r>
            <a:r>
              <a:rPr lang="ja-JP" altLang="en-US" sz="1108" b="1" u="sng" dirty="0">
                <a:solidFill>
                  <a:srgbClr val="00B050"/>
                </a:solidFill>
                <a:latin typeface="Segoe UI"/>
                <a:ea typeface="メイリオ"/>
              </a:rPr>
              <a:t>「</a:t>
            </a:r>
            <a:r>
              <a:rPr lang="en-US" altLang="ja-JP" sz="1108" b="1" u="sng" dirty="0" err="1">
                <a:solidFill>
                  <a:srgbClr val="00B050"/>
                </a:solidFill>
                <a:latin typeface="Segoe UI"/>
                <a:ea typeface="メイリオ"/>
              </a:rPr>
              <a:t>LoGo</a:t>
            </a:r>
            <a:r>
              <a:rPr lang="ja-JP" altLang="en-US" sz="1108" b="1" u="sng" dirty="0">
                <a:solidFill>
                  <a:srgbClr val="00B050"/>
                </a:solidFill>
                <a:latin typeface="Segoe UI"/>
                <a:ea typeface="メイリオ"/>
              </a:rPr>
              <a:t>フォーム」</a:t>
            </a:r>
            <a:r>
              <a:rPr lang="ja-JP" altLang="en-US" sz="1108" b="1" dirty="0">
                <a:solidFill>
                  <a:schemeClr val="tx1"/>
                </a:solidFill>
                <a:latin typeface="Segoe UI"/>
                <a:ea typeface="メイリオ"/>
              </a:rPr>
              <a:t>を活用した</a:t>
            </a:r>
            <a:r>
              <a:rPr lang="ja-JP" altLang="en-US" sz="1108" b="1" dirty="0">
                <a:solidFill>
                  <a:srgbClr val="FF0000"/>
                </a:solidFill>
                <a:latin typeface="メイリオ"/>
                <a:ea typeface="メイリオ"/>
              </a:rPr>
              <a:t>電子申請</a:t>
            </a:r>
            <a:r>
              <a:rPr lang="ja-JP" altLang="en-US" sz="1108" dirty="0">
                <a:solidFill>
                  <a:sysClr val="windowText" lastClr="000000"/>
                </a:solidFill>
                <a:latin typeface="メイリオ"/>
                <a:ea typeface="メイリオ"/>
              </a:rPr>
              <a:t>を受け付け、</a:t>
            </a:r>
            <a:r>
              <a:rPr lang="ja-JP" altLang="en-US" sz="1108" b="1" dirty="0">
                <a:solidFill>
                  <a:sysClr val="windowText" lastClr="000000"/>
                </a:solidFill>
                <a:latin typeface="メイリオ"/>
                <a:ea typeface="メイリオ"/>
              </a:rPr>
              <a:t>現金</a:t>
            </a:r>
            <a:r>
              <a:rPr lang="ja-JP" altLang="en-US" sz="1108" dirty="0">
                <a:solidFill>
                  <a:sysClr val="windowText" lastClr="000000"/>
                </a:solidFill>
                <a:latin typeface="メイリオ"/>
                <a:ea typeface="メイリオ"/>
              </a:rPr>
              <a:t>で支給</a:t>
            </a:r>
            <a:endParaRPr lang="en-US" altLang="ja-JP" sz="1108" dirty="0">
              <a:solidFill>
                <a:sysClr val="windowText" lastClr="000000"/>
              </a:solidFill>
              <a:latin typeface="メイリオ"/>
              <a:ea typeface="メイリオ"/>
            </a:endParaRPr>
          </a:p>
        </p:txBody>
      </p:sp>
      <p:sp>
        <p:nvSpPr>
          <p:cNvPr id="1567" name="ホームベース 100"/>
          <p:cNvSpPr/>
          <p:nvPr/>
        </p:nvSpPr>
        <p:spPr>
          <a:xfrm>
            <a:off x="18056" y="5429990"/>
            <a:ext cx="2108289" cy="232615"/>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出産・子育て応援ギフト</a:t>
            </a:r>
          </a:p>
        </p:txBody>
      </p:sp>
      <p:sp>
        <p:nvSpPr>
          <p:cNvPr id="1568" name="正方形/長方形 74"/>
          <p:cNvSpPr/>
          <p:nvPr/>
        </p:nvSpPr>
        <p:spPr>
          <a:xfrm>
            <a:off x="25800" y="6044802"/>
            <a:ext cx="9092400" cy="5217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22041">
              <a:lnSpc>
                <a:spcPts val="923"/>
              </a:lnSpc>
              <a:buClr>
                <a:srgbClr val="103185"/>
              </a:buClr>
              <a:defRPr/>
            </a:pPr>
            <a:endParaRPr lang="en-US" altLang="ja-JP" sz="1108" u="sng" dirty="0">
              <a:solidFill>
                <a:sysClr val="windowText" lastClr="000000"/>
              </a:solidFill>
              <a:latin typeface="Segoe UI"/>
              <a:ea typeface="メイリオ"/>
            </a:endParaRPr>
          </a:p>
          <a:p>
            <a:pPr defTabSz="422041">
              <a:lnSpc>
                <a:spcPts val="1292"/>
              </a:lnSpc>
              <a:buClr>
                <a:srgbClr val="103185"/>
              </a:buClr>
              <a:defRPr/>
            </a:pPr>
            <a:r>
              <a:rPr lang="ja-JP" altLang="en-US" sz="1108" dirty="0">
                <a:solidFill>
                  <a:sysClr val="windowText" lastClr="000000"/>
                </a:solidFill>
                <a:latin typeface="Segoe UI"/>
                <a:ea typeface="メイリオ"/>
              </a:rPr>
              <a:t>・出産・子育て応援ギフトについて「経済的に助かる」との声がある一方、出産に不安や心配を抱える声も多く、相談支援ニーズは高い。</a:t>
            </a:r>
            <a:endParaRPr lang="en-US" altLang="ja-JP" sz="1108" dirty="0">
              <a:solidFill>
                <a:sysClr val="windowText" lastClr="000000"/>
              </a:solidFill>
              <a:latin typeface="Segoe UI"/>
              <a:ea typeface="メイリオ"/>
            </a:endParaRPr>
          </a:p>
          <a:p>
            <a:pPr defTabSz="422041">
              <a:lnSpc>
                <a:spcPts val="1292"/>
              </a:lnSpc>
              <a:buClr>
                <a:srgbClr val="103185"/>
              </a:buClr>
              <a:defRPr/>
            </a:pPr>
            <a:r>
              <a:rPr lang="ja-JP" altLang="en-US" sz="1108" dirty="0">
                <a:solidFill>
                  <a:sysClr val="windowText" lastClr="000000"/>
                </a:solidFill>
                <a:latin typeface="Segoe UI"/>
                <a:ea typeface="メイリオ"/>
              </a:rPr>
              <a:t>・出産を控えた遡及支給対象妊婦のアンケートで、妊娠８ヶ月面談希望者のうち、半数近くの面談希望場所が子ども総合</a:t>
            </a:r>
            <a:r>
              <a:rPr lang="ja-JP" altLang="en-US" sz="1108">
                <a:solidFill>
                  <a:sysClr val="windowText" lastClr="000000"/>
                </a:solidFill>
                <a:latin typeface="Segoe UI"/>
                <a:ea typeface="メイリオ"/>
              </a:rPr>
              <a:t>センター以外だった。</a:t>
            </a:r>
            <a:endParaRPr lang="en-US" altLang="ja-JP" sz="1108" dirty="0">
              <a:solidFill>
                <a:sysClr val="windowText" lastClr="000000"/>
              </a:solidFill>
              <a:latin typeface="Segoe UI"/>
              <a:ea typeface="メイリオ"/>
            </a:endParaRPr>
          </a:p>
        </p:txBody>
      </p:sp>
      <p:sp>
        <p:nvSpPr>
          <p:cNvPr id="1569" name="ホームベース 100"/>
          <p:cNvSpPr/>
          <p:nvPr/>
        </p:nvSpPr>
        <p:spPr>
          <a:xfrm>
            <a:off x="18056" y="5944176"/>
            <a:ext cx="2108289" cy="201251"/>
          </a:xfrm>
          <a:prstGeom prst="homePlate">
            <a:avLst/>
          </a:prstGeom>
          <a:solidFill>
            <a:schemeClr val="accent1"/>
          </a:solidFill>
          <a:ln>
            <a:noFill/>
          </a:ln>
        </p:spPr>
        <p:style>
          <a:lnRef idx="0">
            <a:srgbClr val="000000"/>
          </a:lnRef>
          <a:fillRef idx="0">
            <a:srgbClr val="000000"/>
          </a:fillRef>
          <a:effectRef idx="0">
            <a:srgbClr val="000000"/>
          </a:effectRef>
          <a:fontRef idx="minor">
            <a:schemeClr val="lt1"/>
          </a:fontRef>
        </p:style>
        <p:txBody>
          <a:bodyPr rtlCol="0" anchor="ctr"/>
          <a:lstStyle/>
          <a:p>
            <a:pPr defTabSz="422041">
              <a:defRPr/>
            </a:pPr>
            <a:r>
              <a:rPr lang="ja-JP" altLang="en-US" sz="1108" b="1" dirty="0">
                <a:solidFill>
                  <a:srgbClr val="FFFFFF"/>
                </a:solidFill>
                <a:latin typeface="Segoe UI"/>
                <a:ea typeface="メイリオ"/>
              </a:rPr>
              <a:t>取組の評価（利用者の声等）</a:t>
            </a:r>
          </a:p>
        </p:txBody>
      </p:sp>
      <p:pic>
        <p:nvPicPr>
          <p:cNvPr id="4" name="図 3" descr="子供, 少年, 部屋, おもちゃ が含まれている画像&#10;&#10;自動的に生成された説明">
            <a:extLst>
              <a:ext uri="{FF2B5EF4-FFF2-40B4-BE49-F238E27FC236}">
                <a16:creationId xmlns:a16="http://schemas.microsoft.com/office/drawing/2014/main" id="{DB942E1B-6C36-4D75-B2DB-8BF67054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091" y="3339961"/>
            <a:ext cx="1089587" cy="830946"/>
          </a:xfrm>
          <a:prstGeom prst="rect">
            <a:avLst/>
          </a:prstGeom>
        </p:spPr>
      </p:pic>
      <p:pic>
        <p:nvPicPr>
          <p:cNvPr id="7" name="図 6" descr="草, 建物, 座る, 部屋 が含まれている画像&#10;&#10;自動的に生成された説明">
            <a:extLst>
              <a:ext uri="{FF2B5EF4-FFF2-40B4-BE49-F238E27FC236}">
                <a16:creationId xmlns:a16="http://schemas.microsoft.com/office/drawing/2014/main" id="{1C6998B8-69EF-4241-AFFC-337862BA4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0832" y="3339961"/>
            <a:ext cx="1089590" cy="830947"/>
          </a:xfrm>
          <a:prstGeom prst="rect">
            <a:avLst/>
          </a:prstGeom>
        </p:spPr>
      </p:pic>
      <p:sp>
        <p:nvSpPr>
          <p:cNvPr id="17" name="テキスト ボックス 2">
            <a:extLst>
              <a:ext uri="{FF2B5EF4-FFF2-40B4-BE49-F238E27FC236}">
                <a16:creationId xmlns:a16="http://schemas.microsoft.com/office/drawing/2014/main" id="{883AF7DF-1101-4A4D-9506-0A2CF249AB64}"/>
              </a:ext>
            </a:extLst>
          </p:cNvPr>
          <p:cNvSpPr txBox="1">
            <a:spLocks noChangeArrowheads="1"/>
          </p:cNvSpPr>
          <p:nvPr/>
        </p:nvSpPr>
        <p:spPr bwMode="auto">
          <a:xfrm>
            <a:off x="7075396" y="3090801"/>
            <a:ext cx="1919282" cy="198788"/>
          </a:xfrm>
          <a:prstGeom prst="rect">
            <a:avLst/>
          </a:prstGeom>
          <a:noFill/>
          <a:ln w="9525">
            <a:noFill/>
            <a:miter lim="800000"/>
            <a:headEnd/>
            <a:tailEnd/>
          </a:ln>
        </p:spPr>
        <p:txBody>
          <a:bodyPr rot="0" vert="horz" wrap="square" lIns="84406" tIns="42203" rIns="84406" bIns="42203" anchor="t" anchorCtr="0">
            <a:spAutoFit/>
          </a:bodyPr>
          <a:lstStyle/>
          <a:p>
            <a:pPr algn="just" defTabSz="422041">
              <a:defRPr/>
            </a:pPr>
            <a:r>
              <a:rPr kumimoji="0" lang="en-US" altLang="ja-JP" sz="738" b="1" kern="100" dirty="0">
                <a:solidFill>
                  <a:srgbClr val="000000"/>
                </a:solidFill>
                <a:latin typeface="メイリオ"/>
                <a:ea typeface="メイリオ"/>
                <a:cs typeface="Times New Roman" panose="02020603050405020304" pitchFamily="18" charset="0"/>
              </a:rPr>
              <a:t>【</a:t>
            </a:r>
            <a:r>
              <a:rPr kumimoji="0" lang="ja-JP" altLang="en-US" sz="738" b="1" kern="100" dirty="0">
                <a:solidFill>
                  <a:srgbClr val="000000"/>
                </a:solidFill>
                <a:latin typeface="メイリオ"/>
                <a:ea typeface="メイリオ"/>
                <a:cs typeface="Times New Roman" panose="02020603050405020304" pitchFamily="18" charset="0"/>
              </a:rPr>
              <a:t>子育て支援センターの様子</a:t>
            </a:r>
            <a:r>
              <a:rPr kumimoji="0" lang="en-US" altLang="ja-JP" sz="738" kern="100" dirty="0">
                <a:solidFill>
                  <a:srgbClr val="000000"/>
                </a:solidFill>
                <a:latin typeface="メイリオ"/>
                <a:ea typeface="メイリオ"/>
                <a:cs typeface="Times New Roman" panose="02020603050405020304" pitchFamily="18" charset="0"/>
              </a:rPr>
              <a:t>】</a:t>
            </a:r>
            <a:endParaRPr kumimoji="0" lang="ja-JP" altLang="en-US" sz="738" kern="100" dirty="0">
              <a:solidFill>
                <a:srgbClr val="000000"/>
              </a:solidFill>
              <a:latin typeface="メイリオ"/>
              <a:ea typeface="メイリオ"/>
              <a:cs typeface="Times New Roman" panose="02020603050405020304" pitchFamily="18" charset="0"/>
            </a:endParaRPr>
          </a:p>
        </p:txBody>
      </p:sp>
    </p:spTree>
    <p:extLst>
      <p:ext uri="{BB962C8B-B14F-4D97-AF65-F5344CB8AC3E}">
        <p14:creationId xmlns:p14="http://schemas.microsoft.com/office/powerpoint/2010/main" val="118389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3" name="角丸四角形 2"/>
          <p:cNvSpPr/>
          <p:nvPr/>
        </p:nvSpPr>
        <p:spPr>
          <a:xfrm>
            <a:off x="517358" y="469232"/>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○子ども家庭総合支援拠点の設置</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517358" y="1704475"/>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○要保護児童・要支援児童の早期発見</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517358" y="2939718"/>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○地域における子育て支援の充実</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517358" y="4126835"/>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rPr>
              <a:t>○特別な支援が必要な子どもたちの支援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517358" y="5313952"/>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○里親開拓・里親支援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0729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442" y="4148809"/>
            <a:ext cx="1200950" cy="1559114"/>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37" y="1035852"/>
            <a:ext cx="1874048" cy="137871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600" y="1381380"/>
            <a:ext cx="1060704" cy="992124"/>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838" y="4247731"/>
            <a:ext cx="1151466" cy="1058333"/>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2230" y="4297293"/>
            <a:ext cx="850392" cy="1239012"/>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3276" y="1804723"/>
            <a:ext cx="1270001" cy="927566"/>
          </a:xfrm>
          <a:prstGeom prst="rect">
            <a:avLst/>
          </a:prstGeom>
        </p:spPr>
      </p:pic>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46" y="4496117"/>
            <a:ext cx="1028615" cy="1211806"/>
          </a:xfrm>
          <a:prstGeom prst="rect">
            <a:avLst/>
          </a:prstGeom>
        </p:spPr>
      </p:pic>
      <p:sp>
        <p:nvSpPr>
          <p:cNvPr id="12" name="楕円 11"/>
          <p:cNvSpPr/>
          <p:nvPr/>
        </p:nvSpPr>
        <p:spPr>
          <a:xfrm>
            <a:off x="5824141" y="1135748"/>
            <a:ext cx="3032919" cy="2265516"/>
          </a:xfrm>
          <a:prstGeom prst="ellipse">
            <a:avLst/>
          </a:prstGeom>
          <a:solidFill>
            <a:schemeClr val="tx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楕円 12"/>
          <p:cNvSpPr/>
          <p:nvPr/>
        </p:nvSpPr>
        <p:spPr>
          <a:xfrm>
            <a:off x="5932289" y="3846060"/>
            <a:ext cx="2952750" cy="2206660"/>
          </a:xfrm>
          <a:prstGeom prst="ellipse">
            <a:avLst/>
          </a:prstGeom>
          <a:solidFill>
            <a:schemeClr val="tx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角丸四角形 13"/>
          <p:cNvSpPr/>
          <p:nvPr/>
        </p:nvSpPr>
        <p:spPr>
          <a:xfrm>
            <a:off x="5824141" y="2881390"/>
            <a:ext cx="3032919" cy="628974"/>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子育て短期</a:t>
            </a:r>
            <a:r>
              <a:rPr lang="ja-JP" altLang="en-US" b="1" dirty="0" smtClean="0">
                <a:solidFill>
                  <a:schemeClr val="tx1"/>
                </a:solidFill>
              </a:rPr>
              <a:t>入所</a:t>
            </a:r>
            <a:endParaRPr lang="en-US" altLang="ja-JP" b="1" dirty="0" smtClean="0">
              <a:solidFill>
                <a:schemeClr val="tx1"/>
              </a:solidFill>
            </a:endParaRPr>
          </a:p>
          <a:p>
            <a:pPr algn="ctr"/>
            <a:r>
              <a:rPr lang="ja-JP" altLang="en-US" b="1" dirty="0" smtClean="0">
                <a:solidFill>
                  <a:schemeClr val="tx1"/>
                </a:solidFill>
              </a:rPr>
              <a:t>（</a:t>
            </a:r>
            <a:r>
              <a:rPr lang="ja-JP" altLang="en-US" b="1" dirty="0">
                <a:solidFill>
                  <a:schemeClr val="tx1"/>
                </a:solidFill>
              </a:rPr>
              <a:t>ショートステイ）</a:t>
            </a:r>
          </a:p>
        </p:txBody>
      </p:sp>
      <p:sp>
        <p:nvSpPr>
          <p:cNvPr id="15" name="角丸四角形 14"/>
          <p:cNvSpPr/>
          <p:nvPr/>
        </p:nvSpPr>
        <p:spPr>
          <a:xfrm>
            <a:off x="5904310" y="5766545"/>
            <a:ext cx="3008709" cy="418916"/>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産後ケア事業</a:t>
            </a:r>
          </a:p>
        </p:txBody>
      </p:sp>
      <p:sp>
        <p:nvSpPr>
          <p:cNvPr id="16" name="テキスト ボックス 15"/>
          <p:cNvSpPr txBox="1"/>
          <p:nvPr/>
        </p:nvSpPr>
        <p:spPr>
          <a:xfrm>
            <a:off x="629546" y="2437874"/>
            <a:ext cx="2074607" cy="369332"/>
          </a:xfrm>
          <a:prstGeom prst="rect">
            <a:avLst/>
          </a:prstGeom>
          <a:noFill/>
        </p:spPr>
        <p:txBody>
          <a:bodyPr wrap="none" rtlCol="0">
            <a:spAutoFit/>
          </a:bodyPr>
          <a:lstStyle/>
          <a:p>
            <a:r>
              <a:rPr lang="ja-JP" altLang="en-US" dirty="0"/>
              <a:t>子ども総合センター</a:t>
            </a:r>
          </a:p>
        </p:txBody>
      </p:sp>
      <p:sp>
        <p:nvSpPr>
          <p:cNvPr id="17" name="テキスト ボックス 16"/>
          <p:cNvSpPr txBox="1"/>
          <p:nvPr/>
        </p:nvSpPr>
        <p:spPr>
          <a:xfrm>
            <a:off x="426967" y="5915901"/>
            <a:ext cx="2622834" cy="323165"/>
          </a:xfrm>
          <a:prstGeom prst="rect">
            <a:avLst/>
          </a:prstGeom>
          <a:noFill/>
        </p:spPr>
        <p:txBody>
          <a:bodyPr wrap="none" rtlCol="0">
            <a:spAutoFit/>
          </a:bodyPr>
          <a:lstStyle/>
          <a:p>
            <a:r>
              <a:rPr lang="ja-JP" altLang="en-US" sz="1500" dirty="0"/>
              <a:t>支援ニーズが高い子育て世帯</a:t>
            </a:r>
          </a:p>
        </p:txBody>
      </p:sp>
      <p:sp>
        <p:nvSpPr>
          <p:cNvPr id="18" name="下矢印 17"/>
          <p:cNvSpPr/>
          <p:nvPr/>
        </p:nvSpPr>
        <p:spPr>
          <a:xfrm>
            <a:off x="1655442" y="3052434"/>
            <a:ext cx="659988" cy="625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角丸四角形 18"/>
          <p:cNvSpPr/>
          <p:nvPr/>
        </p:nvSpPr>
        <p:spPr>
          <a:xfrm>
            <a:off x="3182085" y="2881390"/>
            <a:ext cx="2236194" cy="1117509"/>
          </a:xfrm>
          <a:prstGeom prst="roundRect">
            <a:avLst/>
          </a:prstGeom>
          <a:solidFill>
            <a:srgbClr val="F8F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見守り体制づくり</a:t>
            </a:r>
            <a:endParaRPr lang="en-US" altLang="ja-JP" dirty="0">
              <a:solidFill>
                <a:schemeClr val="tx1"/>
              </a:solidFill>
            </a:endParaRPr>
          </a:p>
          <a:p>
            <a:pPr algn="ctr"/>
            <a:endParaRPr lang="en-US" altLang="ja-JP" sz="600" dirty="0">
              <a:solidFill>
                <a:schemeClr val="tx1"/>
              </a:solidFill>
            </a:endParaRPr>
          </a:p>
          <a:p>
            <a:pPr algn="ctr"/>
            <a:r>
              <a:rPr lang="ja-JP" altLang="en-US" sz="1200" dirty="0">
                <a:solidFill>
                  <a:schemeClr val="tx1"/>
                </a:solidFill>
              </a:rPr>
              <a:t>■要支援家庭の多様なサー</a:t>
            </a:r>
            <a:endParaRPr lang="en-US" altLang="ja-JP" sz="1200" dirty="0">
              <a:solidFill>
                <a:schemeClr val="tx1"/>
              </a:solidFill>
            </a:endParaRPr>
          </a:p>
          <a:p>
            <a:pPr algn="ctr"/>
            <a:r>
              <a:rPr lang="ja-JP" altLang="en-US" sz="1200" dirty="0">
                <a:solidFill>
                  <a:schemeClr val="tx1"/>
                </a:solidFill>
              </a:rPr>
              <a:t>ビス</a:t>
            </a:r>
            <a:r>
              <a:rPr lang="ja-JP" altLang="en-US" sz="1200" b="1" u="sng" dirty="0">
                <a:solidFill>
                  <a:schemeClr val="tx1"/>
                </a:solidFill>
              </a:rPr>
              <a:t>利用促進</a:t>
            </a:r>
            <a:r>
              <a:rPr lang="ja-JP" altLang="en-US" sz="1200" dirty="0">
                <a:solidFill>
                  <a:schemeClr val="tx1"/>
                </a:solidFill>
              </a:rPr>
              <a:t>を通じた見守り</a:t>
            </a:r>
            <a:endParaRPr lang="en-US" altLang="ja-JP" sz="1200" dirty="0">
              <a:solidFill>
                <a:schemeClr val="tx1"/>
              </a:solidFill>
            </a:endParaRPr>
          </a:p>
          <a:p>
            <a:r>
              <a:rPr lang="ja-JP" altLang="en-US" sz="1200" dirty="0">
                <a:solidFill>
                  <a:schemeClr val="tx1"/>
                </a:solidFill>
              </a:rPr>
              <a:t>体制強化　</a:t>
            </a:r>
          </a:p>
        </p:txBody>
      </p:sp>
      <p:sp>
        <p:nvSpPr>
          <p:cNvPr id="20" name="下矢印 19"/>
          <p:cNvSpPr/>
          <p:nvPr/>
        </p:nvSpPr>
        <p:spPr>
          <a:xfrm rot="16022502">
            <a:off x="4135882" y="4223307"/>
            <a:ext cx="673045" cy="1527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下矢印 20"/>
          <p:cNvSpPr/>
          <p:nvPr/>
        </p:nvSpPr>
        <p:spPr>
          <a:xfrm rot="5400000">
            <a:off x="3935354" y="1377627"/>
            <a:ext cx="621837" cy="1452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テキスト ボックス 22"/>
          <p:cNvSpPr txBox="1"/>
          <p:nvPr/>
        </p:nvSpPr>
        <p:spPr>
          <a:xfrm>
            <a:off x="0" y="3701636"/>
            <a:ext cx="2141933" cy="369332"/>
          </a:xfrm>
          <a:prstGeom prst="rect">
            <a:avLst/>
          </a:prstGeom>
          <a:noFill/>
        </p:spPr>
        <p:txBody>
          <a:bodyPr wrap="none" rtlCol="0">
            <a:spAutoFit/>
          </a:bodyPr>
          <a:lstStyle/>
          <a:p>
            <a:r>
              <a:rPr lang="ja-JP" altLang="en-US" b="1" dirty="0">
                <a:solidFill>
                  <a:srgbClr val="FF0000"/>
                </a:solidFill>
                <a:latin typeface="ＭＳ Ｐ明朝" panose="02020600040205080304" pitchFamily="18" charset="-128"/>
                <a:ea typeface="ＭＳ Ｐ明朝" panose="02020600040205080304" pitchFamily="18" charset="-128"/>
              </a:rPr>
              <a:t>無料クーポンの発行</a:t>
            </a:r>
          </a:p>
        </p:txBody>
      </p:sp>
      <p:sp>
        <p:nvSpPr>
          <p:cNvPr id="24" name="テキスト ボックス 23"/>
          <p:cNvSpPr txBox="1"/>
          <p:nvPr/>
        </p:nvSpPr>
        <p:spPr>
          <a:xfrm>
            <a:off x="3221234" y="5423687"/>
            <a:ext cx="2448106" cy="584775"/>
          </a:xfrm>
          <a:prstGeom prst="rect">
            <a:avLst/>
          </a:prstGeom>
          <a:noFill/>
        </p:spPr>
        <p:txBody>
          <a:bodyPr wrap="none" rtlCol="0">
            <a:spAutoFit/>
          </a:bodyPr>
          <a:lstStyle/>
          <a:p>
            <a:r>
              <a:rPr lang="ja-JP" altLang="en-US" sz="1600" dirty="0">
                <a:latin typeface="ＭＳ Ｐ明朝" panose="02020600040205080304" pitchFamily="18" charset="-128"/>
                <a:ea typeface="ＭＳ Ｐ明朝" panose="02020600040205080304" pitchFamily="18" charset="-128"/>
              </a:rPr>
              <a:t>無料クーポンの利用による</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子育てサービス利用促進</a:t>
            </a:r>
            <a:endParaRPr lang="en-US" altLang="ja-JP" sz="1600" dirty="0">
              <a:latin typeface="ＭＳ Ｐ明朝" panose="02020600040205080304" pitchFamily="18" charset="-128"/>
              <a:ea typeface="ＭＳ Ｐ明朝" panose="02020600040205080304" pitchFamily="18" charset="-128"/>
            </a:endParaRPr>
          </a:p>
        </p:txBody>
      </p:sp>
      <p:sp>
        <p:nvSpPr>
          <p:cNvPr id="25" name="テキスト ボックス 24"/>
          <p:cNvSpPr txBox="1"/>
          <p:nvPr/>
        </p:nvSpPr>
        <p:spPr>
          <a:xfrm>
            <a:off x="3688278" y="1467761"/>
            <a:ext cx="1752403" cy="338554"/>
          </a:xfrm>
          <a:prstGeom prst="rect">
            <a:avLst/>
          </a:prstGeom>
          <a:noFill/>
        </p:spPr>
        <p:txBody>
          <a:bodyPr wrap="none" rtlCol="0">
            <a:spAutoFit/>
          </a:bodyPr>
          <a:lstStyle/>
          <a:p>
            <a:r>
              <a:rPr lang="ja-JP" altLang="en-US" sz="1600" dirty="0">
                <a:latin typeface="ＭＳ Ｐ明朝" panose="02020600040205080304" pitchFamily="18" charset="-128"/>
                <a:ea typeface="ＭＳ Ｐ明朝" panose="02020600040205080304" pitchFamily="18" charset="-128"/>
              </a:rPr>
              <a:t>必要に応じて報告</a:t>
            </a:r>
          </a:p>
        </p:txBody>
      </p:sp>
      <p:sp>
        <p:nvSpPr>
          <p:cNvPr id="26" name="角丸四角形 25"/>
          <p:cNvSpPr/>
          <p:nvPr/>
        </p:nvSpPr>
        <p:spPr>
          <a:xfrm>
            <a:off x="146487" y="85932"/>
            <a:ext cx="6374629"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dirty="0" smtClean="0">
                <a:latin typeface="メイリオ" panose="020B0604030504040204" pitchFamily="50" charset="-128"/>
                <a:ea typeface="メイリオ" panose="020B0604030504040204" pitchFamily="50" charset="-128"/>
              </a:rPr>
              <a:t>子どもの安全見守り支援事業（クーポン型）</a:t>
            </a:r>
            <a:endParaRPr kumimoji="1" lang="ja-JP" altLang="en-US" sz="2400" dirty="0">
              <a:latin typeface="メイリオ" panose="020B0604030504040204" pitchFamily="50" charset="-128"/>
              <a:ea typeface="メイリオ" panose="020B0604030504040204" pitchFamily="50" charset="-128"/>
            </a:endParaRPr>
          </a:p>
        </p:txBody>
      </p:sp>
      <p:sp>
        <p:nvSpPr>
          <p:cNvPr id="27" name="角丸四角形 26"/>
          <p:cNvSpPr/>
          <p:nvPr/>
        </p:nvSpPr>
        <p:spPr>
          <a:xfrm>
            <a:off x="7117284" y="394219"/>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a:t>
            </a:r>
            <a:r>
              <a:rPr lang="ja-JP" altLang="en-US" b="1" dirty="0" smtClean="0">
                <a:solidFill>
                  <a:schemeClr val="tx1"/>
                </a:solidFill>
                <a:latin typeface="メイリオ" panose="020B0604030504040204" pitchFamily="50" charset="-128"/>
                <a:ea typeface="メイリオ" panose="020B0604030504040204" pitchFamily="50" charset="-128"/>
              </a:rPr>
              <a:t>５年度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571" y="2999545"/>
            <a:ext cx="1042036" cy="740229"/>
          </a:xfrm>
          <a:prstGeom prst="rect">
            <a:avLst/>
          </a:prstGeom>
        </p:spPr>
      </p:pic>
      <p:sp>
        <p:nvSpPr>
          <p:cNvPr id="28" name="角丸四角形 27"/>
          <p:cNvSpPr/>
          <p:nvPr/>
        </p:nvSpPr>
        <p:spPr>
          <a:xfrm>
            <a:off x="6426200" y="90571"/>
            <a:ext cx="914400" cy="538163"/>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rPr>
              <a:t>NEW</a:t>
            </a:r>
            <a:endPar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208839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6487" y="85932"/>
            <a:ext cx="5736955"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smtClean="0">
                <a:latin typeface="メイリオ" panose="020B0604030504040204" pitchFamily="50" charset="-128"/>
                <a:ea typeface="メイリオ" panose="020B0604030504040204" pitchFamily="50" charset="-128"/>
              </a:rPr>
              <a:t>養育費に関する公正証書等作成支援事業</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295" y="932817"/>
            <a:ext cx="2490537" cy="2387266"/>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315" y="1843658"/>
            <a:ext cx="2478505" cy="213816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289" y="4984828"/>
            <a:ext cx="1554351" cy="120690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436" y="1053133"/>
            <a:ext cx="2432636" cy="2520246"/>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1779" y="5378280"/>
            <a:ext cx="888666" cy="1323474"/>
          </a:xfrm>
          <a:prstGeom prst="rect">
            <a:avLst/>
          </a:prstGeom>
        </p:spPr>
      </p:pic>
      <p:sp>
        <p:nvSpPr>
          <p:cNvPr id="8" name="右矢印 7"/>
          <p:cNvSpPr/>
          <p:nvPr/>
        </p:nvSpPr>
        <p:spPr>
          <a:xfrm>
            <a:off x="3674715" y="1698836"/>
            <a:ext cx="2353105" cy="42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922090" y="251918"/>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a:t>
            </a:r>
            <a:r>
              <a:rPr lang="ja-JP" altLang="en-US" b="1" dirty="0" smtClean="0">
                <a:solidFill>
                  <a:schemeClr val="tx1"/>
                </a:solidFill>
                <a:latin typeface="メイリオ" panose="020B0604030504040204" pitchFamily="50" charset="-128"/>
                <a:ea typeface="メイリオ" panose="020B0604030504040204" pitchFamily="50" charset="-128"/>
              </a:rPr>
              <a:t>５年度</a:t>
            </a:r>
            <a:r>
              <a:rPr kumimoji="1" lang="ja-JP" altLang="en-US" b="1" dirty="0" smtClean="0">
                <a:solidFill>
                  <a:schemeClr val="tx1"/>
                </a:solidFill>
                <a:latin typeface="メイリオ" panose="020B0604030504040204" pitchFamily="50" charset="-128"/>
                <a:ea typeface="メイリオ" panose="020B0604030504040204" pitchFamily="50" charset="-128"/>
              </a:rPr>
              <a:t>～</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0" name="右矢印 9"/>
          <p:cNvSpPr/>
          <p:nvPr/>
        </p:nvSpPr>
        <p:spPr>
          <a:xfrm rot="12728869">
            <a:off x="2249571" y="4330236"/>
            <a:ext cx="1260989" cy="42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394284" y="3344064"/>
            <a:ext cx="914400" cy="31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2003411">
            <a:off x="1682561" y="4737063"/>
            <a:ext cx="1260989" cy="42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757057" y="1059693"/>
            <a:ext cx="2188420" cy="707886"/>
          </a:xfrm>
          <a:prstGeom prst="rect">
            <a:avLst/>
          </a:prstGeom>
          <a:noFill/>
        </p:spPr>
        <p:txBody>
          <a:bodyPr wrap="none" rtlCol="0">
            <a:spAutoFit/>
          </a:bodyPr>
          <a:lstStyle/>
          <a:p>
            <a:r>
              <a:rPr lang="ja-JP" altLang="en-US" sz="2000" dirty="0" smtClean="0">
                <a:latin typeface="ＭＳ Ｐ明朝" panose="02020600040205080304" pitchFamily="18" charset="-128"/>
                <a:ea typeface="ＭＳ Ｐ明朝" panose="02020600040205080304" pitchFamily="18" charset="-128"/>
              </a:rPr>
              <a:t>養育費確保のため</a:t>
            </a:r>
            <a:endParaRPr lang="en-US" altLang="ja-JP" sz="2000" dirty="0" smtClean="0">
              <a:latin typeface="ＭＳ Ｐ明朝" panose="02020600040205080304" pitchFamily="18" charset="-128"/>
              <a:ea typeface="ＭＳ Ｐ明朝" panose="02020600040205080304" pitchFamily="18" charset="-128"/>
            </a:endParaRPr>
          </a:p>
          <a:p>
            <a:r>
              <a:rPr lang="ja-JP" altLang="en-US" sz="2000" dirty="0">
                <a:latin typeface="ＭＳ Ｐ明朝" panose="02020600040205080304" pitchFamily="18" charset="-128"/>
                <a:ea typeface="ＭＳ Ｐ明朝" panose="02020600040205080304" pitchFamily="18" charset="-128"/>
              </a:rPr>
              <a:t>公正</a:t>
            </a:r>
            <a:r>
              <a:rPr lang="ja-JP" altLang="en-US" sz="2000" dirty="0" smtClean="0">
                <a:latin typeface="ＭＳ Ｐ明朝" panose="02020600040205080304" pitchFamily="18" charset="-128"/>
                <a:ea typeface="ＭＳ Ｐ明朝" panose="02020600040205080304" pitchFamily="18" charset="-128"/>
              </a:rPr>
              <a:t>証書作成</a:t>
            </a:r>
            <a:endParaRPr lang="ja-JP" altLang="en-US" sz="2000" dirty="0">
              <a:latin typeface="ＭＳ Ｐ明朝" panose="02020600040205080304" pitchFamily="18" charset="-128"/>
              <a:ea typeface="ＭＳ Ｐ明朝" panose="02020600040205080304" pitchFamily="18" charset="-128"/>
            </a:endParaRPr>
          </a:p>
        </p:txBody>
      </p:sp>
      <p:sp>
        <p:nvSpPr>
          <p:cNvPr id="14" name="テキスト ボックス 13"/>
          <p:cNvSpPr txBox="1"/>
          <p:nvPr/>
        </p:nvSpPr>
        <p:spPr>
          <a:xfrm>
            <a:off x="955666" y="4904767"/>
            <a:ext cx="1210588" cy="400110"/>
          </a:xfrm>
          <a:prstGeom prst="rect">
            <a:avLst/>
          </a:prstGeom>
          <a:noFill/>
        </p:spPr>
        <p:txBody>
          <a:bodyPr wrap="none" rtlCol="0">
            <a:spAutoFit/>
          </a:bodyPr>
          <a:lstStyle/>
          <a:p>
            <a:r>
              <a:rPr lang="ja-JP" altLang="en-US" sz="2000" dirty="0" smtClean="0">
                <a:latin typeface="ＭＳ Ｐ明朝" panose="02020600040205080304" pitchFamily="18" charset="-128"/>
                <a:ea typeface="ＭＳ Ｐ明朝" panose="02020600040205080304" pitchFamily="18" charset="-128"/>
              </a:rPr>
              <a:t>離婚相談</a:t>
            </a:r>
            <a:endParaRPr lang="en-US" altLang="ja-JP" sz="2000" dirty="0" smtClean="0">
              <a:latin typeface="ＭＳ Ｐ明朝" panose="02020600040205080304" pitchFamily="18" charset="-128"/>
              <a:ea typeface="ＭＳ Ｐ明朝" panose="02020600040205080304" pitchFamily="18" charset="-128"/>
            </a:endParaRPr>
          </a:p>
        </p:txBody>
      </p:sp>
      <p:sp>
        <p:nvSpPr>
          <p:cNvPr id="15" name="テキスト ボックス 14"/>
          <p:cNvSpPr txBox="1"/>
          <p:nvPr/>
        </p:nvSpPr>
        <p:spPr>
          <a:xfrm>
            <a:off x="3203168" y="4073162"/>
            <a:ext cx="5649303" cy="461665"/>
          </a:xfrm>
          <a:prstGeom prst="rect">
            <a:avLst/>
          </a:prstGeom>
          <a:noFill/>
        </p:spPr>
        <p:txBody>
          <a:bodyPr wrap="none" rtlCol="0">
            <a:spAutoFit/>
          </a:bodyPr>
          <a:lstStyle/>
          <a:p>
            <a:r>
              <a:rPr lang="ja-JP" altLang="en-US" sz="2400" b="1" dirty="0" smtClean="0">
                <a:latin typeface="ＭＳ Ｐゴシック" panose="020B0600070205080204" pitchFamily="50" charset="-128"/>
                <a:ea typeface="ＭＳ Ｐゴシック" panose="020B0600070205080204" pitchFamily="50" charset="-128"/>
              </a:rPr>
              <a:t>公正証書作成にかかる費用の一部を補助</a:t>
            </a:r>
            <a:endParaRPr lang="en-US" altLang="ja-JP" sz="2400" b="1" dirty="0" smtClean="0">
              <a:latin typeface="ＭＳ Ｐゴシック" panose="020B0600070205080204" pitchFamily="50" charset="-128"/>
              <a:ea typeface="ＭＳ Ｐゴシック" panose="020B0600070205080204" pitchFamily="50" charset="-128"/>
            </a:endParaRPr>
          </a:p>
        </p:txBody>
      </p:sp>
      <p:sp>
        <p:nvSpPr>
          <p:cNvPr id="16" name="角丸四角形 15"/>
          <p:cNvSpPr/>
          <p:nvPr/>
        </p:nvSpPr>
        <p:spPr>
          <a:xfrm>
            <a:off x="6208295" y="139729"/>
            <a:ext cx="914400" cy="538163"/>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HGS創英角ﾎﾟｯﾌﾟ体" panose="040B0A00000000000000" pitchFamily="50" charset="-128"/>
                <a:ea typeface="HGS創英角ﾎﾟｯﾌﾟ体" panose="040B0A00000000000000" pitchFamily="50" charset="-128"/>
              </a:rPr>
              <a:t>NEW</a:t>
            </a:r>
            <a:endPar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876905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lang="ja-JP" altLang="en-US" sz="2800" dirty="0">
                <a:solidFill>
                  <a:schemeClr val="tx1"/>
                </a:solidFill>
                <a:latin typeface="メイリオ" panose="020B0604030504040204" pitchFamily="50" charset="-128"/>
                <a:ea typeface="メイリオ" panose="020B0604030504040204" pitchFamily="50" charset="-128"/>
              </a:rPr>
              <a:t>特別</a:t>
            </a:r>
            <a:r>
              <a:rPr lang="ja-JP" altLang="en-US" sz="2800" dirty="0" smtClean="0">
                <a:solidFill>
                  <a:schemeClr val="tx1"/>
                </a:solidFill>
                <a:latin typeface="メイリオ" panose="020B0604030504040204" pitchFamily="50" charset="-128"/>
                <a:ea typeface="メイリオ" panose="020B0604030504040204" pitchFamily="50" charset="-128"/>
              </a:rPr>
              <a:t>な支援が必要な子どもたちの支援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8877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503" y="1083138"/>
            <a:ext cx="2093110" cy="142858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29" y="1628239"/>
            <a:ext cx="2256911" cy="1039576"/>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7355" y="3870233"/>
            <a:ext cx="1895288" cy="1313425"/>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71" y="4249049"/>
            <a:ext cx="2189708" cy="1031282"/>
          </a:xfrm>
          <a:prstGeom prst="rect">
            <a:avLst/>
          </a:prstGeom>
        </p:spPr>
      </p:pic>
      <p:sp>
        <p:nvSpPr>
          <p:cNvPr id="9" name="テキスト ボックス 8"/>
          <p:cNvSpPr txBox="1"/>
          <p:nvPr/>
        </p:nvSpPr>
        <p:spPr>
          <a:xfrm>
            <a:off x="296804" y="2683974"/>
            <a:ext cx="3903633" cy="646331"/>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rPr>
              <a:t>医療機関（医療型短期入所事業所）</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桑名市総合医療センター</a:t>
            </a:r>
            <a:r>
              <a:rPr lang="ja-JP" altLang="en-US" sz="570" b="1" dirty="0" smtClean="0">
                <a:latin typeface="ＭＳ ゴシック" panose="020B0609070205080204" pitchFamily="49" charset="-128"/>
                <a:ea typeface="ＭＳ ゴシック" panose="020B0609070205080204" pitchFamily="49" charset="-128"/>
              </a:rPr>
              <a:t>）</a:t>
            </a:r>
            <a:endParaRPr lang="ja-JP" altLang="en-US" sz="570" b="1"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803516" y="5289735"/>
            <a:ext cx="2249334" cy="400110"/>
          </a:xfrm>
          <a:prstGeom prst="rect">
            <a:avLst/>
          </a:prstGeom>
          <a:noFill/>
        </p:spPr>
        <p:txBody>
          <a:bodyPr wrap="none" rtlCol="0">
            <a:spAutoFit/>
          </a:bodyPr>
          <a:lstStyle/>
          <a:p>
            <a:r>
              <a:rPr lang="ja-JP" altLang="en-US" sz="2000" b="1" dirty="0">
                <a:latin typeface="ＭＳ ゴシック" panose="020B0609070205080204" pitchFamily="49" charset="-128"/>
                <a:ea typeface="ＭＳ ゴシック" panose="020B0609070205080204" pitchFamily="49" charset="-128"/>
              </a:rPr>
              <a:t>ヘルパー事業所等</a:t>
            </a: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8440" y="4309907"/>
            <a:ext cx="795635" cy="1074187"/>
          </a:xfrm>
          <a:prstGeom prst="rect">
            <a:avLst/>
          </a:prstGeom>
        </p:spPr>
      </p:pic>
      <p:sp>
        <p:nvSpPr>
          <p:cNvPr id="12" name="テキスト ボックス 11"/>
          <p:cNvSpPr txBox="1"/>
          <p:nvPr/>
        </p:nvSpPr>
        <p:spPr>
          <a:xfrm>
            <a:off x="5981588" y="2554853"/>
            <a:ext cx="2973891" cy="369332"/>
          </a:xfrm>
          <a:prstGeom prst="rect">
            <a:avLst/>
          </a:prstGeom>
          <a:noFill/>
        </p:spPr>
        <p:txBody>
          <a:bodyPr wrap="none" rtlCol="0">
            <a:spAutoFit/>
          </a:bodyPr>
          <a:lstStyle/>
          <a:p>
            <a:r>
              <a:rPr lang="ja-JP" altLang="en-US" b="1" dirty="0">
                <a:latin typeface="ＭＳ ゴシック" panose="020B0609070205080204" pitchFamily="49" charset="-128"/>
                <a:ea typeface="ＭＳ ゴシック" panose="020B0609070205080204" pitchFamily="49" charset="-128"/>
              </a:rPr>
              <a:t>医療的</a:t>
            </a:r>
            <a:r>
              <a:rPr lang="ja-JP" altLang="en-US" b="1" dirty="0" smtClean="0">
                <a:latin typeface="ＭＳ ゴシック" panose="020B0609070205080204" pitchFamily="49" charset="-128"/>
                <a:ea typeface="ＭＳ ゴシック" panose="020B0609070205080204" pitchFamily="49" charset="-128"/>
              </a:rPr>
              <a:t>ケア児および保護者</a:t>
            </a:r>
            <a:endParaRPr lang="ja-JP" altLang="en-US" b="1"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6170109" y="5275697"/>
            <a:ext cx="2973891" cy="369332"/>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rPr>
              <a:t>桑名市子ども総合センター</a:t>
            </a:r>
            <a:endParaRPr lang="ja-JP" altLang="en-US" b="1"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221673" y="5757045"/>
            <a:ext cx="8703371" cy="105121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28932" tIns="14467" rIns="28932" bIns="14467" numCol="1" spcCol="0" rtlCol="0" fromWordArt="0" anchor="t" anchorCtr="0" forceAA="0" compatLnSpc="1">
            <a:prstTxWarp prst="textNoShape">
              <a:avLst/>
            </a:prstTxWarp>
            <a:noAutofit/>
          </a:bodyPr>
          <a:lstStyle/>
          <a:p>
            <a:r>
              <a:rPr lang="ja-JP" altLang="en-US" sz="1013" dirty="0"/>
              <a:t>　</a:t>
            </a:r>
            <a:r>
              <a:rPr lang="ja-JP" altLang="en-US" sz="2000" dirty="0"/>
              <a:t>医療的ケア児および保護者のレスパイトのため、医療機関（医療型</a:t>
            </a:r>
            <a:r>
              <a:rPr lang="ja-JP" altLang="en-US" sz="2000" dirty="0" smtClean="0"/>
              <a:t>短期入所</a:t>
            </a:r>
            <a:r>
              <a:rPr lang="ja-JP" altLang="en-US" sz="2000" dirty="0"/>
              <a:t>事業所）において、ショートステイまたはレスパイト入院を行う際に</a:t>
            </a:r>
            <a:r>
              <a:rPr lang="ja-JP" altLang="en-US" sz="2000" dirty="0" smtClean="0"/>
              <a:t>、保護者</a:t>
            </a:r>
            <a:r>
              <a:rPr lang="ja-JP" altLang="en-US" sz="2000" dirty="0"/>
              <a:t>に</a:t>
            </a:r>
            <a:r>
              <a:rPr lang="ja-JP" altLang="en-US" sz="2000" dirty="0" smtClean="0"/>
              <a:t>代わってコミュニケーション支援を行う</a:t>
            </a:r>
            <a:r>
              <a:rPr lang="ja-JP" altLang="en-US" sz="2000" dirty="0"/>
              <a:t>ヘルパー等を派遣する。</a:t>
            </a:r>
          </a:p>
        </p:txBody>
      </p:sp>
      <p:sp>
        <p:nvSpPr>
          <p:cNvPr id="16" name="左矢印 15"/>
          <p:cNvSpPr/>
          <p:nvPr/>
        </p:nvSpPr>
        <p:spPr>
          <a:xfrm>
            <a:off x="4098584" y="2303714"/>
            <a:ext cx="1465274" cy="3282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7" name="テキスト ボックス 16"/>
          <p:cNvSpPr txBox="1"/>
          <p:nvPr/>
        </p:nvSpPr>
        <p:spPr>
          <a:xfrm>
            <a:off x="3906307" y="1323388"/>
            <a:ext cx="2031325" cy="923330"/>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⑤ショートステイ</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または</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レスパイト入院</a:t>
            </a:r>
          </a:p>
        </p:txBody>
      </p:sp>
      <p:sp>
        <p:nvSpPr>
          <p:cNvPr id="18" name="左矢印 17"/>
          <p:cNvSpPr/>
          <p:nvPr/>
        </p:nvSpPr>
        <p:spPr>
          <a:xfrm rot="5400000">
            <a:off x="1835312" y="3626835"/>
            <a:ext cx="629493" cy="50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19" name="左矢印 18"/>
          <p:cNvSpPr/>
          <p:nvPr/>
        </p:nvSpPr>
        <p:spPr>
          <a:xfrm>
            <a:off x="4291854" y="4224249"/>
            <a:ext cx="840572" cy="4802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0" name="左矢印 19"/>
          <p:cNvSpPr/>
          <p:nvPr/>
        </p:nvSpPr>
        <p:spPr>
          <a:xfrm rot="16200000">
            <a:off x="7491950" y="3082114"/>
            <a:ext cx="572041" cy="6470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1" name="テキスト ボックス 20"/>
          <p:cNvSpPr txBox="1"/>
          <p:nvPr/>
        </p:nvSpPr>
        <p:spPr>
          <a:xfrm>
            <a:off x="6577277" y="3094335"/>
            <a:ext cx="877163" cy="369332"/>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①相談</a:t>
            </a:r>
            <a:endParaRPr lang="ja-JP" altLang="en-US"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3828506" y="4676087"/>
            <a:ext cx="1800493" cy="923330"/>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③コミュニケ</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err="1" smtClean="0">
                <a:latin typeface="ＭＳ ゴシック" panose="020B0609070205080204" pitchFamily="49" charset="-128"/>
                <a:ea typeface="ＭＳ ゴシック" panose="020B0609070205080204" pitchFamily="49" charset="-128"/>
              </a:rPr>
              <a:t>ー</a:t>
            </a:r>
            <a:r>
              <a:rPr lang="ja-JP" altLang="en-US" dirty="0" smtClean="0">
                <a:latin typeface="ＭＳ ゴシック" panose="020B0609070205080204" pitchFamily="49" charset="-128"/>
                <a:ea typeface="ＭＳ ゴシック" panose="020B0609070205080204" pitchFamily="49" charset="-128"/>
              </a:rPr>
              <a:t>ション支援</a:t>
            </a:r>
            <a:r>
              <a:rPr lang="ja-JP" altLang="en-US" dirty="0">
                <a:latin typeface="ＭＳ ゴシック" panose="020B0609070205080204" pitchFamily="49" charset="-128"/>
                <a:ea typeface="ＭＳ ゴシック" panose="020B0609070205080204" pitchFamily="49" charset="-128"/>
              </a:rPr>
              <a:t>員</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派遣依頼</a:t>
            </a:r>
          </a:p>
        </p:txBody>
      </p:sp>
      <p:sp>
        <p:nvSpPr>
          <p:cNvPr id="24" name="テキスト ボックス 23"/>
          <p:cNvSpPr txBox="1"/>
          <p:nvPr/>
        </p:nvSpPr>
        <p:spPr>
          <a:xfrm>
            <a:off x="510426" y="3310670"/>
            <a:ext cx="1338828" cy="923330"/>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④コミュニ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ケーション</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支援員派遣</a:t>
            </a:r>
            <a:endParaRPr lang="ja-JP" altLang="en-US" dirty="0">
              <a:latin typeface="ＭＳ ゴシック" panose="020B0609070205080204" pitchFamily="49" charset="-128"/>
              <a:ea typeface="ＭＳ ゴシック" panose="020B0609070205080204" pitchFamily="49" charset="-128"/>
            </a:endParaRPr>
          </a:p>
        </p:txBody>
      </p:sp>
      <p:pic>
        <p:nvPicPr>
          <p:cNvPr id="25" name="図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8246" y="3867742"/>
            <a:ext cx="999438" cy="930729"/>
          </a:xfrm>
          <a:prstGeom prst="rect">
            <a:avLst/>
          </a:prstGeom>
        </p:spPr>
      </p:pic>
      <p:sp>
        <p:nvSpPr>
          <p:cNvPr id="26" name="テキスト ボックス 25"/>
          <p:cNvSpPr txBox="1"/>
          <p:nvPr/>
        </p:nvSpPr>
        <p:spPr>
          <a:xfrm>
            <a:off x="5507291" y="4756169"/>
            <a:ext cx="1535998" cy="557076"/>
          </a:xfrm>
          <a:prstGeom prst="rect">
            <a:avLst/>
          </a:prstGeom>
          <a:noFill/>
        </p:spPr>
        <p:txBody>
          <a:bodyPr wrap="none" rtlCol="0">
            <a:spAutoFit/>
          </a:bodyPr>
          <a:lstStyle/>
          <a:p>
            <a:r>
              <a:rPr lang="ja-JP" altLang="en-US" sz="1510" dirty="0"/>
              <a:t>医療的ケア児等</a:t>
            </a:r>
            <a:endParaRPr lang="en-US" altLang="ja-JP" sz="1510" dirty="0"/>
          </a:p>
          <a:p>
            <a:r>
              <a:rPr lang="ja-JP" altLang="en-US" sz="1510" dirty="0"/>
              <a:t>コーディネーター</a:t>
            </a:r>
          </a:p>
        </p:txBody>
      </p:sp>
      <p:sp>
        <p:nvSpPr>
          <p:cNvPr id="27" name="左矢印 26"/>
          <p:cNvSpPr/>
          <p:nvPr/>
        </p:nvSpPr>
        <p:spPr>
          <a:xfrm rot="1518458">
            <a:off x="3943237" y="3431768"/>
            <a:ext cx="1791096" cy="362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32" tIns="14467" rIns="28932" bIns="14467" numCol="1" spcCol="0" rtlCol="0" fromWordArt="0" anchor="ctr" anchorCtr="0" forceAA="0" compatLnSpc="1">
            <a:prstTxWarp prst="textNoShape">
              <a:avLst/>
            </a:prstTxWarp>
            <a:noAutofit/>
          </a:bodyPr>
          <a:lstStyle/>
          <a:p>
            <a:pPr algn="ctr"/>
            <a:endParaRPr lang="ja-JP" altLang="en-US" sz="570"/>
          </a:p>
        </p:txBody>
      </p:sp>
      <p:sp>
        <p:nvSpPr>
          <p:cNvPr id="28" name="テキスト ボックス 27"/>
          <p:cNvSpPr txBox="1"/>
          <p:nvPr/>
        </p:nvSpPr>
        <p:spPr>
          <a:xfrm>
            <a:off x="4743965" y="3147644"/>
            <a:ext cx="1338828" cy="369332"/>
          </a:xfrm>
          <a:prstGeom prst="rect">
            <a:avLst/>
          </a:prstGeom>
          <a:noFill/>
        </p:spPr>
        <p:txBody>
          <a:bodyPr wrap="none" rtlCol="0">
            <a:spAutoFit/>
          </a:bodyPr>
          <a:lstStyle/>
          <a:p>
            <a:r>
              <a:rPr lang="ja-JP" altLang="en-US" dirty="0" smtClean="0">
                <a:latin typeface="ＭＳ ゴシック" panose="020B0609070205080204" pitchFamily="49" charset="-128"/>
                <a:ea typeface="ＭＳ ゴシック" panose="020B0609070205080204" pitchFamily="49" charset="-128"/>
              </a:rPr>
              <a:t>②利用</a:t>
            </a:r>
            <a:r>
              <a:rPr lang="ja-JP" altLang="en-US" dirty="0">
                <a:latin typeface="ＭＳ ゴシック" panose="020B0609070205080204" pitchFamily="49" charset="-128"/>
                <a:ea typeface="ＭＳ ゴシック" panose="020B0609070205080204" pitchFamily="49" charset="-128"/>
              </a:rPr>
              <a:t>依頼</a:t>
            </a:r>
          </a:p>
        </p:txBody>
      </p:sp>
      <p:sp>
        <p:nvSpPr>
          <p:cNvPr id="29" name="角丸四角形 28"/>
          <p:cNvSpPr/>
          <p:nvPr/>
        </p:nvSpPr>
        <p:spPr>
          <a:xfrm>
            <a:off x="221673" y="230276"/>
            <a:ext cx="5453887" cy="5701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latin typeface="メイリオ" panose="020B0604030504040204" pitchFamily="50" charset="-128"/>
                <a:ea typeface="メイリオ" panose="020B0604030504040204" pitchFamily="50" charset="-128"/>
              </a:rPr>
              <a:t>医療的ケア児レスパイト支援</a:t>
            </a:r>
            <a:r>
              <a:rPr kumimoji="1" lang="ja-JP" altLang="en-US" sz="2400" dirty="0" smtClean="0">
                <a:latin typeface="メイリオ" panose="020B0604030504040204" pitchFamily="50" charset="-128"/>
                <a:ea typeface="メイリオ" panose="020B0604030504040204" pitchFamily="50" charset="-128"/>
              </a:rPr>
              <a:t>事業</a:t>
            </a:r>
            <a:endParaRPr kumimoji="1" lang="ja-JP" altLang="en-US" sz="2400" dirty="0">
              <a:latin typeface="メイリオ" panose="020B0604030504040204" pitchFamily="50" charset="-128"/>
              <a:ea typeface="メイリオ" panose="020B0604030504040204" pitchFamily="50" charset="-128"/>
            </a:endParaRPr>
          </a:p>
        </p:txBody>
      </p:sp>
      <p:sp>
        <p:nvSpPr>
          <p:cNvPr id="31" name="角丸四角形 30"/>
          <p:cNvSpPr/>
          <p:nvPr/>
        </p:nvSpPr>
        <p:spPr>
          <a:xfrm>
            <a:off x="271397" y="950494"/>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rPr>
              <a:t>令和３年度～</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9064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9397" y="191215"/>
            <a:ext cx="8507077" cy="546945"/>
          </a:xfrm>
          <a:prstGeom prst="rect">
            <a:avLst/>
          </a:prstGeom>
          <a:noFill/>
        </p:spPr>
        <p:txBody>
          <a:bodyPr wrap="square" rtlCol="0">
            <a:spAutoFit/>
          </a:bodyPr>
          <a:lstStyle/>
          <a:p>
            <a:r>
              <a:rPr lang="ja-JP" altLang="en-US" sz="2954" b="1" dirty="0" smtClean="0">
                <a:latin typeface="HGｺﾞｼｯｸE" panose="020B0909000000000000" pitchFamily="49" charset="-128"/>
                <a:ea typeface="HGｺﾞｼｯｸE" panose="020B0909000000000000" pitchFamily="49" charset="-128"/>
                <a:cs typeface="メイリオ" panose="020B0604030504040204" pitchFamily="50" charset="-128"/>
              </a:rPr>
              <a:t>　事業実施に至った経緯</a:t>
            </a:r>
            <a:endParaRPr lang="ja-JP" altLang="en-US" sz="2954" b="1" dirty="0">
              <a:latin typeface="HGｺﾞｼｯｸE" panose="020B0909000000000000" pitchFamily="49" charset="-128"/>
              <a:ea typeface="HGｺﾞｼｯｸE" panose="020B0909000000000000" pitchFamily="49" charset="-128"/>
              <a:cs typeface="メイリオ" panose="020B0604030504040204" pitchFamily="50" charset="-128"/>
            </a:endParaRPr>
          </a:p>
        </p:txBody>
      </p:sp>
      <p:pic>
        <p:nvPicPr>
          <p:cNvPr id="1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7" y="793580"/>
            <a:ext cx="9122750" cy="25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8" name="テキスト ボックス 7"/>
          <p:cNvSpPr txBox="1"/>
          <p:nvPr/>
        </p:nvSpPr>
        <p:spPr>
          <a:xfrm>
            <a:off x="3961462" y="6356350"/>
            <a:ext cx="1148071" cy="523220"/>
          </a:xfrm>
          <a:prstGeom prst="rect">
            <a:avLst/>
          </a:prstGeom>
          <a:noFill/>
        </p:spPr>
        <p:txBody>
          <a:bodyPr wrap="none" rtlCol="0">
            <a:spAutoFit/>
          </a:bodyPr>
          <a:lstStyle/>
          <a:p>
            <a:r>
              <a:rPr kumimoji="1" lang="ja-JP" altLang="en-US" sz="2800" dirty="0" smtClean="0"/>
              <a:t>－</a:t>
            </a:r>
            <a:r>
              <a:rPr lang="ja-JP" altLang="en-US" sz="2800" dirty="0"/>
              <a:t>２</a:t>
            </a:r>
            <a:r>
              <a:rPr kumimoji="1" lang="ja-JP" altLang="en-US" sz="2800" dirty="0" smtClean="0"/>
              <a:t>－</a:t>
            </a:r>
            <a:endParaRPr kumimoji="1" lang="ja-JP" altLang="en-US" sz="2800" dirty="0"/>
          </a:p>
        </p:txBody>
      </p:sp>
      <p:sp>
        <p:nvSpPr>
          <p:cNvPr id="5" name="角丸四角形 4"/>
          <p:cNvSpPr/>
          <p:nvPr/>
        </p:nvSpPr>
        <p:spPr>
          <a:xfrm>
            <a:off x="1953488" y="1084291"/>
            <a:ext cx="6442367" cy="1991417"/>
          </a:xfrm>
          <a:prstGeom prst="roundRect">
            <a:avLst>
              <a:gd name="adj" fmla="val 182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rPr>
              <a:t>　</a:t>
            </a:r>
            <a:r>
              <a:rPr lang="ja-JP" altLang="en-US" sz="2800" dirty="0" smtClean="0">
                <a:solidFill>
                  <a:schemeClr val="tx1"/>
                </a:solidFill>
                <a:latin typeface="HGP明朝E" panose="02020900000000000000" pitchFamily="18" charset="-128"/>
                <a:ea typeface="HGP明朝E" panose="02020900000000000000" pitchFamily="18" charset="-128"/>
              </a:rPr>
              <a:t>県小児在宅医療連携拠点事業のモデル地区として指定を受ける。</a:t>
            </a:r>
            <a:endParaRPr lang="en-US" altLang="ja-JP" sz="2800" dirty="0" smtClean="0">
              <a:solidFill>
                <a:schemeClr val="tx1"/>
              </a:solidFill>
              <a:latin typeface="HGP明朝E" panose="02020900000000000000" pitchFamily="18" charset="-128"/>
              <a:ea typeface="HGP明朝E" panose="02020900000000000000" pitchFamily="18" charset="-128"/>
            </a:endParaRPr>
          </a:p>
          <a:p>
            <a:r>
              <a:rPr kumimoji="1" lang="ja-JP" altLang="en-US" sz="2800" dirty="0">
                <a:solidFill>
                  <a:schemeClr val="tx1"/>
                </a:solidFill>
                <a:latin typeface="HGP明朝E" panose="02020900000000000000" pitchFamily="18" charset="-128"/>
                <a:ea typeface="HGP明朝E" panose="02020900000000000000" pitchFamily="18" charset="-128"/>
              </a:rPr>
              <a:t>　</a:t>
            </a:r>
            <a:r>
              <a:rPr kumimoji="1" lang="ja-JP" altLang="en-US" sz="2800" dirty="0" smtClean="0">
                <a:solidFill>
                  <a:schemeClr val="tx1"/>
                </a:solidFill>
                <a:latin typeface="HGP明朝E" panose="02020900000000000000" pitchFamily="18" charset="-128"/>
                <a:ea typeface="HGP明朝E" panose="02020900000000000000" pitchFamily="18" charset="-128"/>
              </a:rPr>
              <a:t>⇒　市内の医療的ケア児の実態把握、</a:t>
            </a:r>
            <a:endParaRPr kumimoji="1" lang="en-US" altLang="ja-JP" sz="2800" dirty="0" smtClean="0">
              <a:solidFill>
                <a:schemeClr val="tx1"/>
              </a:solidFill>
              <a:latin typeface="HGP明朝E" panose="02020900000000000000" pitchFamily="18" charset="-128"/>
              <a:ea typeface="HGP明朝E" panose="02020900000000000000" pitchFamily="18" charset="-128"/>
            </a:endParaRPr>
          </a:p>
          <a:p>
            <a:r>
              <a:rPr lang="ja-JP" altLang="en-US" sz="2800" dirty="0">
                <a:solidFill>
                  <a:schemeClr val="tx1"/>
                </a:solidFill>
                <a:latin typeface="HGP明朝E" panose="02020900000000000000" pitchFamily="18" charset="-128"/>
                <a:ea typeface="HGP明朝E" panose="02020900000000000000" pitchFamily="18" charset="-128"/>
              </a:rPr>
              <a:t>　</a:t>
            </a:r>
            <a:r>
              <a:rPr lang="ja-JP" altLang="en-US" sz="2800" dirty="0" smtClean="0">
                <a:solidFill>
                  <a:schemeClr val="tx1"/>
                </a:solidFill>
                <a:latin typeface="HGP明朝E" panose="02020900000000000000" pitchFamily="18" charset="-128"/>
                <a:ea typeface="HGP明朝E" panose="02020900000000000000" pitchFamily="18" charset="-128"/>
              </a:rPr>
              <a:t>　　</a:t>
            </a:r>
            <a:r>
              <a:rPr kumimoji="1" lang="ja-JP" altLang="en-US" sz="2800" dirty="0" smtClean="0">
                <a:solidFill>
                  <a:schemeClr val="tx1"/>
                </a:solidFill>
                <a:latin typeface="HGP明朝E" panose="02020900000000000000" pitchFamily="18" charset="-128"/>
                <a:ea typeface="HGP明朝E" panose="02020900000000000000" pitchFamily="18" charset="-128"/>
              </a:rPr>
              <a:t>課題抽出を行う。</a:t>
            </a:r>
            <a:endParaRPr kumimoji="1" lang="ja-JP" altLang="en-US" sz="2800" dirty="0">
              <a:solidFill>
                <a:schemeClr val="tx1"/>
              </a:solidFill>
              <a:latin typeface="HGP明朝E" panose="02020900000000000000" pitchFamily="18" charset="-128"/>
              <a:ea typeface="HGP明朝E" panose="02020900000000000000" pitchFamily="18" charset="-128"/>
            </a:endParaRPr>
          </a:p>
        </p:txBody>
      </p:sp>
      <p:sp>
        <p:nvSpPr>
          <p:cNvPr id="6" name="正方形/長方形 5"/>
          <p:cNvSpPr/>
          <p:nvPr/>
        </p:nvSpPr>
        <p:spPr>
          <a:xfrm>
            <a:off x="191174" y="1087932"/>
            <a:ext cx="1679190" cy="1987776"/>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平成２５、</a:t>
            </a:r>
            <a:endParaRPr kumimoji="1" lang="en-US" altLang="ja-JP" sz="2800" b="1" dirty="0" smtClean="0">
              <a:solidFill>
                <a:schemeClr val="tx1"/>
              </a:solidFill>
            </a:endParaRPr>
          </a:p>
          <a:p>
            <a:pPr algn="ctr"/>
            <a:r>
              <a:rPr kumimoji="1" lang="ja-JP" altLang="en-US" sz="2800" b="1" dirty="0" smtClean="0">
                <a:solidFill>
                  <a:schemeClr val="tx1"/>
                </a:solidFill>
              </a:rPr>
              <a:t>２６年度</a:t>
            </a:r>
            <a:endParaRPr kumimoji="1" lang="ja-JP" altLang="en-US" sz="2800" b="1" dirty="0">
              <a:solidFill>
                <a:schemeClr val="tx1"/>
              </a:solidFill>
            </a:endParaRPr>
          </a:p>
        </p:txBody>
      </p:sp>
      <p:sp>
        <p:nvSpPr>
          <p:cNvPr id="12" name="正方形/長方形 11"/>
          <p:cNvSpPr/>
          <p:nvPr/>
        </p:nvSpPr>
        <p:spPr>
          <a:xfrm>
            <a:off x="191174" y="3120402"/>
            <a:ext cx="1679190" cy="217517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平成２７年度</a:t>
            </a:r>
            <a:endParaRPr kumimoji="1" lang="ja-JP" altLang="en-US" sz="2800" b="1" dirty="0">
              <a:solidFill>
                <a:schemeClr val="tx1"/>
              </a:solidFill>
            </a:endParaRPr>
          </a:p>
        </p:txBody>
      </p:sp>
      <p:sp>
        <p:nvSpPr>
          <p:cNvPr id="14" name="角丸四角形 13"/>
          <p:cNvSpPr/>
          <p:nvPr/>
        </p:nvSpPr>
        <p:spPr>
          <a:xfrm>
            <a:off x="1953488" y="3120402"/>
            <a:ext cx="6442367" cy="2175170"/>
          </a:xfrm>
          <a:prstGeom prst="roundRect">
            <a:avLst>
              <a:gd name="adj" fmla="val 182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rPr>
              <a:t>　</a:t>
            </a:r>
            <a:r>
              <a:rPr lang="ja-JP" altLang="en-US" sz="2800" dirty="0" smtClean="0">
                <a:solidFill>
                  <a:schemeClr val="tx1"/>
                </a:solidFill>
                <a:latin typeface="HGP明朝E" panose="02020900000000000000" pitchFamily="18" charset="-128"/>
                <a:ea typeface="HGP明朝E" panose="02020900000000000000" pitchFamily="18" charset="-128"/>
              </a:rPr>
              <a:t>関係機関のネットワーク組織「ｅケアネットそうい</a:t>
            </a:r>
            <a:r>
              <a:rPr lang="ja-JP" altLang="en-US" sz="2800" dirty="0">
                <a:solidFill>
                  <a:schemeClr val="tx1"/>
                </a:solidFill>
                <a:latin typeface="HGP明朝E" panose="02020900000000000000" pitchFamily="18" charset="-128"/>
                <a:ea typeface="HGP明朝E" panose="02020900000000000000" pitchFamily="18" charset="-128"/>
              </a:rPr>
              <a:t>ん</a:t>
            </a:r>
            <a:r>
              <a:rPr lang="ja-JP" altLang="en-US" sz="2800" dirty="0" smtClean="0">
                <a:solidFill>
                  <a:schemeClr val="tx1"/>
                </a:solidFill>
                <a:latin typeface="HGP明朝E" panose="02020900000000000000" pitchFamily="18" charset="-128"/>
                <a:ea typeface="HGP明朝E" panose="02020900000000000000" pitchFamily="18" charset="-128"/>
              </a:rPr>
              <a:t>」設立。医療機関、訪問看護ステーション、行政等が参加。事例検討、課題検討等を行う。</a:t>
            </a:r>
          </a:p>
        </p:txBody>
      </p:sp>
      <p:sp>
        <p:nvSpPr>
          <p:cNvPr id="15" name="正方形/長方形 14"/>
          <p:cNvSpPr/>
          <p:nvPr/>
        </p:nvSpPr>
        <p:spPr>
          <a:xfrm>
            <a:off x="191174" y="5350992"/>
            <a:ext cx="1679190" cy="106367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平成３０年度</a:t>
            </a:r>
            <a:endParaRPr kumimoji="1" lang="ja-JP" altLang="en-US" sz="2800" b="1" dirty="0">
              <a:solidFill>
                <a:schemeClr val="tx1"/>
              </a:solidFill>
            </a:endParaRPr>
          </a:p>
        </p:txBody>
      </p:sp>
      <p:sp>
        <p:nvSpPr>
          <p:cNvPr id="17" name="角丸四角形 16"/>
          <p:cNvSpPr/>
          <p:nvPr/>
        </p:nvSpPr>
        <p:spPr>
          <a:xfrm>
            <a:off x="1953488" y="5334009"/>
            <a:ext cx="6442367" cy="1094509"/>
          </a:xfrm>
          <a:prstGeom prst="roundRect">
            <a:avLst>
              <a:gd name="adj" fmla="val 182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rPr>
              <a:t>　</a:t>
            </a:r>
            <a:r>
              <a:rPr lang="ja-JP" altLang="en-US" sz="2800" dirty="0" smtClean="0">
                <a:solidFill>
                  <a:schemeClr val="tx1"/>
                </a:solidFill>
                <a:latin typeface="HGP明朝E" panose="02020900000000000000" pitchFamily="18" charset="-128"/>
                <a:ea typeface="HGP明朝E" panose="02020900000000000000" pitchFamily="18" charset="-128"/>
              </a:rPr>
              <a:t>桑名市総合医療センター開設。ＮＩＣＵ（新生児集中治療室）設置。</a:t>
            </a:r>
            <a:endParaRPr lang="en-US" altLang="ja-JP" sz="2800" dirty="0" smtClean="0">
              <a:solidFill>
                <a:schemeClr val="tx1"/>
              </a:solidFill>
              <a:latin typeface="HGP明朝E" panose="02020900000000000000" pitchFamily="18" charset="-128"/>
              <a:ea typeface="HGP明朝E" panose="02020900000000000000" pitchFamily="18" charset="-128"/>
            </a:endParaRPr>
          </a:p>
        </p:txBody>
      </p:sp>
      <p:sp>
        <p:nvSpPr>
          <p:cNvPr id="7" name="角丸四角形吹き出し 6"/>
          <p:cNvSpPr/>
          <p:nvPr/>
        </p:nvSpPr>
        <p:spPr>
          <a:xfrm>
            <a:off x="4752109" y="4641448"/>
            <a:ext cx="3408217" cy="612648"/>
          </a:xfrm>
          <a:prstGeom prst="wedgeRoundRectCallout">
            <a:avLst>
              <a:gd name="adj1" fmla="val -2320"/>
              <a:gd name="adj2" fmla="val -7997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HGS創英ﾌﾟﾚｾﾞﾝｽEB" panose="02020800000000000000" pitchFamily="18" charset="-128"/>
                <a:ea typeface="HGS創英ﾌﾟﾚｾﾞﾝｽEB" panose="02020800000000000000" pitchFamily="18" charset="-128"/>
              </a:rPr>
              <a:t>在宅支援の必要性など把握</a:t>
            </a:r>
            <a:endParaRPr kumimoji="1" lang="ja-JP" altLang="en-US" sz="2000" b="1"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2" name="テキスト ボックス 1"/>
          <p:cNvSpPr txBox="1"/>
          <p:nvPr/>
        </p:nvSpPr>
        <p:spPr>
          <a:xfrm>
            <a:off x="8603759" y="3144980"/>
            <a:ext cx="553998" cy="3616509"/>
          </a:xfrm>
          <a:prstGeom prst="rect">
            <a:avLst/>
          </a:prstGeom>
          <a:noFill/>
        </p:spPr>
        <p:txBody>
          <a:bodyPr vert="eaVert" wrap="square" rtlCol="0">
            <a:spAutoFit/>
          </a:bodyPr>
          <a:lstStyle/>
          <a:p>
            <a:r>
              <a:rPr lang="ja-JP" altLang="en-US" sz="2400" dirty="0" smtClean="0"/>
              <a:t>平行して支援策を検討</a:t>
            </a:r>
            <a:endParaRPr kumimoji="1" lang="ja-JP" altLang="en-US" sz="2400" dirty="0"/>
          </a:p>
        </p:txBody>
      </p:sp>
      <p:sp>
        <p:nvSpPr>
          <p:cNvPr id="3" name="右中かっこ 2"/>
          <p:cNvSpPr/>
          <p:nvPr/>
        </p:nvSpPr>
        <p:spPr>
          <a:xfrm>
            <a:off x="8493009" y="3283527"/>
            <a:ext cx="221500" cy="3072823"/>
          </a:xfrm>
          <a:prstGeom prst="rightBrace">
            <a:avLst>
              <a:gd name="adj1" fmla="val 8333"/>
              <a:gd name="adj2" fmla="val 100000"/>
            </a:avLst>
          </a:prstGeom>
          <a:ln w="603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10261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ドーナツ 5"/>
          <p:cNvSpPr/>
          <p:nvPr/>
        </p:nvSpPr>
        <p:spPr>
          <a:xfrm>
            <a:off x="432468" y="1663171"/>
            <a:ext cx="2447892" cy="1499183"/>
          </a:xfrm>
          <a:prstGeom prst="donut">
            <a:avLst>
              <a:gd name="adj" fmla="val 2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7" name="テキスト ボックス 6"/>
          <p:cNvSpPr txBox="1"/>
          <p:nvPr/>
        </p:nvSpPr>
        <p:spPr>
          <a:xfrm>
            <a:off x="866096" y="2059267"/>
            <a:ext cx="1723549" cy="707886"/>
          </a:xfrm>
          <a:prstGeom prst="rect">
            <a:avLst/>
          </a:prstGeom>
          <a:noFill/>
        </p:spPr>
        <p:txBody>
          <a:bodyPr wrap="non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ｅケアネット</a:t>
            </a:r>
            <a:endParaRPr lang="en-US" altLang="ja-JP" sz="2000" dirty="0">
              <a:latin typeface="HG創英角ﾎﾟｯﾌﾟ体" panose="040B0A09000000000000" pitchFamily="49" charset="-128"/>
              <a:ea typeface="HG創英角ﾎﾟｯﾌﾟ体" panose="040B0A09000000000000" pitchFamily="49" charset="-128"/>
            </a:endParaRPr>
          </a:p>
          <a:p>
            <a:r>
              <a:rPr lang="ja-JP" altLang="en-US" sz="2000" dirty="0">
                <a:latin typeface="HG創英角ﾎﾟｯﾌﾟ体" panose="040B0A09000000000000" pitchFamily="49" charset="-128"/>
                <a:ea typeface="HG創英角ﾎﾟｯﾌﾟ体" panose="040B0A09000000000000" pitchFamily="49" charset="-128"/>
              </a:rPr>
              <a:t>そう</a:t>
            </a:r>
            <a:r>
              <a:rPr lang="ja-JP" altLang="en-US" sz="2000" dirty="0" smtClean="0">
                <a:latin typeface="HG創英角ﾎﾟｯﾌﾟ体" panose="040B0A09000000000000" pitchFamily="49" charset="-128"/>
                <a:ea typeface="HG創英角ﾎﾟｯﾌﾟ体" panose="040B0A09000000000000" pitchFamily="49" charset="-128"/>
              </a:rPr>
              <a:t>いん・</a:t>
            </a:r>
            <a:r>
              <a:rPr lang="en-US" altLang="ja-JP" sz="2000" dirty="0" smtClean="0">
                <a:latin typeface="HG創英角ﾎﾟｯﾌﾟ体" panose="040B0A09000000000000" pitchFamily="49" charset="-128"/>
                <a:ea typeface="HG創英角ﾎﾟｯﾌﾟ体" panose="040B0A09000000000000" pitchFamily="49" charset="-128"/>
              </a:rPr>
              <a:t>SV</a:t>
            </a:r>
            <a:endParaRPr lang="en-US" altLang="ja-JP" sz="2000" dirty="0">
              <a:latin typeface="HG創英角ﾎﾟｯﾌﾟ体" panose="040B0A09000000000000" pitchFamily="49" charset="-128"/>
              <a:ea typeface="HG創英角ﾎﾟｯﾌﾟ体" panose="040B0A09000000000000" pitchFamily="49" charset="-128"/>
            </a:endParaRPr>
          </a:p>
        </p:txBody>
      </p:sp>
      <p:sp>
        <p:nvSpPr>
          <p:cNvPr id="8" name="正方形/長方形 7"/>
          <p:cNvSpPr/>
          <p:nvPr/>
        </p:nvSpPr>
        <p:spPr>
          <a:xfrm>
            <a:off x="2070872" y="4018890"/>
            <a:ext cx="1957841" cy="11241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0" name="角丸四角形 9"/>
          <p:cNvSpPr/>
          <p:nvPr/>
        </p:nvSpPr>
        <p:spPr>
          <a:xfrm>
            <a:off x="2093222" y="3713091"/>
            <a:ext cx="1743397" cy="68792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創英角ﾎﾟｯﾌﾟ体" panose="040B0A09000000000000" pitchFamily="49" charset="-128"/>
                <a:ea typeface="HG創英角ﾎﾟｯﾌﾟ体" panose="040B0A09000000000000" pitchFamily="49" charset="-128"/>
              </a:rPr>
              <a:t>桑名市</a:t>
            </a:r>
            <a:r>
              <a:rPr lang="ja-JP" altLang="en-US" dirty="0" smtClean="0">
                <a:solidFill>
                  <a:schemeClr val="tx1"/>
                </a:solidFill>
                <a:latin typeface="HG創英角ﾎﾟｯﾌﾟ体" panose="040B0A09000000000000" pitchFamily="49" charset="-128"/>
                <a:ea typeface="HG創英角ﾎﾟｯﾌﾟ体" panose="040B0A09000000000000" pitchFamily="49" charset="-128"/>
              </a:rPr>
              <a:t>子ども</a:t>
            </a:r>
            <a:endParaRPr lang="en-US" altLang="ja-JP" dirty="0" smtClean="0">
              <a:solidFill>
                <a:schemeClr val="tx1"/>
              </a:solidFill>
              <a:latin typeface="HG創英角ﾎﾟｯﾌﾟ体" panose="040B0A09000000000000" pitchFamily="49" charset="-128"/>
              <a:ea typeface="HG創英角ﾎﾟｯﾌﾟ体" panose="040B0A09000000000000" pitchFamily="49" charset="-128"/>
            </a:endParaRPr>
          </a:p>
          <a:p>
            <a:pPr algn="ctr"/>
            <a:r>
              <a:rPr lang="ja-JP" altLang="en-US" dirty="0" smtClean="0">
                <a:solidFill>
                  <a:schemeClr val="tx1"/>
                </a:solidFill>
                <a:latin typeface="HG創英角ﾎﾟｯﾌﾟ体" panose="040B0A09000000000000" pitchFamily="49" charset="-128"/>
                <a:ea typeface="HG創英角ﾎﾟｯﾌﾟ体" panose="040B0A09000000000000" pitchFamily="49" charset="-128"/>
              </a:rPr>
              <a:t>総合</a:t>
            </a:r>
            <a:r>
              <a:rPr lang="ja-JP" altLang="en-US" dirty="0">
                <a:solidFill>
                  <a:schemeClr val="tx1"/>
                </a:solidFill>
                <a:latin typeface="HG創英角ﾎﾟｯﾌﾟ体" panose="040B0A09000000000000" pitchFamily="49" charset="-128"/>
                <a:ea typeface="HG創英角ﾎﾟｯﾌﾟ体" panose="040B0A09000000000000" pitchFamily="49" charset="-128"/>
              </a:rPr>
              <a:t>センタ</a:t>
            </a:r>
            <a:r>
              <a:rPr lang="ja-JP" altLang="en-US" dirty="0" smtClean="0">
                <a:solidFill>
                  <a:schemeClr val="tx1"/>
                </a:solidFill>
                <a:latin typeface="HG創英角ﾎﾟｯﾌﾟ体" panose="040B0A09000000000000" pitchFamily="49" charset="-128"/>
                <a:ea typeface="HG創英角ﾎﾟｯﾌﾟ体" panose="040B0A09000000000000" pitchFamily="49" charset="-128"/>
              </a:rPr>
              <a:t>ー</a:t>
            </a:r>
            <a:endParaRPr lang="en-US" altLang="ja-JP"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2" name="テキスト ボックス 11"/>
          <p:cNvSpPr txBox="1"/>
          <p:nvPr/>
        </p:nvSpPr>
        <p:spPr>
          <a:xfrm>
            <a:off x="2630514" y="5159177"/>
            <a:ext cx="1619354" cy="584775"/>
          </a:xfrm>
          <a:prstGeom prst="rect">
            <a:avLst/>
          </a:prstGeom>
          <a:noFill/>
        </p:spPr>
        <p:txBody>
          <a:bodyPr wrap="none" rtlCol="0">
            <a:spAutoFit/>
          </a:bodyPr>
          <a:lstStyle/>
          <a:p>
            <a:r>
              <a:rPr lang="ja-JP" altLang="en-US" sz="1600" dirty="0"/>
              <a:t>医療的ケア児等</a:t>
            </a:r>
            <a:endParaRPr lang="en-US" altLang="ja-JP" sz="1600" dirty="0"/>
          </a:p>
          <a:p>
            <a:r>
              <a:rPr lang="ja-JP" altLang="en-US" sz="1600" dirty="0"/>
              <a:t>コーディネーター</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75" y="4306647"/>
            <a:ext cx="999438" cy="930729"/>
          </a:xfrm>
          <a:prstGeom prst="rect">
            <a:avLst/>
          </a:prstGeom>
        </p:spPr>
      </p:pic>
      <p:sp>
        <p:nvSpPr>
          <p:cNvPr id="14" name="下矢印 13"/>
          <p:cNvSpPr/>
          <p:nvPr/>
        </p:nvSpPr>
        <p:spPr>
          <a:xfrm rot="19935021">
            <a:off x="2080473" y="3159580"/>
            <a:ext cx="363474" cy="437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テキスト ボックス 14"/>
          <p:cNvSpPr txBox="1"/>
          <p:nvPr/>
        </p:nvSpPr>
        <p:spPr>
          <a:xfrm>
            <a:off x="1479239" y="3300483"/>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助言</a:t>
            </a:r>
          </a:p>
        </p:txBody>
      </p:sp>
      <p:sp>
        <p:nvSpPr>
          <p:cNvPr id="17" name="テキスト ボックス 16"/>
          <p:cNvSpPr txBox="1"/>
          <p:nvPr/>
        </p:nvSpPr>
        <p:spPr>
          <a:xfrm>
            <a:off x="14851" y="3335772"/>
            <a:ext cx="1107996" cy="807913"/>
          </a:xfrm>
          <a:prstGeom prst="rect">
            <a:avLst/>
          </a:prstGeom>
          <a:noFill/>
        </p:spPr>
        <p:txBody>
          <a:bodyPr wrap="none" rtlCol="0">
            <a:spAutoFit/>
          </a:bodyPr>
          <a:lstStyle/>
          <a:p>
            <a:r>
              <a:rPr lang="ja-JP" altLang="en-US" dirty="0" smtClean="0"/>
              <a:t>訪問看護</a:t>
            </a:r>
            <a:endParaRPr lang="en-US" altLang="ja-JP" dirty="0" smtClean="0"/>
          </a:p>
          <a:p>
            <a:r>
              <a:rPr lang="ja-JP" altLang="en-US" dirty="0" smtClean="0"/>
              <a:t>事業所</a:t>
            </a:r>
            <a:endParaRPr lang="en-US" altLang="ja-JP" dirty="0"/>
          </a:p>
          <a:p>
            <a:endParaRPr lang="ja-JP" altLang="en-US" sz="1050" dirty="0"/>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665" y="2818594"/>
            <a:ext cx="1554618" cy="858930"/>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264" y="1244851"/>
            <a:ext cx="881076" cy="738086"/>
          </a:xfrm>
          <a:prstGeom prst="rect">
            <a:avLst/>
          </a:prstGeom>
        </p:spPr>
      </p:pic>
      <p:sp>
        <p:nvSpPr>
          <p:cNvPr id="21" name="テキスト ボックス 20"/>
          <p:cNvSpPr txBox="1"/>
          <p:nvPr/>
        </p:nvSpPr>
        <p:spPr>
          <a:xfrm>
            <a:off x="2630514" y="1956407"/>
            <a:ext cx="1107996" cy="369332"/>
          </a:xfrm>
          <a:prstGeom prst="rect">
            <a:avLst/>
          </a:prstGeom>
          <a:noFill/>
        </p:spPr>
        <p:txBody>
          <a:bodyPr wrap="none" rtlCol="0">
            <a:spAutoFit/>
          </a:bodyPr>
          <a:lstStyle/>
          <a:p>
            <a:r>
              <a:rPr lang="ja-JP" altLang="en-US" dirty="0"/>
              <a:t>医療機関</a:t>
            </a:r>
            <a:endParaRPr lang="en-US" altLang="ja-JP" dirty="0"/>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17" y="1144008"/>
            <a:ext cx="1058150" cy="1004896"/>
          </a:xfrm>
          <a:prstGeom prst="rect">
            <a:avLst/>
          </a:prstGeom>
        </p:spPr>
      </p:pic>
      <p:sp>
        <p:nvSpPr>
          <p:cNvPr id="23" name="テキスト ボックス 22"/>
          <p:cNvSpPr txBox="1"/>
          <p:nvPr/>
        </p:nvSpPr>
        <p:spPr>
          <a:xfrm>
            <a:off x="0" y="1956407"/>
            <a:ext cx="646331" cy="369332"/>
          </a:xfrm>
          <a:prstGeom prst="rect">
            <a:avLst/>
          </a:prstGeom>
          <a:noFill/>
        </p:spPr>
        <p:txBody>
          <a:bodyPr wrap="none" rtlCol="0">
            <a:spAutoFit/>
          </a:bodyPr>
          <a:lstStyle/>
          <a:p>
            <a:r>
              <a:rPr lang="ja-JP" altLang="en-US" dirty="0"/>
              <a:t>学校</a:t>
            </a:r>
            <a:endParaRPr lang="en-US" altLang="ja-JP" dirty="0"/>
          </a:p>
        </p:txBody>
      </p:sp>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8" y="4758367"/>
            <a:ext cx="1580546" cy="1432489"/>
          </a:xfrm>
          <a:prstGeom prst="rect">
            <a:avLst/>
          </a:prstGeom>
        </p:spPr>
      </p:pic>
      <p:sp>
        <p:nvSpPr>
          <p:cNvPr id="25" name="下カーブ矢印 24"/>
          <p:cNvSpPr/>
          <p:nvPr/>
        </p:nvSpPr>
        <p:spPr>
          <a:xfrm>
            <a:off x="883183" y="4038207"/>
            <a:ext cx="1075034" cy="5486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26" name="テキスト ボックス 25"/>
          <p:cNvSpPr txBox="1"/>
          <p:nvPr/>
        </p:nvSpPr>
        <p:spPr>
          <a:xfrm>
            <a:off x="124117" y="6211669"/>
            <a:ext cx="1529586" cy="646331"/>
          </a:xfrm>
          <a:prstGeom prst="rect">
            <a:avLst/>
          </a:prstGeom>
          <a:noFill/>
        </p:spPr>
        <p:txBody>
          <a:bodyPr wrap="none" rtlCol="0">
            <a:spAutoFit/>
          </a:bodyPr>
          <a:lstStyle/>
          <a:p>
            <a:r>
              <a:rPr lang="ja-JP" altLang="en-US" dirty="0"/>
              <a:t>医療的</a:t>
            </a:r>
            <a:r>
              <a:rPr lang="ja-JP" altLang="en-US" dirty="0" smtClean="0"/>
              <a:t>ケア児</a:t>
            </a:r>
            <a:endParaRPr lang="en-US" altLang="ja-JP" dirty="0"/>
          </a:p>
          <a:p>
            <a:r>
              <a:rPr lang="ja-JP" altLang="en-US" dirty="0" smtClean="0"/>
              <a:t>および保護者</a:t>
            </a:r>
            <a:endParaRPr lang="en-US" altLang="ja-JP" dirty="0" smtClean="0"/>
          </a:p>
        </p:txBody>
      </p:sp>
      <p:sp>
        <p:nvSpPr>
          <p:cNvPr id="27" name="テキスト ボックス 26"/>
          <p:cNvSpPr txBox="1"/>
          <p:nvPr/>
        </p:nvSpPr>
        <p:spPr>
          <a:xfrm>
            <a:off x="210821" y="4281313"/>
            <a:ext cx="697627" cy="400110"/>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相談</a:t>
            </a:r>
          </a:p>
        </p:txBody>
      </p:sp>
      <p:sp>
        <p:nvSpPr>
          <p:cNvPr id="28" name="テキスト ボックス 27"/>
          <p:cNvSpPr txBox="1"/>
          <p:nvPr/>
        </p:nvSpPr>
        <p:spPr>
          <a:xfrm>
            <a:off x="7136981" y="3728525"/>
            <a:ext cx="1866217" cy="646331"/>
          </a:xfrm>
          <a:prstGeom prst="rect">
            <a:avLst/>
          </a:prstGeom>
          <a:noFill/>
        </p:spPr>
        <p:txBody>
          <a:bodyPr wrap="none" rtlCol="0">
            <a:spAutoFit/>
          </a:bodyPr>
          <a:lstStyle/>
          <a:p>
            <a:r>
              <a:rPr lang="ja-JP" altLang="en-US" dirty="0"/>
              <a:t>桑名市</a:t>
            </a:r>
            <a:r>
              <a:rPr lang="ja-JP" altLang="en-US" dirty="0" smtClean="0"/>
              <a:t>総合</a:t>
            </a:r>
            <a:endParaRPr lang="en-US" altLang="ja-JP" dirty="0" smtClean="0"/>
          </a:p>
          <a:p>
            <a:r>
              <a:rPr lang="ja-JP" altLang="en-US" dirty="0" smtClean="0"/>
              <a:t>医療センターなど</a:t>
            </a:r>
            <a:endParaRPr lang="ja-JP" altLang="en-US" dirty="0"/>
          </a:p>
        </p:txBody>
      </p:sp>
      <p:sp>
        <p:nvSpPr>
          <p:cNvPr id="29" name="正方形/長方形 28"/>
          <p:cNvSpPr/>
          <p:nvPr/>
        </p:nvSpPr>
        <p:spPr>
          <a:xfrm>
            <a:off x="5011370" y="3627267"/>
            <a:ext cx="2074190" cy="13541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31" name="角丸四角形 30"/>
          <p:cNvSpPr/>
          <p:nvPr/>
        </p:nvSpPr>
        <p:spPr>
          <a:xfrm>
            <a:off x="4953011" y="3224234"/>
            <a:ext cx="1744820" cy="68792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創英角ﾎﾟｯﾌﾟ体" panose="040B0A09000000000000" pitchFamily="49" charset="-128"/>
                <a:ea typeface="HG創英角ﾎﾟｯﾌﾟ体" panose="040B0A09000000000000" pitchFamily="49" charset="-128"/>
              </a:rPr>
              <a:t>児童発達支援</a:t>
            </a:r>
            <a:endParaRPr lang="en-US" altLang="ja-JP" dirty="0">
              <a:solidFill>
                <a:schemeClr val="tx1"/>
              </a:solidFill>
              <a:latin typeface="HG創英角ﾎﾟｯﾌﾟ体" panose="040B0A09000000000000" pitchFamily="49" charset="-128"/>
              <a:ea typeface="HG創英角ﾎﾟｯﾌﾟ体" panose="040B0A09000000000000" pitchFamily="49" charset="-128"/>
            </a:endParaRPr>
          </a:p>
          <a:p>
            <a:pPr algn="ctr"/>
            <a:r>
              <a:rPr lang="ja-JP" altLang="en-US" dirty="0">
                <a:solidFill>
                  <a:schemeClr val="tx1"/>
                </a:solidFill>
                <a:latin typeface="HG創英角ﾎﾟｯﾌﾟ体" panose="040B0A09000000000000" pitchFamily="49" charset="-128"/>
                <a:ea typeface="HG創英角ﾎﾟｯﾌﾟ体" panose="040B0A09000000000000" pitchFamily="49" charset="-128"/>
              </a:rPr>
              <a:t>センター</a:t>
            </a:r>
            <a:endParaRPr lang="en-US" altLang="ja-JP"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33" name="左右矢印 32"/>
          <p:cNvSpPr/>
          <p:nvPr/>
        </p:nvSpPr>
        <p:spPr>
          <a:xfrm>
            <a:off x="4143889" y="3889235"/>
            <a:ext cx="750553" cy="511780"/>
          </a:xfrm>
          <a:prstGeom prst="leftRightArrow">
            <a:avLst>
              <a:gd name="adj1" fmla="val 391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テキスト ボックス 33"/>
          <p:cNvSpPr txBox="1"/>
          <p:nvPr/>
        </p:nvSpPr>
        <p:spPr>
          <a:xfrm>
            <a:off x="4313618" y="4426296"/>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連携</a:t>
            </a:r>
          </a:p>
        </p:txBody>
      </p:sp>
      <p:sp>
        <p:nvSpPr>
          <p:cNvPr id="36" name="下カーブ矢印 35"/>
          <p:cNvSpPr/>
          <p:nvPr/>
        </p:nvSpPr>
        <p:spPr>
          <a:xfrm rot="20338874">
            <a:off x="3187056" y="2197981"/>
            <a:ext cx="3386158" cy="5421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0" name="角丸四角形 39"/>
          <p:cNvSpPr/>
          <p:nvPr/>
        </p:nvSpPr>
        <p:spPr>
          <a:xfrm>
            <a:off x="5183516" y="3955641"/>
            <a:ext cx="1640069" cy="839987"/>
          </a:xfrm>
          <a:prstGeom prst="roundRect">
            <a:avLst/>
          </a:prstGeom>
          <a:solidFill>
            <a:srgbClr val="CCFFFF"/>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rPr>
              <a:t>・通所・訪問等に</a:t>
            </a:r>
            <a:r>
              <a:rPr lang="ja-JP" altLang="en-US" sz="1600" dirty="0" smtClean="0">
                <a:solidFill>
                  <a:schemeClr val="tx1"/>
                </a:solidFill>
              </a:rPr>
              <a:t>よる支援など</a:t>
            </a:r>
            <a:endParaRPr lang="en-US" altLang="ja-JP" sz="1600" dirty="0">
              <a:solidFill>
                <a:schemeClr val="tx1"/>
              </a:solidFill>
            </a:endParaRPr>
          </a:p>
        </p:txBody>
      </p:sp>
      <p:sp>
        <p:nvSpPr>
          <p:cNvPr id="43" name="対角する 2 つの角を丸めた四角形 42"/>
          <p:cNvSpPr/>
          <p:nvPr/>
        </p:nvSpPr>
        <p:spPr>
          <a:xfrm>
            <a:off x="3763717" y="1237437"/>
            <a:ext cx="2456973" cy="791552"/>
          </a:xfrm>
          <a:prstGeom prst="round2Diag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入院またはショートステイ</a:t>
            </a:r>
            <a:endParaRPr lang="en-US" altLang="ja-JP" sz="1600" b="1" dirty="0">
              <a:solidFill>
                <a:schemeClr val="tx1"/>
              </a:solidFill>
            </a:endParaRPr>
          </a:p>
          <a:p>
            <a:r>
              <a:rPr lang="ja-JP" altLang="en-US" sz="1600" b="1" u="sng" dirty="0">
                <a:solidFill>
                  <a:schemeClr val="tx1"/>
                </a:solidFill>
              </a:rPr>
              <a:t>（主</a:t>
            </a:r>
            <a:r>
              <a:rPr lang="ja-JP" altLang="en-US" sz="1600" b="1" u="sng" dirty="0" smtClean="0">
                <a:solidFill>
                  <a:schemeClr val="tx1"/>
                </a:solidFill>
              </a:rPr>
              <a:t>に重厚</a:t>
            </a:r>
            <a:r>
              <a:rPr lang="ja-JP" altLang="en-US" sz="1600" b="1" u="sng" dirty="0">
                <a:solidFill>
                  <a:schemeClr val="tx1"/>
                </a:solidFill>
              </a:rPr>
              <a:t>な医療</a:t>
            </a:r>
            <a:r>
              <a:rPr lang="ja-JP" altLang="en-US" sz="1600" b="1" u="sng" dirty="0" smtClean="0">
                <a:solidFill>
                  <a:schemeClr val="tx1"/>
                </a:solidFill>
              </a:rPr>
              <a:t>ケアが必要</a:t>
            </a:r>
            <a:r>
              <a:rPr lang="ja-JP" altLang="en-US" sz="1600" b="1" u="sng" dirty="0">
                <a:solidFill>
                  <a:schemeClr val="tx1"/>
                </a:solidFill>
              </a:rPr>
              <a:t>な</a:t>
            </a:r>
            <a:r>
              <a:rPr lang="ja-JP" altLang="en-US" sz="1600" b="1" u="sng" dirty="0" smtClean="0">
                <a:solidFill>
                  <a:schemeClr val="tx1"/>
                </a:solidFill>
              </a:rPr>
              <a:t>児童）</a:t>
            </a:r>
            <a:endParaRPr lang="ja-JP" altLang="en-US" sz="1600" b="1" u="sng" dirty="0">
              <a:solidFill>
                <a:schemeClr val="tx1"/>
              </a:solidFill>
            </a:endParaRPr>
          </a:p>
        </p:txBody>
      </p:sp>
      <p:sp>
        <p:nvSpPr>
          <p:cNvPr id="45" name="上カーブ矢印 44"/>
          <p:cNvSpPr/>
          <p:nvPr/>
        </p:nvSpPr>
        <p:spPr>
          <a:xfrm>
            <a:off x="4300004" y="5018309"/>
            <a:ext cx="2467631" cy="3672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6" name="正方形/長方形 45"/>
          <p:cNvSpPr/>
          <p:nvPr/>
        </p:nvSpPr>
        <p:spPr>
          <a:xfrm>
            <a:off x="1885322" y="5788367"/>
            <a:ext cx="2133456" cy="7667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u="sng" dirty="0">
                <a:solidFill>
                  <a:srgbClr val="FF0000"/>
                </a:solidFill>
                <a:latin typeface="HG創英ﾌﾟﾚｾﾞﾝｽEB" panose="02020809000000000000" pitchFamily="17" charset="-128"/>
                <a:ea typeface="HG創英ﾌﾟﾚｾﾞﾝｽEB" panose="02020809000000000000" pitchFamily="17" charset="-128"/>
              </a:rPr>
              <a:t>施策１</a:t>
            </a:r>
            <a:r>
              <a:rPr lang="ja-JP" altLang="en-US" sz="1600" dirty="0">
                <a:solidFill>
                  <a:schemeClr val="tx1"/>
                </a:solidFill>
                <a:latin typeface="HG創英ﾌﾟﾚｾﾞﾝｽEB" panose="02020809000000000000" pitchFamily="17" charset="-128"/>
                <a:ea typeface="HG創英ﾌﾟﾚｾﾞﾝｽEB" panose="02020809000000000000" pitchFamily="17" charset="-128"/>
              </a:rPr>
              <a:t>：医療的</a:t>
            </a:r>
            <a:r>
              <a:rPr lang="ja-JP" altLang="en-US" sz="1600" dirty="0" smtClean="0">
                <a:solidFill>
                  <a:schemeClr val="tx1"/>
                </a:solidFill>
                <a:latin typeface="HG創英ﾌﾟﾚｾﾞﾝｽEB" panose="02020809000000000000" pitchFamily="17" charset="-128"/>
                <a:ea typeface="HG創英ﾌﾟﾚｾﾞﾝｽEB" panose="02020809000000000000" pitchFamily="17" charset="-128"/>
              </a:rPr>
              <a:t>ケア</a:t>
            </a:r>
            <a:endParaRPr lang="en-US" altLang="ja-JP" sz="1600" dirty="0" smtClean="0">
              <a:solidFill>
                <a:schemeClr val="tx1"/>
              </a:solidFill>
              <a:latin typeface="HG創英ﾌﾟﾚｾﾞﾝｽEB" panose="02020809000000000000" pitchFamily="17" charset="-128"/>
              <a:ea typeface="HG創英ﾌﾟﾚｾﾞﾝｽEB" panose="02020809000000000000" pitchFamily="17" charset="-128"/>
            </a:endParaRPr>
          </a:p>
          <a:p>
            <a:r>
              <a:rPr lang="ja-JP" altLang="en-US" sz="1600" dirty="0" smtClean="0">
                <a:solidFill>
                  <a:schemeClr val="tx1"/>
                </a:solidFill>
                <a:latin typeface="HG創英ﾌﾟﾚｾﾞﾝｽEB" panose="02020809000000000000" pitchFamily="17" charset="-128"/>
                <a:ea typeface="HG創英ﾌﾟﾚｾﾞﾝｽEB" panose="02020809000000000000" pitchFamily="17" charset="-128"/>
              </a:rPr>
              <a:t>児等コーディネータ</a:t>
            </a:r>
            <a:endParaRPr lang="en-US" altLang="ja-JP" sz="1600" dirty="0" smtClean="0">
              <a:solidFill>
                <a:schemeClr val="tx1"/>
              </a:solidFill>
              <a:latin typeface="HG創英ﾌﾟﾚｾﾞﾝｽEB" panose="02020809000000000000" pitchFamily="17" charset="-128"/>
              <a:ea typeface="HG創英ﾌﾟﾚｾﾞﾝｽEB" panose="02020809000000000000" pitchFamily="17" charset="-128"/>
            </a:endParaRPr>
          </a:p>
          <a:p>
            <a:r>
              <a:rPr lang="ja-JP" altLang="en-US" sz="1600" dirty="0" smtClean="0">
                <a:solidFill>
                  <a:schemeClr val="tx1"/>
                </a:solidFill>
                <a:latin typeface="HG創英ﾌﾟﾚｾﾞﾝｽEB" panose="02020809000000000000" pitchFamily="17" charset="-128"/>
                <a:ea typeface="HG創英ﾌﾟﾚｾﾞﾝｽEB" panose="02020809000000000000" pitchFamily="17" charset="-128"/>
              </a:rPr>
              <a:t>ー</a:t>
            </a:r>
            <a:r>
              <a:rPr lang="ja-JP" altLang="en-US" sz="1600" dirty="0">
                <a:solidFill>
                  <a:schemeClr val="tx1"/>
                </a:solidFill>
                <a:latin typeface="HG創英ﾌﾟﾚｾﾞﾝｽEB" panose="02020809000000000000" pitchFamily="17" charset="-128"/>
                <a:ea typeface="HG創英ﾌﾟﾚｾﾞﾝｽEB" panose="02020809000000000000" pitchFamily="17" charset="-128"/>
              </a:rPr>
              <a:t>の配置</a:t>
            </a:r>
          </a:p>
        </p:txBody>
      </p:sp>
      <p:sp>
        <p:nvSpPr>
          <p:cNvPr id="48" name="正方形/長方形 47"/>
          <p:cNvSpPr/>
          <p:nvPr/>
        </p:nvSpPr>
        <p:spPr>
          <a:xfrm>
            <a:off x="3676520" y="2224649"/>
            <a:ext cx="2876680" cy="890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u="sng" dirty="0">
                <a:solidFill>
                  <a:srgbClr val="FF0000"/>
                </a:solidFill>
                <a:latin typeface="HG創英ﾌﾟﾚｾﾞﾝｽEB" panose="02020809000000000000" pitchFamily="17" charset="-128"/>
                <a:ea typeface="HG創英ﾌﾟﾚｾﾞﾝｽEB" panose="02020809000000000000" pitchFamily="17" charset="-128"/>
              </a:rPr>
              <a:t>施策２</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：医療的ケア児に対応可能な児童発達支援センターの設置</a:t>
            </a:r>
            <a:endParaRPr lang="en-US" altLang="ja-JP"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37" name="テキスト ボックス 36"/>
          <p:cNvSpPr txBox="1"/>
          <p:nvPr/>
        </p:nvSpPr>
        <p:spPr>
          <a:xfrm>
            <a:off x="5382148" y="6470046"/>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調整</a:t>
            </a:r>
          </a:p>
        </p:txBody>
      </p:sp>
      <p:sp>
        <p:nvSpPr>
          <p:cNvPr id="38" name="テキスト ボックス 37"/>
          <p:cNvSpPr txBox="1"/>
          <p:nvPr/>
        </p:nvSpPr>
        <p:spPr>
          <a:xfrm>
            <a:off x="2958150" y="2554837"/>
            <a:ext cx="646331"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調整</a:t>
            </a:r>
          </a:p>
        </p:txBody>
      </p:sp>
      <p:sp>
        <p:nvSpPr>
          <p:cNvPr id="41" name="テキスト ボックス 40"/>
          <p:cNvSpPr txBox="1"/>
          <p:nvPr/>
        </p:nvSpPr>
        <p:spPr>
          <a:xfrm>
            <a:off x="7820396" y="4561815"/>
            <a:ext cx="1338828" cy="369332"/>
          </a:xfrm>
          <a:prstGeom prst="rect">
            <a:avLst/>
          </a:prstGeom>
          <a:noFill/>
        </p:spPr>
        <p:txBody>
          <a:bodyPr wrap="none" rtlCol="0">
            <a:spAutoFit/>
          </a:bodyPr>
          <a:lstStyle/>
          <a:p>
            <a:r>
              <a:rPr lang="ja-JP" altLang="en-US" dirty="0"/>
              <a:t>福祉事業所</a:t>
            </a:r>
          </a:p>
        </p:txBody>
      </p:sp>
      <p:sp>
        <p:nvSpPr>
          <p:cNvPr id="42" name="対角する 2 つの角を丸めた四角形 41"/>
          <p:cNvSpPr/>
          <p:nvPr/>
        </p:nvSpPr>
        <p:spPr>
          <a:xfrm>
            <a:off x="7057927" y="6098394"/>
            <a:ext cx="1615674" cy="409389"/>
          </a:xfrm>
          <a:prstGeom prst="round2Diag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ショートステイ</a:t>
            </a:r>
            <a:endParaRPr lang="en-US" altLang="ja-JP" b="1" dirty="0">
              <a:solidFill>
                <a:schemeClr val="tx1"/>
              </a:solidFill>
            </a:endParaRPr>
          </a:p>
        </p:txBody>
      </p:sp>
      <p:sp>
        <p:nvSpPr>
          <p:cNvPr id="49" name="正方形/長方形 48"/>
          <p:cNvSpPr/>
          <p:nvPr/>
        </p:nvSpPr>
        <p:spPr>
          <a:xfrm>
            <a:off x="6697831" y="1265474"/>
            <a:ext cx="2363730" cy="14132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u="sng" dirty="0">
                <a:solidFill>
                  <a:srgbClr val="FF0000"/>
                </a:solidFill>
                <a:latin typeface="HG創英ﾌﾟﾚｾﾞﾝｽEB" panose="02020809000000000000" pitchFamily="17" charset="-128"/>
                <a:ea typeface="HG創英ﾌﾟﾚｾﾞﾝｽEB" panose="02020809000000000000" pitchFamily="17" charset="-128"/>
              </a:rPr>
              <a:t>施策３</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：医療機関等によるレスパイトの</a:t>
            </a:r>
            <a:r>
              <a:rPr lang="ja-JP" altLang="en-US" dirty="0" smtClean="0">
                <a:solidFill>
                  <a:schemeClr val="tx1"/>
                </a:solidFill>
                <a:latin typeface="HG創英ﾌﾟﾚｾﾞﾝｽEB" panose="02020809000000000000" pitchFamily="17" charset="-128"/>
                <a:ea typeface="HG創英ﾌﾟﾚｾﾞﾝｽEB" panose="02020809000000000000" pitchFamily="17" charset="-128"/>
              </a:rPr>
              <a:t>実施</a:t>
            </a:r>
            <a:r>
              <a:rPr lang="en-US" altLang="ja-JP" dirty="0" smtClean="0">
                <a:solidFill>
                  <a:schemeClr val="tx1"/>
                </a:solidFill>
                <a:latin typeface="HG創英ﾌﾟﾚｾﾞﾝｽEB" panose="02020809000000000000" pitchFamily="17" charset="-128"/>
                <a:ea typeface="HG創英ﾌﾟﾚｾﾞﾝｽEB" panose="02020809000000000000" pitchFamily="17" charset="-128"/>
              </a:rPr>
              <a:t>(</a:t>
            </a:r>
            <a:r>
              <a:rPr lang="ja-JP" altLang="en-US" dirty="0" smtClean="0">
                <a:solidFill>
                  <a:schemeClr val="tx1"/>
                </a:solidFill>
                <a:latin typeface="HG創英ﾌﾟﾚｾﾞﾝｽEB" panose="02020809000000000000" pitchFamily="17" charset="-128"/>
                <a:ea typeface="HG創英ﾌﾟﾚｾﾞﾝｽEB" panose="02020809000000000000" pitchFamily="17" charset="-128"/>
              </a:rPr>
              <a:t>ｺﾐｭﾆｹｰｼｮﾝ支援</a:t>
            </a:r>
            <a:r>
              <a:rPr lang="en-US" altLang="ja-JP" dirty="0" smtClean="0">
                <a:solidFill>
                  <a:schemeClr val="tx1"/>
                </a:solidFill>
                <a:latin typeface="HG創英ﾌﾟﾚｾﾞﾝｽEB" panose="02020809000000000000" pitchFamily="17" charset="-128"/>
                <a:ea typeface="HG創英ﾌﾟﾚｾﾞﾝｽEB" panose="02020809000000000000" pitchFamily="17" charset="-128"/>
              </a:rPr>
              <a:t>)</a:t>
            </a:r>
            <a:endParaRPr lang="en-US" altLang="ja-JP" dirty="0">
              <a:solidFill>
                <a:schemeClr val="tx1"/>
              </a:solidFill>
              <a:latin typeface="HG創英ﾌﾟﾚｾﾞﾝｽEB" panose="02020809000000000000" pitchFamily="17" charset="-128"/>
              <a:ea typeface="HG創英ﾌﾟﾚｾﾞﾝｽEB" panose="02020809000000000000" pitchFamily="17" charset="-128"/>
            </a:endParaRPr>
          </a:p>
          <a:p>
            <a:r>
              <a:rPr lang="ja-JP" altLang="en-US" u="sng" dirty="0">
                <a:solidFill>
                  <a:srgbClr val="FF0000"/>
                </a:solidFill>
                <a:latin typeface="HG創英ﾌﾟﾚｾﾞﾝｽEB" panose="02020809000000000000" pitchFamily="17" charset="-128"/>
                <a:ea typeface="HG創英ﾌﾟﾚｾﾞﾝｽEB" panose="02020809000000000000" pitchFamily="17" charset="-128"/>
              </a:rPr>
              <a:t>施策４</a:t>
            </a:r>
            <a:r>
              <a:rPr lang="ja-JP" altLang="en-US" dirty="0">
                <a:solidFill>
                  <a:schemeClr val="tx1"/>
                </a:solidFill>
                <a:latin typeface="HG創英ﾌﾟﾚｾﾞﾝｽEB" panose="02020809000000000000" pitchFamily="17" charset="-128"/>
                <a:ea typeface="HG創英ﾌﾟﾚｾﾞﾝｽEB" panose="02020809000000000000" pitchFamily="17" charset="-128"/>
              </a:rPr>
              <a:t>：入院時</a:t>
            </a:r>
            <a:r>
              <a:rPr lang="ja-JP" altLang="en-US" dirty="0" smtClean="0">
                <a:solidFill>
                  <a:schemeClr val="tx1"/>
                </a:solidFill>
                <a:latin typeface="HG創英ﾌﾟﾚｾﾞﾝｽEB" panose="02020809000000000000" pitchFamily="17" charset="-128"/>
                <a:ea typeface="HG創英ﾌﾟﾚｾﾞﾝｽEB" panose="02020809000000000000" pitchFamily="17" charset="-128"/>
              </a:rPr>
              <a:t>のｺﾐｭﾆｹｰｼｮﾝ支援員配置</a:t>
            </a:r>
            <a:endParaRPr lang="en-US" altLang="ja-JP" dirty="0">
              <a:solidFill>
                <a:schemeClr val="tx1"/>
              </a:solidFill>
              <a:latin typeface="HG創英ﾌﾟﾚｾﾞﾝｽEB" panose="02020809000000000000" pitchFamily="17" charset="-128"/>
              <a:ea typeface="HG創英ﾌﾟﾚｾﾞﾝｽEB" panose="02020809000000000000" pitchFamily="17" charset="-128"/>
            </a:endParaRPr>
          </a:p>
        </p:txBody>
      </p:sp>
      <p:pic>
        <p:nvPicPr>
          <p:cNvPr id="50" name="図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7927" y="4834228"/>
            <a:ext cx="1352604" cy="1146762"/>
          </a:xfrm>
          <a:prstGeom prst="rect">
            <a:avLst/>
          </a:prstGeom>
        </p:spPr>
      </p:pic>
      <p:sp>
        <p:nvSpPr>
          <p:cNvPr id="51" name="対角する 2 つの角を丸めた四角形 50"/>
          <p:cNvSpPr/>
          <p:nvPr/>
        </p:nvSpPr>
        <p:spPr>
          <a:xfrm>
            <a:off x="4646356" y="5400799"/>
            <a:ext cx="2083479" cy="1086956"/>
          </a:xfrm>
          <a:prstGeom prst="round2Diag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入院またはショートステイ</a:t>
            </a:r>
            <a:endParaRPr lang="en-US" altLang="ja-JP" sz="1600" b="1" dirty="0">
              <a:solidFill>
                <a:schemeClr val="tx1"/>
              </a:solidFill>
            </a:endParaRPr>
          </a:p>
          <a:p>
            <a:r>
              <a:rPr lang="ja-JP" altLang="en-US" sz="1600" b="1" u="sng" dirty="0">
                <a:solidFill>
                  <a:schemeClr val="tx1"/>
                </a:solidFill>
              </a:rPr>
              <a:t>（医療</a:t>
            </a:r>
            <a:r>
              <a:rPr lang="ja-JP" altLang="en-US" sz="1600" b="1" u="sng" dirty="0" smtClean="0">
                <a:solidFill>
                  <a:schemeClr val="tx1"/>
                </a:solidFill>
              </a:rPr>
              <a:t>ケアが必要</a:t>
            </a:r>
            <a:r>
              <a:rPr lang="ja-JP" altLang="en-US" sz="1600" b="1" u="sng" dirty="0">
                <a:solidFill>
                  <a:schemeClr val="tx1"/>
                </a:solidFill>
              </a:rPr>
              <a:t>な</a:t>
            </a:r>
            <a:r>
              <a:rPr lang="ja-JP" altLang="en-US" sz="1600" b="1" u="sng" dirty="0" smtClean="0">
                <a:solidFill>
                  <a:schemeClr val="tx1"/>
                </a:solidFill>
              </a:rPr>
              <a:t>児童）</a:t>
            </a:r>
            <a:endParaRPr lang="ja-JP" altLang="en-US" sz="1600" b="1" u="sng" dirty="0">
              <a:solidFill>
                <a:schemeClr val="tx1"/>
              </a:solidFill>
            </a:endParaRPr>
          </a:p>
        </p:txBody>
      </p:sp>
      <p:pic>
        <p:nvPicPr>
          <p:cNvPr id="44" name="図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3580" y="945185"/>
            <a:ext cx="852646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51"/>
          <p:cNvSpPr txBox="1"/>
          <p:nvPr/>
        </p:nvSpPr>
        <p:spPr>
          <a:xfrm>
            <a:off x="476752" y="283007"/>
            <a:ext cx="7981672" cy="584775"/>
          </a:xfrm>
          <a:prstGeom prst="rect">
            <a:avLst/>
          </a:prstGeom>
          <a:noFill/>
        </p:spPr>
        <p:txBody>
          <a:bodyPr wrap="none" rtlCol="0">
            <a:spAutoFit/>
          </a:bodyPr>
          <a:lstStyle/>
          <a:p>
            <a:r>
              <a:rPr lang="ja-JP" altLang="en-US" sz="3200" dirty="0" smtClean="0">
                <a:latin typeface="HGS創英角ｺﾞｼｯｸUB" panose="020B0900000000000000" pitchFamily="50" charset="-128"/>
                <a:ea typeface="HGS創英角ｺﾞｼｯｸUB" panose="020B0900000000000000" pitchFamily="50" charset="-128"/>
              </a:rPr>
              <a:t>桑名市</a:t>
            </a:r>
            <a:r>
              <a:rPr lang="ja-JP" altLang="en-US" sz="3200" dirty="0">
                <a:latin typeface="HGS創英角ｺﾞｼｯｸUB" panose="020B0900000000000000" pitchFamily="50" charset="-128"/>
                <a:ea typeface="HGS創英角ｺﾞｼｯｸUB" panose="020B0900000000000000" pitchFamily="50" charset="-128"/>
              </a:rPr>
              <a:t>に</a:t>
            </a:r>
            <a:r>
              <a:rPr lang="ja-JP" altLang="en-US" sz="3200" dirty="0" smtClean="0">
                <a:latin typeface="HGS創英角ｺﾞｼｯｸUB" panose="020B0900000000000000" pitchFamily="50" charset="-128"/>
                <a:ea typeface="HGS創英角ｺﾞｼｯｸUB" panose="020B0900000000000000" pitchFamily="50" charset="-128"/>
              </a:rPr>
              <a:t>おける医療的ケア児地域生活支援</a:t>
            </a:r>
            <a:endParaRPr lang="ja-JP" altLang="en-US" sz="3200" dirty="0">
              <a:latin typeface="HGS創英角ｺﾞｼｯｸUB" panose="020B0900000000000000" pitchFamily="50" charset="-128"/>
              <a:ea typeface="HGS創英角ｺﾞｼｯｸUB" panose="020B0900000000000000" pitchFamily="50" charset="-128"/>
            </a:endParaRPr>
          </a:p>
        </p:txBody>
      </p:sp>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49" y="2679257"/>
            <a:ext cx="1051759" cy="592435"/>
          </a:xfrm>
          <a:prstGeom prst="rect">
            <a:avLst/>
          </a:prstGeom>
        </p:spPr>
      </p:pic>
    </p:spTree>
    <p:extLst>
      <p:ext uri="{BB962C8B-B14F-4D97-AF65-F5344CB8AC3E}">
        <p14:creationId xmlns:p14="http://schemas.microsoft.com/office/powerpoint/2010/main" val="633819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925144" y="2835444"/>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lang="ja-JP" altLang="en-US" sz="2800" dirty="0" smtClean="0">
                <a:solidFill>
                  <a:schemeClr val="tx1"/>
                </a:solidFill>
                <a:latin typeface="メイリオ" panose="020B0604030504040204" pitchFamily="50" charset="-128"/>
                <a:ea typeface="メイリオ" panose="020B0604030504040204" pitchFamily="50" charset="-128"/>
              </a:rPr>
              <a:t>里親開拓・里親支援</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0040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p:cNvSpPr>
            <a:spLocks noGrp="1"/>
          </p:cNvSpPr>
          <p:nvPr>
            <p:ph type="sldNum" sz="quarter" idx="12"/>
          </p:nvPr>
        </p:nvSpPr>
        <p:spPr>
          <a:noFill/>
          <a:extLst>
            <a:ext uri="{91240B29-F687-4F45-9708-019B960494DF}">
              <a14:hiddenLine xmlns:a14="http://schemas.microsoft.com/office/drawing/2010/main" w="9525" algn="ctr">
                <a:solidFill>
                  <a:srgbClr val="000000"/>
                </a:solidFill>
                <a:round/>
                <a:headEnd/>
                <a:tailEnd/>
              </a14:hiddenLine>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fld id="{89A87571-C826-437E-8AB0-1608512667F1}" type="slidenum">
              <a:rPr lang="ja-JP" altLang="en-US">
                <a:solidFill>
                  <a:srgbClr val="898989"/>
                </a:solidFill>
                <a:latin typeface="Calibri" panose="020F0502020204030204" pitchFamily="34" charset="0"/>
              </a:rPr>
              <a:pPr/>
              <a:t>37</a:t>
            </a:fld>
            <a:endParaRPr lang="ja-JP" altLang="en-US">
              <a:solidFill>
                <a:srgbClr val="898989"/>
              </a:solidFill>
              <a:latin typeface="Calibri" panose="020F0502020204030204" pitchFamily="34" charset="0"/>
            </a:endParaRPr>
          </a:p>
        </p:txBody>
      </p:sp>
      <p:sp>
        <p:nvSpPr>
          <p:cNvPr id="4099" name="角丸四角形 3"/>
          <p:cNvSpPr>
            <a:spLocks noChangeArrowheads="1"/>
          </p:cNvSpPr>
          <p:nvPr/>
        </p:nvSpPr>
        <p:spPr bwMode="auto">
          <a:xfrm>
            <a:off x="2249905" y="850964"/>
            <a:ext cx="6124074" cy="500063"/>
          </a:xfrm>
          <a:prstGeom prst="roundRect">
            <a:avLst>
              <a:gd name="adj" fmla="val 16667"/>
            </a:avLst>
          </a:prstGeom>
          <a:solidFill>
            <a:srgbClr val="FFFFFF"/>
          </a:solidFill>
          <a:ln w="25400" algn="ctr">
            <a:solidFill>
              <a:srgbClr val="F79646"/>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北　勢　児　童　相　談　所</a:t>
            </a:r>
          </a:p>
        </p:txBody>
      </p:sp>
      <p:sp>
        <p:nvSpPr>
          <p:cNvPr id="4100" name="角丸四角形 6"/>
          <p:cNvSpPr>
            <a:spLocks noChangeArrowheads="1"/>
          </p:cNvSpPr>
          <p:nvPr/>
        </p:nvSpPr>
        <p:spPr bwMode="auto">
          <a:xfrm>
            <a:off x="357189" y="6143624"/>
            <a:ext cx="8572500" cy="500063"/>
          </a:xfrm>
          <a:prstGeom prst="roundRect">
            <a:avLst>
              <a:gd name="adj" fmla="val 16667"/>
            </a:avLst>
          </a:prstGeom>
          <a:solidFill>
            <a:srgbClr val="FFFFFF"/>
          </a:solidFill>
          <a:ln w="25400" algn="ctr">
            <a:solidFill>
              <a:srgbClr val="F79646"/>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里　　親　　希　　望　　者</a:t>
            </a:r>
          </a:p>
        </p:txBody>
      </p:sp>
      <p:sp>
        <p:nvSpPr>
          <p:cNvPr id="4101" name="下矢印 8"/>
          <p:cNvSpPr>
            <a:spLocks noChangeArrowheads="1"/>
          </p:cNvSpPr>
          <p:nvPr/>
        </p:nvSpPr>
        <p:spPr bwMode="auto">
          <a:xfrm>
            <a:off x="1500188" y="5202238"/>
            <a:ext cx="1143000" cy="785813"/>
          </a:xfrm>
          <a:prstGeom prst="downArrow">
            <a:avLst>
              <a:gd name="adj1" fmla="val 50000"/>
              <a:gd name="adj2" fmla="val 5000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02" name="下矢印 9"/>
          <p:cNvSpPr>
            <a:spLocks noChangeArrowheads="1"/>
          </p:cNvSpPr>
          <p:nvPr/>
        </p:nvSpPr>
        <p:spPr bwMode="auto">
          <a:xfrm rot="10800000">
            <a:off x="4714875" y="1479203"/>
            <a:ext cx="1357313" cy="642937"/>
          </a:xfrm>
          <a:prstGeom prst="downArrow">
            <a:avLst>
              <a:gd name="adj1" fmla="val 50000"/>
              <a:gd name="adj2" fmla="val 5000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03" name="テキスト ボックス 12"/>
          <p:cNvSpPr>
            <a:spLocks noChangeArrowheads="1"/>
          </p:cNvSpPr>
          <p:nvPr/>
        </p:nvSpPr>
        <p:spPr bwMode="auto">
          <a:xfrm>
            <a:off x="6032083" y="1553748"/>
            <a:ext cx="13874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里親希望者を</a:t>
            </a:r>
          </a:p>
          <a:p>
            <a:pPr eaLnBrk="1" hangingPunct="1">
              <a:spcBef>
                <a:spcPct val="0"/>
              </a:spcBef>
              <a:buFontTx/>
              <a:buNone/>
            </a:pPr>
            <a:r>
              <a:rPr lang="ja-JP" altLang="en-US" sz="1600" dirty="0"/>
              <a:t>児相へ紹介</a:t>
            </a:r>
          </a:p>
        </p:txBody>
      </p:sp>
      <p:sp>
        <p:nvSpPr>
          <p:cNvPr id="4104" name="テキスト ボックス 15"/>
          <p:cNvSpPr>
            <a:spLocks noChangeArrowheads="1"/>
          </p:cNvSpPr>
          <p:nvPr/>
        </p:nvSpPr>
        <p:spPr bwMode="auto">
          <a:xfrm>
            <a:off x="3413125" y="5020596"/>
            <a:ext cx="3103562"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・希望者の発掘</a:t>
            </a:r>
          </a:p>
          <a:p>
            <a:pPr eaLnBrk="1" hangingPunct="1">
              <a:spcBef>
                <a:spcPct val="0"/>
              </a:spcBef>
              <a:buFontTx/>
              <a:buNone/>
            </a:pPr>
            <a:r>
              <a:rPr lang="ja-JP" altLang="en-US" sz="1600" dirty="0"/>
              <a:t>・希望者への説明会開催</a:t>
            </a:r>
          </a:p>
          <a:p>
            <a:pPr eaLnBrk="1" hangingPunct="1">
              <a:spcBef>
                <a:spcPct val="0"/>
              </a:spcBef>
              <a:buFontTx/>
              <a:buNone/>
            </a:pPr>
            <a:r>
              <a:rPr lang="ja-JP" altLang="en-US" sz="1600" dirty="0"/>
              <a:t>・登録済里親への研修</a:t>
            </a:r>
          </a:p>
          <a:p>
            <a:pPr eaLnBrk="1" hangingPunct="1">
              <a:spcBef>
                <a:spcPct val="0"/>
              </a:spcBef>
              <a:buFontTx/>
              <a:buNone/>
            </a:pPr>
            <a:r>
              <a:rPr lang="ja-JP" altLang="en-US" sz="1600" dirty="0"/>
              <a:t>・里子委託を受けた里親への支援</a:t>
            </a:r>
          </a:p>
        </p:txBody>
      </p:sp>
      <p:sp>
        <p:nvSpPr>
          <p:cNvPr id="4105" name="ドーナツ 19"/>
          <p:cNvSpPr>
            <a:spLocks/>
          </p:cNvSpPr>
          <p:nvPr/>
        </p:nvSpPr>
        <p:spPr bwMode="auto">
          <a:xfrm>
            <a:off x="1142205" y="2448846"/>
            <a:ext cx="5715000" cy="2357438"/>
          </a:xfrm>
          <a:custGeom>
            <a:avLst/>
            <a:gdLst>
              <a:gd name="T0" fmla="*/ 0 w 9720000"/>
              <a:gd name="T1" fmla="*/ 1178719 h 4009501"/>
              <a:gd name="T2" fmla="*/ 2857498 w 9720000"/>
              <a:gd name="T3" fmla="*/ 0 h 4009501"/>
              <a:gd name="T4" fmla="*/ 5714997 w 9720000"/>
              <a:gd name="T5" fmla="*/ 1178719 h 4009501"/>
              <a:gd name="T6" fmla="*/ 5714997 w 9720000"/>
              <a:gd name="T7" fmla="*/ 1178719 h 4009501"/>
              <a:gd name="T8" fmla="*/ 2857497 w 9720000"/>
              <a:gd name="T9" fmla="*/ 2357437 h 4009501"/>
              <a:gd name="T10" fmla="*/ -3 w 9720000"/>
              <a:gd name="T11" fmla="*/ 1178719 h 4009501"/>
              <a:gd name="T12" fmla="*/ -3 w 9720000"/>
              <a:gd name="T13" fmla="*/ 1178718 h 4009501"/>
              <a:gd name="T14" fmla="*/ 111695 w 9720000"/>
              <a:gd name="T15" fmla="*/ 1178719 h 4009501"/>
              <a:gd name="T16" fmla="*/ 2857501 w 9720000"/>
              <a:gd name="T17" fmla="*/ 2245742 h 4009501"/>
              <a:gd name="T18" fmla="*/ 2857501 w 9720000"/>
              <a:gd name="T19" fmla="*/ 2245742 h 4009501"/>
              <a:gd name="T20" fmla="*/ 5603305 w 9720000"/>
              <a:gd name="T21" fmla="*/ 1178718 h 4009501"/>
              <a:gd name="T22" fmla="*/ 2857499 w 9720000"/>
              <a:gd name="T23" fmla="*/ 111694 h 4009501"/>
              <a:gd name="T24" fmla="*/ 2857499 w 9720000"/>
              <a:gd name="T25" fmla="*/ 111695 h 4009501"/>
              <a:gd name="T26" fmla="*/ 111694 w 9720000"/>
              <a:gd name="T27" fmla="*/ 1178719 h 40095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20000" h="4009501">
                <a:moveTo>
                  <a:pt x="0" y="2004750"/>
                </a:moveTo>
                <a:cubicBezTo>
                  <a:pt x="-2" y="897558"/>
                  <a:pt x="2175892" y="0"/>
                  <a:pt x="4859996" y="0"/>
                </a:cubicBezTo>
                <a:cubicBezTo>
                  <a:pt x="7544096" y="-1"/>
                  <a:pt x="9719993" y="897556"/>
                  <a:pt x="9719995" y="2004750"/>
                </a:cubicBezTo>
                <a:cubicBezTo>
                  <a:pt x="9719995" y="2004750"/>
                  <a:pt x="9719995" y="2004750"/>
                  <a:pt x="9719995" y="2004750"/>
                </a:cubicBezTo>
                <a:cubicBezTo>
                  <a:pt x="9719994" y="3111942"/>
                  <a:pt x="7544098" y="4009500"/>
                  <a:pt x="4859995" y="4009500"/>
                </a:cubicBezTo>
                <a:cubicBezTo>
                  <a:pt x="2175894" y="4009500"/>
                  <a:pt x="-3" y="3111944"/>
                  <a:pt x="-5" y="2004750"/>
                </a:cubicBezTo>
                <a:cubicBezTo>
                  <a:pt x="-5" y="2004750"/>
                  <a:pt x="-5" y="2004749"/>
                  <a:pt x="-5" y="2004749"/>
                </a:cubicBezTo>
                <a:lnTo>
                  <a:pt x="0" y="2004750"/>
                </a:lnTo>
                <a:close/>
                <a:moveTo>
                  <a:pt x="189970" y="2004750"/>
                </a:moveTo>
                <a:cubicBezTo>
                  <a:pt x="189972" y="3007026"/>
                  <a:pt x="2280817" y="3819531"/>
                  <a:pt x="4860002" y="3819530"/>
                </a:cubicBezTo>
                <a:cubicBezTo>
                  <a:pt x="4860002" y="3819530"/>
                  <a:pt x="4860002" y="3819530"/>
                  <a:pt x="4860002" y="3819530"/>
                </a:cubicBezTo>
                <a:cubicBezTo>
                  <a:pt x="7439188" y="3819529"/>
                  <a:pt x="9530031" y="3007024"/>
                  <a:pt x="9530030" y="2004749"/>
                </a:cubicBezTo>
                <a:cubicBezTo>
                  <a:pt x="9530029" y="1002473"/>
                  <a:pt x="7439185" y="189968"/>
                  <a:pt x="4859998" y="189968"/>
                </a:cubicBezTo>
                <a:cubicBezTo>
                  <a:pt x="4859998" y="189968"/>
                  <a:pt x="4859998" y="189969"/>
                  <a:pt x="4859998" y="189969"/>
                </a:cubicBezTo>
                <a:cubicBezTo>
                  <a:pt x="2280808" y="189970"/>
                  <a:pt x="189966" y="1002475"/>
                  <a:pt x="189968" y="2004751"/>
                </a:cubicBezTo>
                <a:lnTo>
                  <a:pt x="189970" y="2004750"/>
                </a:lnTo>
                <a:close/>
              </a:path>
            </a:pathLst>
          </a:custGeom>
          <a:solidFill>
            <a:srgbClr val="FFFF00"/>
          </a:solidFill>
          <a:ln w="25400" cap="flat" algn="ctr">
            <a:solidFill>
              <a:srgbClr val="385D8A"/>
            </a:solidFill>
            <a:prstDash val="solid"/>
            <a:round/>
            <a:headEnd type="none" w="med" len="med"/>
            <a:tailEnd type="none" w="med" len="med"/>
          </a:ln>
        </p:spPr>
        <p:txBody>
          <a:bodyPr anchor="ctr"/>
          <a:lstStyle/>
          <a:p>
            <a:endParaRPr lang="ja-JP" altLang="en-US"/>
          </a:p>
        </p:txBody>
      </p:sp>
      <p:sp>
        <p:nvSpPr>
          <p:cNvPr id="4107" name="角丸四角形 21"/>
          <p:cNvSpPr>
            <a:spLocks noChangeArrowheads="1"/>
          </p:cNvSpPr>
          <p:nvPr/>
        </p:nvSpPr>
        <p:spPr bwMode="auto">
          <a:xfrm>
            <a:off x="4587274" y="2207501"/>
            <a:ext cx="2357437" cy="857250"/>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桑名市子ども</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総合センター</a:t>
            </a: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（市町村）</a:t>
            </a:r>
          </a:p>
        </p:txBody>
      </p:sp>
      <p:sp>
        <p:nvSpPr>
          <p:cNvPr id="4108" name="角丸四角形 24"/>
          <p:cNvSpPr>
            <a:spLocks noChangeArrowheads="1"/>
          </p:cNvSpPr>
          <p:nvPr/>
        </p:nvSpPr>
        <p:spPr bwMode="auto">
          <a:xfrm>
            <a:off x="320675" y="4250531"/>
            <a:ext cx="3500437" cy="785813"/>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a:solidFill>
                  <a:srgbClr val="000000"/>
                </a:solidFill>
                <a:latin typeface="HGP創英角ﾎﾟｯﾌﾟ体" panose="040B0A00000000000000" pitchFamily="50" charset="-128"/>
                <a:ea typeface="HGP創英角ﾎﾟｯﾌﾟ体" panose="040B0A00000000000000" pitchFamily="50" charset="-128"/>
              </a:rPr>
              <a:t>（ＮＰＯ）ＭＣサポートセンタ－みっくみえ（子育て支援</a:t>
            </a:r>
            <a:r>
              <a:rPr lang="en-US" altLang="ja-JP" sz="1800">
                <a:solidFill>
                  <a:srgbClr val="000000"/>
                </a:solidFill>
                <a:latin typeface="HGP創英角ﾎﾟｯﾌﾟ体" panose="040B0A00000000000000" pitchFamily="50" charset="-128"/>
                <a:ea typeface="HGP創英角ﾎﾟｯﾌﾟ体" panose="040B0A00000000000000" pitchFamily="50" charset="-128"/>
              </a:rPr>
              <a:t>NPO</a:t>
            </a:r>
            <a:r>
              <a:rPr lang="ja-JP" altLang="en-US" sz="1800">
                <a:solidFill>
                  <a:srgbClr val="000000"/>
                </a:solidFill>
                <a:latin typeface="HGP創英角ﾎﾟｯﾌﾟ体" panose="040B0A00000000000000" pitchFamily="50" charset="-128"/>
                <a:ea typeface="HGP創英角ﾎﾟｯﾌﾟ体" panose="040B0A00000000000000" pitchFamily="50" charset="-128"/>
              </a:rPr>
              <a:t>法人）</a:t>
            </a:r>
          </a:p>
        </p:txBody>
      </p:sp>
      <p:sp>
        <p:nvSpPr>
          <p:cNvPr id="4109" name="角丸四角形 25"/>
          <p:cNvSpPr>
            <a:spLocks noChangeArrowheads="1"/>
          </p:cNvSpPr>
          <p:nvPr/>
        </p:nvSpPr>
        <p:spPr bwMode="auto">
          <a:xfrm>
            <a:off x="357189" y="2277276"/>
            <a:ext cx="2857500" cy="765064"/>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エスペランス</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四日市</a:t>
            </a: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フォスタリング機関）</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4113" name="角丸四角形 32"/>
          <p:cNvSpPr>
            <a:spLocks noChangeArrowheads="1"/>
          </p:cNvSpPr>
          <p:nvPr/>
        </p:nvSpPr>
        <p:spPr bwMode="auto">
          <a:xfrm>
            <a:off x="83406" y="3235000"/>
            <a:ext cx="2781045" cy="701892"/>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エスペランス</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桑名（里親支援専門</a:t>
            </a:r>
            <a:r>
              <a:rPr lang="ja-JP" altLang="en-US" sz="1800" dirty="0">
                <a:solidFill>
                  <a:srgbClr val="000000"/>
                </a:solidFill>
                <a:latin typeface="HGP創英角ﾎﾟｯﾌﾟ体" panose="040B0A00000000000000" pitchFamily="50" charset="-128"/>
                <a:ea typeface="HGP創英角ﾎﾟｯﾌﾟ体" panose="040B0A00000000000000" pitchFamily="50" charset="-128"/>
              </a:rPr>
              <a:t>員</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4114" name="下矢印 33"/>
          <p:cNvSpPr>
            <a:spLocks noChangeArrowheads="1"/>
          </p:cNvSpPr>
          <p:nvPr/>
        </p:nvSpPr>
        <p:spPr bwMode="auto">
          <a:xfrm>
            <a:off x="2642393" y="1587453"/>
            <a:ext cx="1357312" cy="642938"/>
          </a:xfrm>
          <a:prstGeom prst="downArrow">
            <a:avLst>
              <a:gd name="adj1" fmla="val 50000"/>
              <a:gd name="adj2" fmla="val 5000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15" name="テキスト ボックス 13"/>
          <p:cNvSpPr>
            <a:spLocks noChangeArrowheads="1"/>
          </p:cNvSpPr>
          <p:nvPr/>
        </p:nvSpPr>
        <p:spPr bwMode="auto">
          <a:xfrm>
            <a:off x="1473929" y="1371645"/>
            <a:ext cx="1500188"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里親委託を行った里親の</a:t>
            </a:r>
          </a:p>
          <a:p>
            <a:pPr eaLnBrk="1" hangingPunct="1">
              <a:spcBef>
                <a:spcPct val="0"/>
              </a:spcBef>
              <a:buFontTx/>
              <a:buNone/>
            </a:pPr>
            <a:r>
              <a:rPr lang="ja-JP" altLang="en-US" sz="1600" dirty="0"/>
              <a:t>支援依頼</a:t>
            </a:r>
          </a:p>
        </p:txBody>
      </p:sp>
      <p:sp>
        <p:nvSpPr>
          <p:cNvPr id="4116" name="角丸四角形 22"/>
          <p:cNvSpPr>
            <a:spLocks noChangeArrowheads="1"/>
          </p:cNvSpPr>
          <p:nvPr/>
        </p:nvSpPr>
        <p:spPr bwMode="auto">
          <a:xfrm>
            <a:off x="8034189" y="2929672"/>
            <a:ext cx="928688" cy="928687"/>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先輩</a:t>
            </a:r>
          </a:p>
          <a:p>
            <a:pPr eaLnBrk="1" hangingPunct="1">
              <a:spcBef>
                <a:spcPct val="0"/>
              </a:spcBef>
              <a:buFontTx/>
              <a:buNone/>
            </a:pPr>
            <a:r>
              <a:rPr lang="ja-JP" altLang="en-US" sz="2400">
                <a:solidFill>
                  <a:srgbClr val="000000"/>
                </a:solidFill>
                <a:latin typeface="HGP創英角ﾎﾟｯﾌﾟ体" panose="040B0A00000000000000" pitchFamily="50" charset="-128"/>
                <a:ea typeface="HGP創英角ﾎﾟｯﾌﾟ体" panose="040B0A00000000000000" pitchFamily="50" charset="-128"/>
              </a:rPr>
              <a:t>里親</a:t>
            </a:r>
          </a:p>
        </p:txBody>
      </p:sp>
      <p:sp>
        <p:nvSpPr>
          <p:cNvPr id="4117" name="左右矢印 23"/>
          <p:cNvSpPr>
            <a:spLocks noChangeArrowheads="1"/>
          </p:cNvSpPr>
          <p:nvPr/>
        </p:nvSpPr>
        <p:spPr bwMode="auto">
          <a:xfrm>
            <a:off x="7227093" y="3155738"/>
            <a:ext cx="785813" cy="627062"/>
          </a:xfrm>
          <a:prstGeom prst="leftRightArrow">
            <a:avLst>
              <a:gd name="adj1" fmla="val 32602"/>
              <a:gd name="adj2" fmla="val 49999"/>
            </a:avLst>
          </a:prstGeom>
          <a:solidFill>
            <a:srgbClr val="4F81BD"/>
          </a:solidFill>
          <a:ln w="25400" algn="ctr">
            <a:solidFill>
              <a:srgbClr val="385D8A"/>
            </a:solidFill>
            <a:miter lim="800000"/>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18" name="下矢印 27"/>
          <p:cNvSpPr>
            <a:spLocks noChangeArrowheads="1"/>
          </p:cNvSpPr>
          <p:nvPr/>
        </p:nvSpPr>
        <p:spPr bwMode="auto">
          <a:xfrm>
            <a:off x="7858125" y="4143375"/>
            <a:ext cx="928688" cy="1785938"/>
          </a:xfrm>
          <a:prstGeom prst="downArrow">
            <a:avLst>
              <a:gd name="adj1" fmla="val 50000"/>
              <a:gd name="adj2" fmla="val 33280"/>
            </a:avLst>
          </a:prstGeom>
          <a:solidFill>
            <a:srgbClr val="4F81BD"/>
          </a:solidFill>
          <a:ln w="25400" algn="ctr">
            <a:solidFill>
              <a:srgbClr val="385D8A"/>
            </a:solidFill>
            <a:round/>
            <a:headEnd/>
            <a:tailEnd/>
          </a:ln>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ja-JP" altLang="en-US" sz="1800">
              <a:solidFill>
                <a:srgbClr val="FFFFFF"/>
              </a:solidFill>
            </a:endParaRPr>
          </a:p>
        </p:txBody>
      </p:sp>
      <p:sp>
        <p:nvSpPr>
          <p:cNvPr id="4119" name="テキスト ボックス 12"/>
          <p:cNvSpPr>
            <a:spLocks noChangeArrowheads="1"/>
          </p:cNvSpPr>
          <p:nvPr/>
        </p:nvSpPr>
        <p:spPr bwMode="auto">
          <a:xfrm>
            <a:off x="7088183" y="2536558"/>
            <a:ext cx="110807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t>連携・協力</a:t>
            </a:r>
          </a:p>
        </p:txBody>
      </p:sp>
      <p:sp>
        <p:nvSpPr>
          <p:cNvPr id="4120" name="テキスト ボックス 12"/>
          <p:cNvSpPr>
            <a:spLocks noChangeArrowheads="1"/>
          </p:cNvSpPr>
          <p:nvPr/>
        </p:nvSpPr>
        <p:spPr bwMode="auto">
          <a:xfrm>
            <a:off x="7286625" y="4357688"/>
            <a:ext cx="781050"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a:t>ママ友</a:t>
            </a:r>
          </a:p>
          <a:p>
            <a:pPr eaLnBrk="1" hangingPunct="1">
              <a:spcBef>
                <a:spcPct val="0"/>
              </a:spcBef>
              <a:buFontTx/>
              <a:buNone/>
            </a:pPr>
            <a:r>
              <a:rPr lang="ja-JP" altLang="en-US" sz="1600"/>
              <a:t>的な感</a:t>
            </a:r>
          </a:p>
          <a:p>
            <a:pPr eaLnBrk="1" hangingPunct="1">
              <a:spcBef>
                <a:spcPct val="0"/>
              </a:spcBef>
              <a:buFontTx/>
              <a:buNone/>
            </a:pPr>
            <a:r>
              <a:rPr lang="ja-JP" altLang="en-US" sz="1600"/>
              <a:t>覚で支</a:t>
            </a:r>
          </a:p>
          <a:p>
            <a:pPr eaLnBrk="1" hangingPunct="1">
              <a:spcBef>
                <a:spcPct val="0"/>
              </a:spcBef>
              <a:buFontTx/>
              <a:buNone/>
            </a:pPr>
            <a:r>
              <a:rPr lang="ja-JP" altLang="en-US" sz="1600"/>
              <a:t>援</a:t>
            </a:r>
          </a:p>
        </p:txBody>
      </p:sp>
      <p:sp>
        <p:nvSpPr>
          <p:cNvPr id="2" name="角丸四角形 1"/>
          <p:cNvSpPr/>
          <p:nvPr/>
        </p:nvSpPr>
        <p:spPr>
          <a:xfrm>
            <a:off x="229038" y="146838"/>
            <a:ext cx="5490158" cy="5485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くわな里親支援ネットワーク</a:t>
            </a:r>
            <a:endParaRPr kumimoji="1" lang="ja-JP" altLang="en-US" sz="2400" dirty="0">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322" y="2883694"/>
            <a:ext cx="1414272" cy="1322832"/>
          </a:xfrm>
          <a:prstGeom prst="rect">
            <a:avLst/>
          </a:prstGeom>
        </p:spPr>
      </p:pic>
      <p:sp>
        <p:nvSpPr>
          <p:cNvPr id="25" name="角丸四角形 24"/>
          <p:cNvSpPr/>
          <p:nvPr/>
        </p:nvSpPr>
        <p:spPr>
          <a:xfrm>
            <a:off x="127685" y="805896"/>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平成</a:t>
            </a:r>
            <a:r>
              <a:rPr lang="en-US" altLang="ja-JP" b="1" dirty="0" smtClean="0">
                <a:solidFill>
                  <a:schemeClr val="tx1"/>
                </a:solidFill>
                <a:latin typeface="メイリオ" panose="020B0604030504040204" pitchFamily="50" charset="-128"/>
                <a:ea typeface="メイリオ" panose="020B0604030504040204" pitchFamily="50" charset="-128"/>
              </a:rPr>
              <a:t>26</a:t>
            </a:r>
            <a:r>
              <a:rPr kumimoji="1" lang="ja-JP" altLang="en-US" b="1" dirty="0" smtClean="0">
                <a:solidFill>
                  <a:schemeClr val="tx1"/>
                </a:solidFill>
                <a:latin typeface="メイリオ" panose="020B0604030504040204" pitchFamily="50" charset="-128"/>
                <a:ea typeface="メイリオ" panose="020B0604030504040204" pitchFamily="50" charset="-128"/>
              </a:rPr>
              <a:t>年</a:t>
            </a:r>
            <a:r>
              <a:rPr lang="ja-JP" altLang="en-US" b="1" dirty="0">
                <a:solidFill>
                  <a:schemeClr val="tx1"/>
                </a:solidFill>
                <a:latin typeface="メイリオ" panose="020B0604030504040204" pitchFamily="50" charset="-128"/>
                <a:ea typeface="メイリオ" panose="020B0604030504040204" pitchFamily="50" charset="-128"/>
              </a:rPr>
              <a:t>２</a:t>
            </a:r>
            <a:r>
              <a:rPr kumimoji="1" lang="ja-JP" altLang="en-US" b="1" dirty="0" smtClean="0">
                <a:solidFill>
                  <a:schemeClr val="tx1"/>
                </a:solidFill>
                <a:latin typeface="メイリオ" panose="020B0604030504040204" pitchFamily="50" charset="-128"/>
                <a:ea typeface="メイリオ" panose="020B0604030504040204" pitchFamily="50" charset="-128"/>
              </a:rPr>
              <a:t>月～</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7" name="角丸四角形 32"/>
          <p:cNvSpPr>
            <a:spLocks noChangeArrowheads="1"/>
          </p:cNvSpPr>
          <p:nvPr/>
        </p:nvSpPr>
        <p:spPr bwMode="auto">
          <a:xfrm>
            <a:off x="5222465" y="3279062"/>
            <a:ext cx="1967184" cy="473070"/>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里親会北勢支部</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9" name="角丸四角形 32"/>
          <p:cNvSpPr>
            <a:spLocks noChangeArrowheads="1"/>
          </p:cNvSpPr>
          <p:nvPr/>
        </p:nvSpPr>
        <p:spPr bwMode="auto">
          <a:xfrm>
            <a:off x="4789534" y="4253079"/>
            <a:ext cx="2397872" cy="684631"/>
          </a:xfrm>
          <a:prstGeom prst="roundRect">
            <a:avLst>
              <a:gd name="adj" fmla="val 16667"/>
            </a:avLst>
          </a:prstGeom>
          <a:solidFill>
            <a:srgbClr val="FFFFFF"/>
          </a:solidFill>
          <a:ln w="25400" algn="ctr">
            <a:solidFill>
              <a:srgbClr val="F79646"/>
            </a:solidFill>
            <a:round/>
            <a:headEnd/>
            <a:tailEnd/>
          </a:ln>
        </p:spPr>
        <p:txBody>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en-US" altLang="ja-JP" sz="1800" dirty="0" smtClean="0">
                <a:solidFill>
                  <a:srgbClr val="000000"/>
                </a:solidFill>
                <a:latin typeface="HGP創英角ﾎﾟｯﾌﾟ体" panose="040B0A00000000000000" pitchFamily="50" charset="-128"/>
                <a:ea typeface="HGP創英角ﾎﾟｯﾌﾟ体" panose="040B0A00000000000000" pitchFamily="50" charset="-128"/>
              </a:rPr>
              <a:t>NPO</a:t>
            </a: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団体</a:t>
            </a:r>
            <a:endParaRPr lang="en-US" altLang="ja-JP" sz="1800" dirty="0" smtClean="0">
              <a:solidFill>
                <a:srgbClr val="000000"/>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800" dirty="0" smtClean="0">
                <a:solidFill>
                  <a:srgbClr val="000000"/>
                </a:solidFill>
                <a:latin typeface="HGP創英角ﾎﾟｯﾌﾟ体" panose="040B0A00000000000000" pitchFamily="50" charset="-128"/>
                <a:ea typeface="HGP創英角ﾎﾟｯﾌﾟ体" panose="040B0A00000000000000" pitchFamily="50" charset="-128"/>
              </a:rPr>
              <a:t>アンジープロジェクト</a:t>
            </a:r>
            <a:endParaRPr lang="ja-JP" altLang="en-US" sz="1800"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4470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4" name="角丸四角形 3"/>
          <p:cNvSpPr/>
          <p:nvPr/>
        </p:nvSpPr>
        <p:spPr>
          <a:xfrm>
            <a:off x="878304" y="2975809"/>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smtClean="0">
                <a:solidFill>
                  <a:schemeClr val="tx1"/>
                </a:solidFill>
                <a:latin typeface="メイリオ" panose="020B0604030504040204" pitchFamily="50" charset="-128"/>
                <a:ea typeface="メイリオ" panose="020B0604030504040204" pitchFamily="50" charset="-128"/>
              </a:rPr>
              <a:t>財源の確保</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5661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82988" y="42570"/>
            <a:ext cx="4390018" cy="372388"/>
          </a:xfrm>
          <a:prstGeom prst="rect">
            <a:avLst/>
          </a:prstGeom>
          <a:gradFill>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桑名市子ども応援</a:t>
            </a:r>
            <a:r>
              <a:rPr lang="ja-JP" altLang="en-US" b="1" dirty="0">
                <a:solidFill>
                  <a:schemeClr val="tx1"/>
                </a:solidFill>
                <a:latin typeface="メイリオ" panose="020B0604030504040204" pitchFamily="50" charset="-128"/>
                <a:ea typeface="メイリオ" panose="020B0604030504040204" pitchFamily="50" charset="-128"/>
              </a:rPr>
              <a:t>基金概要</a:t>
            </a:r>
            <a:endParaRPr lang="en-US" altLang="ja-JP" b="1" dirty="0">
              <a:solidFill>
                <a:schemeClr val="tx1"/>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43" y="5372728"/>
            <a:ext cx="1118089" cy="1276679"/>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32" y="937751"/>
            <a:ext cx="1142516" cy="639172"/>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87" y="920575"/>
            <a:ext cx="540697" cy="65906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439" y="1580249"/>
            <a:ext cx="972677" cy="525629"/>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099" y="1474474"/>
            <a:ext cx="737786" cy="542070"/>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454" y="3112856"/>
            <a:ext cx="1223659" cy="1283755"/>
          </a:xfrm>
          <a:prstGeom prst="rect">
            <a:avLst/>
          </a:prstGeom>
        </p:spPr>
      </p:pic>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3036" y="2493615"/>
            <a:ext cx="1331844" cy="886968"/>
          </a:xfrm>
          <a:prstGeom prst="rect">
            <a:avLst/>
          </a:prstGeom>
        </p:spPr>
      </p:pic>
      <p:pic>
        <p:nvPicPr>
          <p:cNvPr id="18" name="図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4799" y="5317257"/>
            <a:ext cx="940079" cy="868667"/>
          </a:xfrm>
          <a:prstGeom prst="rect">
            <a:avLst/>
          </a:prstGeom>
        </p:spPr>
      </p:pic>
      <p:pic>
        <p:nvPicPr>
          <p:cNvPr id="19" name="図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6653" y="3853020"/>
            <a:ext cx="1088453" cy="971753"/>
          </a:xfrm>
          <a:prstGeom prst="rect">
            <a:avLst/>
          </a:prstGeom>
        </p:spPr>
      </p:pic>
      <p:pic>
        <p:nvPicPr>
          <p:cNvPr id="20" name="図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4263" y="977528"/>
            <a:ext cx="1028615" cy="1028615"/>
          </a:xfrm>
          <a:prstGeom prst="rect">
            <a:avLst/>
          </a:prstGeom>
        </p:spPr>
      </p:pic>
      <p:pic>
        <p:nvPicPr>
          <p:cNvPr id="23" name="図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81914" y="2547365"/>
            <a:ext cx="1059395" cy="876365"/>
          </a:xfrm>
          <a:prstGeom prst="rect">
            <a:avLst/>
          </a:prstGeom>
        </p:spPr>
      </p:pic>
      <p:sp>
        <p:nvSpPr>
          <p:cNvPr id="32" name="角丸四角形 31"/>
          <p:cNvSpPr/>
          <p:nvPr/>
        </p:nvSpPr>
        <p:spPr>
          <a:xfrm>
            <a:off x="6058502" y="519921"/>
            <a:ext cx="3023760" cy="6183153"/>
          </a:xfrm>
          <a:prstGeom prst="roundRect">
            <a:avLst>
              <a:gd name="adj" fmla="val 5168"/>
            </a:avLst>
          </a:prstGeom>
          <a:solidFill>
            <a:schemeClr val="accent4">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 name="右矢印 32"/>
          <p:cNvSpPr/>
          <p:nvPr/>
        </p:nvSpPr>
        <p:spPr>
          <a:xfrm>
            <a:off x="5633652" y="2825388"/>
            <a:ext cx="386008" cy="5551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テキスト ボックス 33"/>
          <p:cNvSpPr txBox="1"/>
          <p:nvPr/>
        </p:nvSpPr>
        <p:spPr>
          <a:xfrm>
            <a:off x="25689" y="5080285"/>
            <a:ext cx="1723549" cy="276999"/>
          </a:xfrm>
          <a:prstGeom prst="rect">
            <a:avLst/>
          </a:prstGeom>
          <a:noFill/>
        </p:spPr>
        <p:txBody>
          <a:bodyPr wrap="none" rtlCol="0">
            <a:spAutoFit/>
          </a:bodyPr>
          <a:lstStyle/>
          <a:p>
            <a:r>
              <a:rPr lang="ja-JP" altLang="en-US" sz="1200" b="1" u="sng" dirty="0">
                <a:solidFill>
                  <a:srgbClr val="002060"/>
                </a:solidFill>
                <a:latin typeface="+mn-ea"/>
              </a:rPr>
              <a:t>市民</a:t>
            </a:r>
            <a:r>
              <a:rPr lang="ja-JP" altLang="en-US" sz="1200" b="1" u="sng" dirty="0" smtClean="0">
                <a:solidFill>
                  <a:srgbClr val="002060"/>
                </a:solidFill>
                <a:latin typeface="+mn-ea"/>
              </a:rPr>
              <a:t>からの直接の寄付</a:t>
            </a:r>
            <a:endParaRPr lang="ja-JP" altLang="en-US" sz="1200" b="1" u="sng" dirty="0">
              <a:solidFill>
                <a:srgbClr val="002060"/>
              </a:solidFill>
              <a:latin typeface="+mn-ea"/>
            </a:endParaRPr>
          </a:p>
        </p:txBody>
      </p:sp>
      <p:sp>
        <p:nvSpPr>
          <p:cNvPr id="35" name="テキスト ボックス 34"/>
          <p:cNvSpPr txBox="1"/>
          <p:nvPr/>
        </p:nvSpPr>
        <p:spPr>
          <a:xfrm>
            <a:off x="101807" y="4481140"/>
            <a:ext cx="1415772" cy="461665"/>
          </a:xfrm>
          <a:prstGeom prst="rect">
            <a:avLst/>
          </a:prstGeom>
          <a:noFill/>
        </p:spPr>
        <p:txBody>
          <a:bodyPr wrap="none" rtlCol="0">
            <a:spAutoFit/>
          </a:bodyPr>
          <a:lstStyle/>
          <a:p>
            <a:r>
              <a:rPr lang="ja-JP" altLang="en-US" sz="1200" b="1" dirty="0">
                <a:latin typeface="+mn-ea"/>
              </a:rPr>
              <a:t>寄付型自動</a:t>
            </a:r>
            <a:r>
              <a:rPr lang="ja-JP" altLang="en-US" sz="1200" b="1" dirty="0" smtClean="0">
                <a:latin typeface="+mn-ea"/>
              </a:rPr>
              <a:t>販売機</a:t>
            </a:r>
            <a:endParaRPr lang="en-US" altLang="ja-JP" sz="1200" b="1" dirty="0" smtClean="0">
              <a:latin typeface="+mn-ea"/>
            </a:endParaRPr>
          </a:p>
          <a:p>
            <a:r>
              <a:rPr lang="ja-JP" altLang="en-US" sz="1200" b="1" dirty="0" smtClean="0">
                <a:latin typeface="+mn-ea"/>
              </a:rPr>
              <a:t>から</a:t>
            </a:r>
            <a:r>
              <a:rPr lang="ja-JP" altLang="en-US" sz="1200" b="1" dirty="0">
                <a:latin typeface="+mn-ea"/>
              </a:rPr>
              <a:t>の寄付</a:t>
            </a:r>
          </a:p>
        </p:txBody>
      </p:sp>
      <p:sp>
        <p:nvSpPr>
          <p:cNvPr id="36" name="テキスト ボックス 35"/>
          <p:cNvSpPr txBox="1"/>
          <p:nvPr/>
        </p:nvSpPr>
        <p:spPr>
          <a:xfrm>
            <a:off x="362343" y="2087240"/>
            <a:ext cx="1403627" cy="461665"/>
          </a:xfrm>
          <a:prstGeom prst="rect">
            <a:avLst/>
          </a:prstGeom>
          <a:noFill/>
        </p:spPr>
        <p:txBody>
          <a:bodyPr wrap="square" rtlCol="0">
            <a:spAutoFit/>
          </a:bodyPr>
          <a:lstStyle/>
          <a:p>
            <a:r>
              <a:rPr lang="ja-JP" altLang="en-US" sz="1200" b="1" dirty="0" smtClean="0">
                <a:latin typeface="+mn-ea"/>
              </a:rPr>
              <a:t>ふるさと納税での寄付</a:t>
            </a:r>
            <a:endParaRPr lang="ja-JP" altLang="en-US" sz="1200" b="1" dirty="0">
              <a:latin typeface="+mn-ea"/>
            </a:endParaRPr>
          </a:p>
        </p:txBody>
      </p:sp>
      <p:sp>
        <p:nvSpPr>
          <p:cNvPr id="37" name="テキスト ボックス 36"/>
          <p:cNvSpPr txBox="1"/>
          <p:nvPr/>
        </p:nvSpPr>
        <p:spPr>
          <a:xfrm>
            <a:off x="6302713" y="3416512"/>
            <a:ext cx="1107996"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地域活動支援</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38" name="テキスト ボックス 37"/>
          <p:cNvSpPr txBox="1"/>
          <p:nvPr/>
        </p:nvSpPr>
        <p:spPr>
          <a:xfrm>
            <a:off x="7998460" y="2003949"/>
            <a:ext cx="800219"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教育支援</a:t>
            </a:r>
          </a:p>
        </p:txBody>
      </p:sp>
      <p:sp>
        <p:nvSpPr>
          <p:cNvPr id="39" name="テキスト ボックス 38"/>
          <p:cNvSpPr txBox="1"/>
          <p:nvPr/>
        </p:nvSpPr>
        <p:spPr>
          <a:xfrm>
            <a:off x="7951945" y="3413148"/>
            <a:ext cx="800219"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保育支援</a:t>
            </a:r>
          </a:p>
        </p:txBody>
      </p:sp>
      <p:sp>
        <p:nvSpPr>
          <p:cNvPr id="40" name="テキスト ボックス 39"/>
          <p:cNvSpPr txBox="1"/>
          <p:nvPr/>
        </p:nvSpPr>
        <p:spPr>
          <a:xfrm>
            <a:off x="7804882" y="6349832"/>
            <a:ext cx="1107996"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児童虐待防止</a:t>
            </a:r>
          </a:p>
        </p:txBody>
      </p:sp>
      <p:sp>
        <p:nvSpPr>
          <p:cNvPr id="42" name="テキスト ボックス 41"/>
          <p:cNvSpPr txBox="1"/>
          <p:nvPr/>
        </p:nvSpPr>
        <p:spPr>
          <a:xfrm>
            <a:off x="6379955" y="2094921"/>
            <a:ext cx="954107"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少子化対策</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43" name="テキスト ボックス 42"/>
          <p:cNvSpPr txBox="1"/>
          <p:nvPr/>
        </p:nvSpPr>
        <p:spPr>
          <a:xfrm>
            <a:off x="6123009" y="6345913"/>
            <a:ext cx="1603324"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子どもの居場所づくり</a:t>
            </a:r>
          </a:p>
        </p:txBody>
      </p:sp>
      <p:sp>
        <p:nvSpPr>
          <p:cNvPr id="44" name="テキスト ボックス 43"/>
          <p:cNvSpPr txBox="1"/>
          <p:nvPr/>
        </p:nvSpPr>
        <p:spPr>
          <a:xfrm>
            <a:off x="8010771" y="4812050"/>
            <a:ext cx="800219" cy="276999"/>
          </a:xfrm>
          <a:prstGeom prst="rect">
            <a:avLst/>
          </a:prstGeom>
          <a:noFill/>
        </p:spPr>
        <p:txBody>
          <a:bodyPr wrap="none" rtlCol="0">
            <a:spAutoFit/>
          </a:bodyPr>
          <a:lstStyle/>
          <a:p>
            <a:r>
              <a:rPr lang="ja-JP" altLang="en-US" sz="1200" dirty="0">
                <a:latin typeface="HGP創英角ﾎﾟｯﾌﾟ体" panose="040B0A00000000000000" pitchFamily="50" charset="-128"/>
                <a:ea typeface="HGP創英角ﾎﾟｯﾌﾟ体" panose="040B0A00000000000000" pitchFamily="50" charset="-128"/>
              </a:rPr>
              <a:t>里親支援</a:t>
            </a:r>
          </a:p>
        </p:txBody>
      </p:sp>
      <p:sp>
        <p:nvSpPr>
          <p:cNvPr id="46" name="角丸四角形 45"/>
          <p:cNvSpPr/>
          <p:nvPr/>
        </p:nvSpPr>
        <p:spPr>
          <a:xfrm>
            <a:off x="94558" y="519922"/>
            <a:ext cx="3387909" cy="6188788"/>
          </a:xfrm>
          <a:prstGeom prst="roundRect">
            <a:avLst>
              <a:gd name="adj" fmla="val 5168"/>
            </a:avLst>
          </a:prstGeom>
          <a:solidFill>
            <a:schemeClr val="accent4">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7" name="図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3577" y="5130229"/>
            <a:ext cx="1357066" cy="1215684"/>
          </a:xfrm>
          <a:prstGeom prst="rect">
            <a:avLst/>
          </a:prstGeom>
          <a:ln>
            <a:noFill/>
          </a:ln>
          <a:effectLst>
            <a:outerShdw blurRad="292100" dist="139700" dir="2700000" algn="tl" rotWithShape="0">
              <a:srgbClr val="333333">
                <a:alpha val="65000"/>
              </a:srgbClr>
            </a:outerShdw>
          </a:effectLst>
        </p:spPr>
      </p:pic>
      <p:sp>
        <p:nvSpPr>
          <p:cNvPr id="41" name="右矢印 40"/>
          <p:cNvSpPr/>
          <p:nvPr/>
        </p:nvSpPr>
        <p:spPr>
          <a:xfrm rot="10800000">
            <a:off x="3481627" y="5419634"/>
            <a:ext cx="877452" cy="6639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テキスト ボックス 48"/>
          <p:cNvSpPr txBox="1"/>
          <p:nvPr/>
        </p:nvSpPr>
        <p:spPr>
          <a:xfrm>
            <a:off x="3412601" y="3670511"/>
            <a:ext cx="750168" cy="307777"/>
          </a:xfrm>
          <a:prstGeom prst="rect">
            <a:avLst/>
          </a:prstGeom>
          <a:noFill/>
        </p:spPr>
        <p:txBody>
          <a:bodyPr wrap="square" rtlCol="0">
            <a:spAutoFit/>
          </a:bodyPr>
          <a:lstStyle/>
          <a:p>
            <a:r>
              <a:rPr lang="ja-JP" altLang="en-US" sz="1400" b="1" dirty="0">
                <a:solidFill>
                  <a:srgbClr val="FF0000"/>
                </a:solidFill>
                <a:latin typeface="+mn-ea"/>
              </a:rPr>
              <a:t>寄付</a:t>
            </a:r>
          </a:p>
        </p:txBody>
      </p:sp>
      <p:pic>
        <p:nvPicPr>
          <p:cNvPr id="2" name="図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37919" y="680510"/>
            <a:ext cx="1697911" cy="1068922"/>
          </a:xfrm>
          <a:prstGeom prst="rect">
            <a:avLst/>
          </a:prstGeom>
        </p:spPr>
      </p:pic>
      <p:pic>
        <p:nvPicPr>
          <p:cNvPr id="3" name="図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77885" y="3271302"/>
            <a:ext cx="1086700" cy="1067557"/>
          </a:xfrm>
          <a:prstGeom prst="rect">
            <a:avLst/>
          </a:prstGeom>
        </p:spPr>
      </p:pic>
      <p:sp>
        <p:nvSpPr>
          <p:cNvPr id="53" name="テキスト ボックス 52"/>
          <p:cNvSpPr txBox="1"/>
          <p:nvPr/>
        </p:nvSpPr>
        <p:spPr>
          <a:xfrm>
            <a:off x="2067237" y="643466"/>
            <a:ext cx="1107996" cy="276999"/>
          </a:xfrm>
          <a:prstGeom prst="rect">
            <a:avLst/>
          </a:prstGeom>
          <a:noFill/>
        </p:spPr>
        <p:txBody>
          <a:bodyPr wrap="none" rtlCol="0">
            <a:spAutoFit/>
          </a:bodyPr>
          <a:lstStyle/>
          <a:p>
            <a:r>
              <a:rPr lang="ja-JP" altLang="en-US" sz="1200" b="1" u="sng" dirty="0" smtClean="0">
                <a:solidFill>
                  <a:srgbClr val="002060"/>
                </a:solidFill>
                <a:latin typeface="+mn-ea"/>
              </a:rPr>
              <a:t>ソフトバンク</a:t>
            </a:r>
            <a:endParaRPr lang="ja-JP" altLang="en-US" sz="1200" b="1" u="sng" dirty="0">
              <a:solidFill>
                <a:srgbClr val="002060"/>
              </a:solidFill>
              <a:latin typeface="+mn-ea"/>
            </a:endParaRPr>
          </a:p>
        </p:txBody>
      </p:sp>
      <p:sp>
        <p:nvSpPr>
          <p:cNvPr id="54" name="テキスト ボックス 53"/>
          <p:cNvSpPr txBox="1"/>
          <p:nvPr/>
        </p:nvSpPr>
        <p:spPr>
          <a:xfrm>
            <a:off x="1494150" y="4449562"/>
            <a:ext cx="1996004" cy="461665"/>
          </a:xfrm>
          <a:prstGeom prst="rect">
            <a:avLst/>
          </a:prstGeom>
          <a:noFill/>
        </p:spPr>
        <p:txBody>
          <a:bodyPr wrap="square" rtlCol="0">
            <a:spAutoFit/>
          </a:bodyPr>
          <a:lstStyle/>
          <a:p>
            <a:r>
              <a:rPr lang="ja-JP" altLang="en-US" sz="1200" b="1" dirty="0" smtClean="0">
                <a:latin typeface="+mn-ea"/>
              </a:rPr>
              <a:t>　中古本など「モノ」を</a:t>
            </a:r>
            <a:endParaRPr lang="en-US" altLang="ja-JP" sz="1200" b="1" dirty="0" smtClean="0">
              <a:latin typeface="+mn-ea"/>
            </a:endParaRPr>
          </a:p>
          <a:p>
            <a:r>
              <a:rPr lang="ja-JP" altLang="en-US" sz="1200" b="1" dirty="0" smtClean="0">
                <a:latin typeface="+mn-ea"/>
              </a:rPr>
              <a:t>「キモチ」に替えて寄付</a:t>
            </a:r>
            <a:endParaRPr lang="ja-JP" altLang="en-US" sz="1200" b="1" dirty="0">
              <a:latin typeface="+mn-ea"/>
            </a:endParaRPr>
          </a:p>
        </p:txBody>
      </p:sp>
      <p:pic>
        <p:nvPicPr>
          <p:cNvPr id="6" name="図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38732" y="1386940"/>
            <a:ext cx="1951432" cy="873935"/>
          </a:xfrm>
          <a:prstGeom prst="rect">
            <a:avLst/>
          </a:prstGeom>
        </p:spPr>
      </p:pic>
      <p:sp>
        <p:nvSpPr>
          <p:cNvPr id="7" name="角丸四角形 6"/>
          <p:cNvSpPr/>
          <p:nvPr/>
        </p:nvSpPr>
        <p:spPr>
          <a:xfrm>
            <a:off x="3506130" y="6180054"/>
            <a:ext cx="2491982" cy="391351"/>
          </a:xfrm>
          <a:prstGeom prst="roundRect">
            <a:avLst/>
          </a:prstGeom>
          <a:solidFill>
            <a:schemeClr val="bg1"/>
          </a:solidFill>
          <a:ln w="190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メイリオ" panose="020B0604030504040204" pitchFamily="50" charset="-128"/>
                <a:ea typeface="メイリオ" panose="020B0604030504040204" pitchFamily="50" charset="-128"/>
              </a:rPr>
              <a:t>ホームページなどで事業成果の公表</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51" name="角丸四角形 50"/>
          <p:cNvSpPr/>
          <p:nvPr/>
        </p:nvSpPr>
        <p:spPr>
          <a:xfrm>
            <a:off x="3935719" y="574867"/>
            <a:ext cx="1599780" cy="4178236"/>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w="28575">
            <a:solidFill>
              <a:srgbClr val="FFC000"/>
            </a:solidFill>
          </a:ln>
          <a:effectLst>
            <a:outerShdw blurRad="50800" dist="50800" dir="5400000" algn="ctr" rotWithShape="0">
              <a:schemeClr val="accent2"/>
            </a:outerShdw>
          </a:effectLst>
        </p:spPr>
        <p:style>
          <a:lnRef idx="0">
            <a:scrgbClr r="0" g="0" b="0"/>
          </a:lnRef>
          <a:fillRef idx="0">
            <a:scrgbClr r="0" g="0" b="0"/>
          </a:fillRef>
          <a:effectRef idx="0">
            <a:scrgbClr r="0" g="0" b="0"/>
          </a:effectRef>
          <a:fontRef idx="minor">
            <a:schemeClr val="lt1"/>
          </a:fontRef>
        </p:style>
        <p:txBody>
          <a:bodyPr vert="eaVert" rtlCol="0" anchor="ctr"/>
          <a:lstStyle/>
          <a:p>
            <a:pPr algn="ctr"/>
            <a:r>
              <a:rPr lang="ja-JP" altLang="en-US" sz="4000" dirty="0" smtClean="0">
                <a:solidFill>
                  <a:srgbClr val="00B050"/>
                </a:solidFill>
                <a:latin typeface="HGS創英角ﾎﾟｯﾌﾟ体" panose="040B0A00000000000000" pitchFamily="50" charset="-128"/>
                <a:ea typeface="HGS創英角ﾎﾟｯﾌﾟ体" panose="040B0A00000000000000" pitchFamily="50" charset="-128"/>
              </a:rPr>
              <a:t>子ども応援</a:t>
            </a:r>
            <a:r>
              <a:rPr lang="ja-JP" altLang="en-US" sz="4000" dirty="0">
                <a:solidFill>
                  <a:srgbClr val="00B050"/>
                </a:solidFill>
                <a:latin typeface="HGS創英角ﾎﾟｯﾌﾟ体" panose="040B0A00000000000000" pitchFamily="50" charset="-128"/>
                <a:ea typeface="HGS創英角ﾎﾟｯﾌﾟ体" panose="040B0A00000000000000" pitchFamily="50" charset="-128"/>
              </a:rPr>
              <a:t>基金</a:t>
            </a:r>
          </a:p>
        </p:txBody>
      </p:sp>
      <p:pic>
        <p:nvPicPr>
          <p:cNvPr id="57" name="図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96403" y="4897584"/>
            <a:ext cx="1470241" cy="1213096"/>
          </a:xfrm>
          <a:prstGeom prst="rect">
            <a:avLst/>
          </a:prstGeom>
        </p:spPr>
      </p:pic>
      <p:pic>
        <p:nvPicPr>
          <p:cNvPr id="14" name="図 1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04882" y="5235829"/>
            <a:ext cx="1066648" cy="1063355"/>
          </a:xfrm>
          <a:prstGeom prst="rect">
            <a:avLst/>
          </a:prstGeom>
        </p:spPr>
      </p:pic>
      <p:pic>
        <p:nvPicPr>
          <p:cNvPr id="21" name="図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56806" y="856052"/>
            <a:ext cx="832401" cy="944052"/>
          </a:xfrm>
          <a:prstGeom prst="rect">
            <a:avLst/>
          </a:prstGeom>
        </p:spPr>
      </p:pic>
      <p:sp>
        <p:nvSpPr>
          <p:cNvPr id="48" name="テキスト ボックス 47"/>
          <p:cNvSpPr txBox="1"/>
          <p:nvPr/>
        </p:nvSpPr>
        <p:spPr>
          <a:xfrm>
            <a:off x="1721158" y="2227440"/>
            <a:ext cx="1877437" cy="461665"/>
          </a:xfrm>
          <a:prstGeom prst="rect">
            <a:avLst/>
          </a:prstGeom>
          <a:noFill/>
        </p:spPr>
        <p:txBody>
          <a:bodyPr wrap="none" rtlCol="0">
            <a:spAutoFit/>
          </a:bodyPr>
          <a:lstStyle/>
          <a:p>
            <a:r>
              <a:rPr lang="ja-JP" altLang="en-US" sz="1200" b="1" dirty="0" smtClean="0">
                <a:latin typeface="+mn-ea"/>
              </a:rPr>
              <a:t>・スマホによる寄付</a:t>
            </a:r>
            <a:endParaRPr lang="en-US" altLang="ja-JP" sz="1200" b="1" dirty="0" smtClean="0">
              <a:latin typeface="+mn-ea"/>
            </a:endParaRPr>
          </a:p>
          <a:p>
            <a:r>
              <a:rPr lang="ja-JP" altLang="en-US" sz="1200" b="1" dirty="0" smtClean="0">
                <a:latin typeface="+mn-ea"/>
              </a:rPr>
              <a:t>・電子ポイントでの寄付</a:t>
            </a:r>
            <a:endParaRPr lang="ja-JP" altLang="en-US" sz="1200" b="1" dirty="0">
              <a:latin typeface="+mn-ea"/>
            </a:endParaRPr>
          </a:p>
        </p:txBody>
      </p:sp>
      <p:sp>
        <p:nvSpPr>
          <p:cNvPr id="50" name="テキスト ボックス 49"/>
          <p:cNvSpPr txBox="1"/>
          <p:nvPr/>
        </p:nvSpPr>
        <p:spPr>
          <a:xfrm>
            <a:off x="50507" y="2894798"/>
            <a:ext cx="1415772" cy="276999"/>
          </a:xfrm>
          <a:prstGeom prst="rect">
            <a:avLst/>
          </a:prstGeom>
          <a:noFill/>
        </p:spPr>
        <p:txBody>
          <a:bodyPr wrap="none" rtlCol="0">
            <a:spAutoFit/>
          </a:bodyPr>
          <a:lstStyle/>
          <a:p>
            <a:r>
              <a:rPr lang="ja-JP" altLang="en-US" sz="1200" b="1" u="sng" dirty="0" smtClean="0">
                <a:solidFill>
                  <a:srgbClr val="002060"/>
                </a:solidFill>
                <a:latin typeface="+mn-ea"/>
              </a:rPr>
              <a:t>ダイドードリンコ</a:t>
            </a:r>
            <a:endParaRPr lang="ja-JP" altLang="en-US" sz="1200" b="1" u="sng" dirty="0">
              <a:solidFill>
                <a:srgbClr val="002060"/>
              </a:solidFill>
              <a:latin typeface="+mn-ea"/>
            </a:endParaRPr>
          </a:p>
        </p:txBody>
      </p:sp>
      <p:sp>
        <p:nvSpPr>
          <p:cNvPr id="52" name="テキスト ボックス 51"/>
          <p:cNvSpPr txBox="1"/>
          <p:nvPr/>
        </p:nvSpPr>
        <p:spPr>
          <a:xfrm>
            <a:off x="2067341" y="2908738"/>
            <a:ext cx="950901" cy="276999"/>
          </a:xfrm>
          <a:prstGeom prst="rect">
            <a:avLst/>
          </a:prstGeom>
          <a:noFill/>
        </p:spPr>
        <p:txBody>
          <a:bodyPr wrap="none" rtlCol="0">
            <a:spAutoFit/>
          </a:bodyPr>
          <a:lstStyle/>
          <a:p>
            <a:r>
              <a:rPr lang="en-US" altLang="ja-JP" sz="1200" b="1" u="sng" dirty="0" smtClean="0">
                <a:solidFill>
                  <a:srgbClr val="002060"/>
                </a:solidFill>
                <a:latin typeface="+mn-ea"/>
              </a:rPr>
              <a:t>BOOKOFF</a:t>
            </a:r>
            <a:endParaRPr lang="ja-JP" altLang="en-US" sz="1200" b="1" u="sng" dirty="0">
              <a:solidFill>
                <a:srgbClr val="002060"/>
              </a:solidFill>
              <a:latin typeface="+mn-ea"/>
            </a:endParaRPr>
          </a:p>
        </p:txBody>
      </p:sp>
      <p:sp>
        <p:nvSpPr>
          <p:cNvPr id="55" name="テキスト ボックス 54"/>
          <p:cNvSpPr txBox="1"/>
          <p:nvPr/>
        </p:nvSpPr>
        <p:spPr>
          <a:xfrm>
            <a:off x="341806" y="641765"/>
            <a:ext cx="1107996" cy="276999"/>
          </a:xfrm>
          <a:prstGeom prst="rect">
            <a:avLst/>
          </a:prstGeom>
          <a:noFill/>
        </p:spPr>
        <p:txBody>
          <a:bodyPr wrap="none" rtlCol="0">
            <a:spAutoFit/>
          </a:bodyPr>
          <a:lstStyle/>
          <a:p>
            <a:r>
              <a:rPr lang="ja-JP" altLang="en-US" sz="1200" b="1" u="sng" dirty="0" smtClean="0">
                <a:solidFill>
                  <a:srgbClr val="002060"/>
                </a:solidFill>
                <a:latin typeface="+mn-ea"/>
              </a:rPr>
              <a:t>ふるさと納税</a:t>
            </a:r>
            <a:endParaRPr lang="ja-JP" altLang="en-US" sz="1200" b="1" u="sng" dirty="0">
              <a:solidFill>
                <a:srgbClr val="002060"/>
              </a:solidFill>
              <a:latin typeface="+mn-ea"/>
            </a:endParaRPr>
          </a:p>
        </p:txBody>
      </p:sp>
      <p:sp>
        <p:nvSpPr>
          <p:cNvPr id="56" name="テキスト ボックス 55"/>
          <p:cNvSpPr txBox="1"/>
          <p:nvPr/>
        </p:nvSpPr>
        <p:spPr>
          <a:xfrm>
            <a:off x="6183068" y="4820958"/>
            <a:ext cx="1375698"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こども医療費助成</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58" name="テキスト ボックス 57"/>
          <p:cNvSpPr txBox="1"/>
          <p:nvPr/>
        </p:nvSpPr>
        <p:spPr>
          <a:xfrm>
            <a:off x="6386871" y="1864449"/>
            <a:ext cx="939681" cy="276999"/>
          </a:xfrm>
          <a:prstGeom prst="rect">
            <a:avLst/>
          </a:prstGeom>
          <a:noFill/>
        </p:spPr>
        <p:txBody>
          <a:bodyPr wrap="none" rtlCol="0">
            <a:spAutoFit/>
          </a:bodyPr>
          <a:lstStyle/>
          <a:p>
            <a:r>
              <a:rPr lang="ja-JP" altLang="en-US" sz="1200" dirty="0" smtClean="0">
                <a:latin typeface="HGP創英角ﾎﾟｯﾌﾟ体" panose="040B0A00000000000000" pitchFamily="50" charset="-128"/>
                <a:ea typeface="HGP創英角ﾎﾟｯﾌﾟ体" panose="040B0A00000000000000" pitchFamily="50" charset="-128"/>
              </a:rPr>
              <a:t>子育て支援</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59" name="テキスト ボックス 58"/>
          <p:cNvSpPr txBox="1"/>
          <p:nvPr/>
        </p:nvSpPr>
        <p:spPr>
          <a:xfrm>
            <a:off x="5168658" y="3627311"/>
            <a:ext cx="1537086" cy="523220"/>
          </a:xfrm>
          <a:prstGeom prst="rect">
            <a:avLst/>
          </a:prstGeom>
          <a:noFill/>
        </p:spPr>
        <p:txBody>
          <a:bodyPr wrap="square" rtlCol="0">
            <a:spAutoFit/>
          </a:bodyPr>
          <a:lstStyle/>
          <a:p>
            <a:r>
              <a:rPr lang="ja-JP" altLang="en-US" sz="1400" b="1" dirty="0" smtClean="0">
                <a:solidFill>
                  <a:srgbClr val="FF0000"/>
                </a:solidFill>
                <a:latin typeface="+mn-ea"/>
              </a:rPr>
              <a:t>新規事業や既存事業に活用！</a:t>
            </a:r>
            <a:endParaRPr lang="ja-JP" altLang="en-US" sz="1400" b="1" dirty="0">
              <a:solidFill>
                <a:srgbClr val="FF0000"/>
              </a:solidFill>
              <a:latin typeface="+mn-ea"/>
            </a:endParaRPr>
          </a:p>
        </p:txBody>
      </p:sp>
      <p:pic>
        <p:nvPicPr>
          <p:cNvPr id="16" name="図 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96080" y="3851131"/>
            <a:ext cx="1165754" cy="946854"/>
          </a:xfrm>
          <a:prstGeom prst="rect">
            <a:avLst/>
          </a:prstGeom>
        </p:spPr>
      </p:pic>
      <p:pic>
        <p:nvPicPr>
          <p:cNvPr id="17" name="図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8812" y="3101375"/>
            <a:ext cx="670426" cy="250159"/>
          </a:xfrm>
          <a:prstGeom prst="rect">
            <a:avLst/>
          </a:prstGeom>
        </p:spPr>
      </p:pic>
      <p:pic>
        <p:nvPicPr>
          <p:cNvPr id="22" name="図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824096" y="3138275"/>
            <a:ext cx="662015" cy="338879"/>
          </a:xfrm>
          <a:prstGeom prst="rect">
            <a:avLst/>
          </a:prstGeom>
        </p:spPr>
      </p:pic>
      <p:sp>
        <p:nvSpPr>
          <p:cNvPr id="60" name="下カーブ矢印 59"/>
          <p:cNvSpPr/>
          <p:nvPr/>
        </p:nvSpPr>
        <p:spPr>
          <a:xfrm>
            <a:off x="3261471" y="2664141"/>
            <a:ext cx="1018673" cy="735653"/>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22794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3" name="角丸四角形 2"/>
          <p:cNvSpPr/>
          <p:nvPr/>
        </p:nvSpPr>
        <p:spPr>
          <a:xfrm>
            <a:off x="997336" y="2743202"/>
            <a:ext cx="7495673"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chorCtr="1"/>
          <a:lstStyle/>
          <a:p>
            <a:r>
              <a:rPr kumimoji="1" lang="ja-JP" altLang="en-US" sz="2800" dirty="0" smtClean="0">
                <a:solidFill>
                  <a:schemeClr val="tx1"/>
                </a:solidFill>
                <a:latin typeface="メイリオ" panose="020B0604030504040204" pitchFamily="50" charset="-128"/>
                <a:ea typeface="メイリオ" panose="020B0604030504040204" pitchFamily="50" charset="-128"/>
              </a:rPr>
              <a:t>子ども家庭総合支援拠点の設置</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9447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85" name="Rectangle 3"/>
          <p:cNvSpPr>
            <a:spLocks noGrp="1" noChangeArrowheads="1"/>
          </p:cNvSpPr>
          <p:nvPr>
            <p:ph type="body" sz="half" idx="4294967295"/>
          </p:nvPr>
        </p:nvSpPr>
        <p:spPr>
          <a:xfrm>
            <a:off x="849313" y="1268413"/>
            <a:ext cx="7777162" cy="1152525"/>
          </a:xfrm>
          <a:ln/>
        </p:spPr>
        <p:txBody>
          <a:bodyPr/>
          <a:lstStyle/>
          <a:p>
            <a:pPr eaLnBrk="1" hangingPunct="1">
              <a:buFontTx/>
              <a:buNone/>
            </a:pPr>
            <a:r>
              <a:rPr lang="ja-JP" altLang="en-US" sz="4400">
                <a:ea typeface="HGP創英角ﾎﾟｯﾌﾟ体" panose="040B0A00000000000000" pitchFamily="50" charset="-128"/>
              </a:rPr>
              <a:t>ご清聴ありがとうございました。</a:t>
            </a:r>
          </a:p>
        </p:txBody>
      </p:sp>
      <p:pic>
        <p:nvPicPr>
          <p:cNvPr id="31986" name="図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2375"/>
            <a:ext cx="5257800" cy="324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398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3200" y="270795"/>
            <a:ext cx="8124340" cy="646331"/>
          </a:xfrm>
          <a:prstGeom prst="rect">
            <a:avLst/>
          </a:prstGeom>
          <a:noFill/>
        </p:spPr>
        <p:txBody>
          <a:bodyPr wrap="none" rtlCol="0">
            <a:spAutoFit/>
          </a:bodyPr>
          <a:lstStyle/>
          <a:p>
            <a:r>
              <a:rPr lang="ja-JP" altLang="en-US" sz="3600" u="sng" dirty="0">
                <a:solidFill>
                  <a:srgbClr val="FF0000"/>
                </a:solidFill>
                <a:latin typeface="Meiryo UI" panose="020B0604030504040204" pitchFamily="50" charset="-128"/>
                <a:ea typeface="Meiryo UI" panose="020B0604030504040204" pitchFamily="50" charset="-128"/>
              </a:rPr>
              <a:t>桑名版子ども家庭総合支援拠点のポイント</a:t>
            </a:r>
          </a:p>
        </p:txBody>
      </p:sp>
      <p:sp>
        <p:nvSpPr>
          <p:cNvPr id="3" name="テキスト ボックス 2"/>
          <p:cNvSpPr txBox="1"/>
          <p:nvPr/>
        </p:nvSpPr>
        <p:spPr>
          <a:xfrm>
            <a:off x="311484" y="1568195"/>
            <a:ext cx="8517467" cy="4385816"/>
          </a:xfrm>
          <a:prstGeom prst="rect">
            <a:avLst/>
          </a:prstGeom>
          <a:noFill/>
        </p:spPr>
        <p:txBody>
          <a:bodyPr wrap="square" rtlCol="0">
            <a:spAutoFit/>
          </a:bodyPr>
          <a:lstStyle/>
          <a:p>
            <a:r>
              <a:rPr lang="ja-JP" altLang="en-US" sz="2700" dirty="0">
                <a:latin typeface="Meiryo UI" panose="020B0604030504040204" pitchFamily="50" charset="-128"/>
                <a:ea typeface="Meiryo UI" panose="020B0604030504040204" pitchFamily="50" charset="-128"/>
              </a:rPr>
              <a:t>１）昨年</a:t>
            </a:r>
            <a:r>
              <a:rPr lang="en-US" altLang="ja-JP" sz="2700" dirty="0">
                <a:latin typeface="Meiryo UI" panose="020B0604030504040204" pitchFamily="50" charset="-128"/>
                <a:ea typeface="Meiryo UI" panose="020B0604030504040204" pitchFamily="50" charset="-128"/>
              </a:rPr>
              <a:t>10</a:t>
            </a:r>
            <a:r>
              <a:rPr lang="ja-JP" altLang="en-US" sz="2700" dirty="0">
                <a:latin typeface="Meiryo UI" panose="020B0604030504040204" pitchFamily="50" charset="-128"/>
                <a:ea typeface="Meiryo UI" panose="020B0604030504040204" pitchFamily="50" charset="-128"/>
              </a:rPr>
              <a:t>月に開所した「母子健康包括支援</a:t>
            </a:r>
            <a:r>
              <a:rPr lang="ja-JP" altLang="en-US" sz="2700" dirty="0" smtClean="0">
                <a:latin typeface="Meiryo UI" panose="020B0604030504040204" pitchFamily="50" charset="-128"/>
                <a:ea typeface="Meiryo UI" panose="020B0604030504040204" pitchFamily="50" charset="-128"/>
              </a:rPr>
              <a:t>センター（子</a:t>
            </a:r>
            <a:endParaRPr lang="en-US" altLang="ja-JP" sz="2700" dirty="0" smtClean="0">
              <a:latin typeface="Meiryo UI" panose="020B0604030504040204" pitchFamily="50" charset="-128"/>
              <a:ea typeface="Meiryo UI" panose="020B0604030504040204" pitchFamily="50" charset="-128"/>
            </a:endParaRPr>
          </a:p>
          <a:p>
            <a:r>
              <a:rPr lang="ja-JP" altLang="en-US" sz="2700" dirty="0">
                <a:latin typeface="Meiryo UI" panose="020B0604030504040204" pitchFamily="50" charset="-128"/>
                <a:ea typeface="Meiryo UI" panose="020B0604030504040204" pitchFamily="50" charset="-128"/>
              </a:rPr>
              <a:t>　</a:t>
            </a:r>
            <a:r>
              <a:rPr lang="ja-JP" altLang="en-US" sz="2700" dirty="0" smtClean="0">
                <a:latin typeface="Meiryo UI" panose="020B0604030504040204" pitchFamily="50" charset="-128"/>
                <a:ea typeface="Meiryo UI" panose="020B0604030504040204" pitchFamily="50" charset="-128"/>
              </a:rPr>
              <a:t>育て支援包括支援センター）」を含めた</a:t>
            </a:r>
            <a:r>
              <a:rPr lang="ja-JP" altLang="en-US" sz="2700" u="sng" dirty="0">
                <a:solidFill>
                  <a:srgbClr val="0070C0"/>
                </a:solidFill>
                <a:latin typeface="Meiryo UI" panose="020B0604030504040204" pitchFamily="50" charset="-128"/>
                <a:ea typeface="Meiryo UI" panose="020B0604030504040204" pitchFamily="50" charset="-128"/>
              </a:rPr>
              <a:t>母子保健分野を</a:t>
            </a:r>
            <a:r>
              <a:rPr lang="ja-JP" altLang="en-US" sz="2700" u="sng" dirty="0" smtClean="0">
                <a:solidFill>
                  <a:srgbClr val="0070C0"/>
                </a:solidFill>
                <a:latin typeface="Meiryo UI" panose="020B0604030504040204" pitchFamily="50" charset="-128"/>
                <a:ea typeface="Meiryo UI" panose="020B0604030504040204" pitchFamily="50" charset="-128"/>
              </a:rPr>
              <a:t>包</a:t>
            </a:r>
            <a:endParaRPr lang="en-US" altLang="ja-JP" sz="2700" u="sng" dirty="0" smtClean="0">
              <a:solidFill>
                <a:srgbClr val="0070C0"/>
              </a:solidFill>
              <a:latin typeface="Meiryo UI" panose="020B0604030504040204" pitchFamily="50" charset="-128"/>
              <a:ea typeface="Meiryo UI" panose="020B0604030504040204" pitchFamily="50" charset="-128"/>
            </a:endParaRPr>
          </a:p>
          <a:p>
            <a:r>
              <a:rPr lang="ja-JP" altLang="en-US" sz="2700" dirty="0">
                <a:solidFill>
                  <a:srgbClr val="0070C0"/>
                </a:solidFill>
                <a:latin typeface="Meiryo UI" panose="020B0604030504040204" pitchFamily="50" charset="-128"/>
                <a:ea typeface="Meiryo UI" panose="020B0604030504040204" pitchFamily="50" charset="-128"/>
              </a:rPr>
              <a:t>　</a:t>
            </a:r>
            <a:r>
              <a:rPr lang="ja-JP" altLang="en-US" sz="2700" u="sng" dirty="0" err="1" smtClean="0">
                <a:solidFill>
                  <a:srgbClr val="0070C0"/>
                </a:solidFill>
                <a:latin typeface="Meiryo UI" panose="020B0604030504040204" pitchFamily="50" charset="-128"/>
                <a:ea typeface="Meiryo UI" panose="020B0604030504040204" pitchFamily="50" charset="-128"/>
              </a:rPr>
              <a:t>含</a:t>
            </a:r>
            <a:r>
              <a:rPr lang="ja-JP" altLang="en-US" sz="2700" u="sng" dirty="0" err="1">
                <a:solidFill>
                  <a:srgbClr val="0070C0"/>
                </a:solidFill>
                <a:latin typeface="Meiryo UI" panose="020B0604030504040204" pitchFamily="50" charset="-128"/>
                <a:ea typeface="Meiryo UI" panose="020B0604030504040204" pitchFamily="50" charset="-128"/>
              </a:rPr>
              <a:t>した</a:t>
            </a:r>
            <a:r>
              <a:rPr lang="ja-JP" altLang="en-US" sz="2700" u="sng" dirty="0">
                <a:solidFill>
                  <a:srgbClr val="0070C0"/>
                </a:solidFill>
                <a:latin typeface="Meiryo UI" panose="020B0604030504040204" pitchFamily="50" charset="-128"/>
                <a:ea typeface="Meiryo UI" panose="020B0604030504040204" pitchFamily="50" charset="-128"/>
              </a:rPr>
              <a:t>組織</a:t>
            </a:r>
            <a:r>
              <a:rPr lang="ja-JP" altLang="en-US" sz="2700" dirty="0">
                <a:latin typeface="Meiryo UI" panose="020B0604030504040204" pitchFamily="50" charset="-128"/>
                <a:ea typeface="Meiryo UI" panose="020B0604030504040204" pitchFamily="50" charset="-128"/>
              </a:rPr>
              <a:t>とし、妊娠期から</a:t>
            </a:r>
            <a:r>
              <a:rPr lang="ja-JP" altLang="en-US" sz="2700" dirty="0" smtClean="0">
                <a:latin typeface="Meiryo UI" panose="020B0604030504040204" pitchFamily="50" charset="-128"/>
                <a:ea typeface="Meiryo UI" panose="020B0604030504040204" pitchFamily="50" charset="-128"/>
              </a:rPr>
              <a:t>途切れの</a:t>
            </a:r>
            <a:r>
              <a:rPr lang="ja-JP" altLang="en-US" sz="2700" dirty="0">
                <a:latin typeface="Meiryo UI" panose="020B0604030504040204" pitchFamily="50" charset="-128"/>
                <a:ea typeface="Meiryo UI" panose="020B0604030504040204" pitchFamily="50" charset="-128"/>
              </a:rPr>
              <a:t>ない支援を行います。</a:t>
            </a:r>
            <a:endParaRPr lang="en-US" altLang="ja-JP" sz="2700" dirty="0">
              <a:latin typeface="Meiryo UI" panose="020B0604030504040204" pitchFamily="50" charset="-128"/>
              <a:ea typeface="Meiryo UI" panose="020B0604030504040204" pitchFamily="50" charset="-128"/>
            </a:endParaRPr>
          </a:p>
          <a:p>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sz="2700" dirty="0">
                <a:latin typeface="Meiryo UI" panose="020B0604030504040204" pitchFamily="50" charset="-128"/>
                <a:ea typeface="Meiryo UI" panose="020B0604030504040204" pitchFamily="50" charset="-128"/>
              </a:rPr>
              <a:t>２）発達が気になる子どもの支援を強化するため、発達・障</a:t>
            </a:r>
            <a:endParaRPr lang="en-US" altLang="ja-JP" sz="2700" dirty="0">
              <a:latin typeface="Meiryo UI" panose="020B0604030504040204" pitchFamily="50" charset="-128"/>
              <a:ea typeface="Meiryo UI" panose="020B0604030504040204" pitchFamily="50" charset="-128"/>
            </a:endParaRPr>
          </a:p>
          <a:p>
            <a:r>
              <a:rPr lang="ja-JP" altLang="en-US" sz="2700" dirty="0">
                <a:latin typeface="Meiryo UI" panose="020B0604030504040204" pitchFamily="50" charset="-128"/>
                <a:ea typeface="Meiryo UI" panose="020B0604030504040204" pitchFamily="50" charset="-128"/>
              </a:rPr>
              <a:t>　害児にかかる相談を一部、一元化し、</a:t>
            </a:r>
            <a:r>
              <a:rPr lang="ja-JP" altLang="en-US" sz="2700" u="sng" dirty="0">
                <a:solidFill>
                  <a:srgbClr val="00B050"/>
                </a:solidFill>
                <a:latin typeface="Meiryo UI" panose="020B0604030504040204" pitchFamily="50" charset="-128"/>
                <a:ea typeface="Meiryo UI" panose="020B0604030504040204" pitchFamily="50" charset="-128"/>
              </a:rPr>
              <a:t>「子ども発達・小児在</a:t>
            </a:r>
            <a:endParaRPr lang="en-US" altLang="ja-JP" sz="2700" u="sng" dirty="0">
              <a:solidFill>
                <a:srgbClr val="00B050"/>
              </a:solidFill>
              <a:latin typeface="Meiryo UI" panose="020B0604030504040204" pitchFamily="50" charset="-128"/>
              <a:ea typeface="Meiryo UI" panose="020B0604030504040204" pitchFamily="50" charset="-128"/>
            </a:endParaRPr>
          </a:p>
          <a:p>
            <a:r>
              <a:rPr lang="ja-JP" altLang="en-US" sz="2700" dirty="0">
                <a:solidFill>
                  <a:srgbClr val="00B050"/>
                </a:solidFill>
                <a:latin typeface="Meiryo UI" panose="020B0604030504040204" pitchFamily="50" charset="-128"/>
                <a:ea typeface="Meiryo UI" panose="020B0604030504040204" pitchFamily="50" charset="-128"/>
              </a:rPr>
              <a:t>　</a:t>
            </a:r>
            <a:r>
              <a:rPr lang="ja-JP" altLang="en-US" sz="2700" u="sng" dirty="0">
                <a:solidFill>
                  <a:srgbClr val="00B050"/>
                </a:solidFill>
                <a:latin typeface="Meiryo UI" panose="020B0604030504040204" pitchFamily="50" charset="-128"/>
                <a:ea typeface="Meiryo UI" panose="020B0604030504040204" pitchFamily="50" charset="-128"/>
              </a:rPr>
              <a:t>宅支援室」を設置</a:t>
            </a:r>
            <a:r>
              <a:rPr lang="ja-JP" altLang="en-US" sz="2700" dirty="0">
                <a:latin typeface="Meiryo UI" panose="020B0604030504040204" pitchFamily="50" charset="-128"/>
                <a:ea typeface="Meiryo UI" panose="020B0604030504040204" pitchFamily="50" charset="-128"/>
              </a:rPr>
              <a:t>しました。</a:t>
            </a:r>
            <a:endParaRPr lang="en-US" altLang="ja-JP" sz="2700" dirty="0">
              <a:latin typeface="Meiryo UI" panose="020B0604030504040204" pitchFamily="50" charset="-128"/>
              <a:ea typeface="Meiryo UI" panose="020B0604030504040204" pitchFamily="50" charset="-128"/>
            </a:endParaRPr>
          </a:p>
          <a:p>
            <a:endParaRPr lang="en-US" altLang="ja-JP" dirty="0">
              <a:latin typeface="HGS創英角ﾎﾟｯﾌﾟ体" panose="040B0A00000000000000" pitchFamily="50" charset="-128"/>
              <a:ea typeface="HGS創英角ﾎﾟｯﾌﾟ体" panose="040B0A00000000000000" pitchFamily="50" charset="-128"/>
            </a:endParaRPr>
          </a:p>
          <a:p>
            <a:r>
              <a:rPr lang="ja-JP" altLang="en-US" sz="2700" dirty="0">
                <a:latin typeface="Meiryo UI" panose="020B0604030504040204" pitchFamily="50" charset="-128"/>
                <a:ea typeface="Meiryo UI" panose="020B0604030504040204" pitchFamily="50" charset="-128"/>
              </a:rPr>
              <a:t>３）医療的ケアが必要な子ども及び保護者の支援を</a:t>
            </a:r>
            <a:r>
              <a:rPr lang="ja-JP" altLang="en-US" sz="2700" dirty="0" err="1">
                <a:latin typeface="Meiryo UI" panose="020B0604030504040204" pitchFamily="50" charset="-128"/>
                <a:ea typeface="Meiryo UI" panose="020B0604030504040204" pitchFamily="50" charset="-128"/>
              </a:rPr>
              <a:t>強化す</a:t>
            </a:r>
            <a:endParaRPr lang="en-US" altLang="ja-JP" sz="2700" dirty="0">
              <a:latin typeface="Meiryo UI" panose="020B0604030504040204" pitchFamily="50" charset="-128"/>
              <a:ea typeface="Meiryo UI" panose="020B0604030504040204" pitchFamily="50" charset="-128"/>
            </a:endParaRPr>
          </a:p>
          <a:p>
            <a:r>
              <a:rPr lang="ja-JP" altLang="en-US" sz="2700" dirty="0">
                <a:latin typeface="Meiryo UI" panose="020B0604030504040204" pitchFamily="50" charset="-128"/>
                <a:ea typeface="Meiryo UI" panose="020B0604030504040204" pitchFamily="50" charset="-128"/>
              </a:rPr>
              <a:t>　</a:t>
            </a:r>
            <a:r>
              <a:rPr lang="ja-JP" altLang="en-US" sz="2700" dirty="0" err="1">
                <a:latin typeface="Meiryo UI" panose="020B0604030504040204" pitchFamily="50" charset="-128"/>
                <a:ea typeface="Meiryo UI" panose="020B0604030504040204" pitchFamily="50" charset="-128"/>
              </a:rPr>
              <a:t>る</a:t>
            </a:r>
            <a:r>
              <a:rPr lang="ja-JP" altLang="en-US" sz="2700" dirty="0">
                <a:latin typeface="Meiryo UI" panose="020B0604030504040204" pitchFamily="50" charset="-128"/>
                <a:ea typeface="Meiryo UI" panose="020B0604030504040204" pitchFamily="50" charset="-128"/>
              </a:rPr>
              <a:t>ため</a:t>
            </a:r>
            <a:r>
              <a:rPr lang="ja-JP" altLang="en-US" sz="2700" u="sng" dirty="0">
                <a:solidFill>
                  <a:srgbClr val="C00000"/>
                </a:solidFill>
                <a:latin typeface="Meiryo UI" panose="020B0604030504040204" pitchFamily="50" charset="-128"/>
                <a:ea typeface="Meiryo UI" panose="020B0604030504040204" pitchFamily="50" charset="-128"/>
              </a:rPr>
              <a:t>医療的ケア児等コーディネーターを、県内で初めて</a:t>
            </a:r>
            <a:r>
              <a:rPr lang="ja-JP" altLang="en-US" sz="2700" u="sng" dirty="0" smtClean="0">
                <a:solidFill>
                  <a:srgbClr val="C00000"/>
                </a:solidFill>
                <a:latin typeface="Meiryo UI" panose="020B0604030504040204" pitchFamily="50" charset="-128"/>
                <a:ea typeface="Meiryo UI" panose="020B0604030504040204" pitchFamily="50" charset="-128"/>
              </a:rPr>
              <a:t>市</a:t>
            </a:r>
            <a:endParaRPr lang="en-US" altLang="ja-JP" sz="2700" u="sng" dirty="0" smtClean="0">
              <a:solidFill>
                <a:srgbClr val="C00000"/>
              </a:solidFill>
              <a:latin typeface="Meiryo UI" panose="020B0604030504040204" pitchFamily="50" charset="-128"/>
              <a:ea typeface="Meiryo UI" panose="020B0604030504040204" pitchFamily="50" charset="-128"/>
            </a:endParaRPr>
          </a:p>
          <a:p>
            <a:r>
              <a:rPr lang="ja-JP" altLang="en-US" sz="2700" dirty="0">
                <a:solidFill>
                  <a:srgbClr val="C00000"/>
                </a:solidFill>
                <a:latin typeface="Meiryo UI" panose="020B0604030504040204" pitchFamily="50" charset="-128"/>
                <a:ea typeface="Meiryo UI" panose="020B0604030504040204" pitchFamily="50" charset="-128"/>
              </a:rPr>
              <a:t>　</a:t>
            </a:r>
            <a:r>
              <a:rPr lang="ja-JP" altLang="en-US" sz="2700" u="sng" dirty="0" smtClean="0">
                <a:solidFill>
                  <a:srgbClr val="C00000"/>
                </a:solidFill>
                <a:latin typeface="Meiryo UI" panose="020B0604030504040204" pitchFamily="50" charset="-128"/>
                <a:ea typeface="Meiryo UI" panose="020B0604030504040204" pitchFamily="50" charset="-128"/>
              </a:rPr>
              <a:t>町担当課</a:t>
            </a:r>
            <a:r>
              <a:rPr lang="ja-JP" altLang="en-US" sz="2700" u="sng" dirty="0">
                <a:solidFill>
                  <a:srgbClr val="C00000"/>
                </a:solidFill>
                <a:latin typeface="Meiryo UI" panose="020B0604030504040204" pitchFamily="50" charset="-128"/>
                <a:ea typeface="Meiryo UI" panose="020B0604030504040204" pitchFamily="50" charset="-128"/>
              </a:rPr>
              <a:t>に配置</a:t>
            </a:r>
            <a:r>
              <a:rPr lang="ja-JP" altLang="en-US" sz="2700" dirty="0">
                <a:latin typeface="Meiryo UI" panose="020B0604030504040204" pitchFamily="50" charset="-128"/>
                <a:ea typeface="Meiryo UI" panose="020B0604030504040204" pitchFamily="50" charset="-128"/>
              </a:rPr>
              <a:t>しました。</a:t>
            </a:r>
            <a:endParaRPr lang="en-US" altLang="ja-JP" sz="27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Tree>
    <p:extLst>
      <p:ext uri="{BB962C8B-B14F-4D97-AF65-F5344CB8AC3E}">
        <p14:creationId xmlns:p14="http://schemas.microsoft.com/office/powerpoint/2010/main" val="400181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758825" y="3167063"/>
            <a:ext cx="2116138" cy="348297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a:lstStyle/>
          <a:p>
            <a:pPr algn="ctr" eaLnBrk="1" hangingPunct="1">
              <a:buSzPct val="100000"/>
              <a:defRPr/>
            </a:pPr>
            <a:r>
              <a:rPr lang="ja-JP" altLang="en-US" sz="2100" u="sng" dirty="0">
                <a:solidFill>
                  <a:srgbClr val="002060"/>
                </a:solidFill>
                <a:latin typeface="HGS創英角ﾎﾟｯﾌﾟ体" panose="040B0A00000000000000" pitchFamily="50" charset="-128"/>
                <a:ea typeface="HGS創英角ﾎﾟｯﾌﾟ体" panose="040B0A00000000000000" pitchFamily="50" charset="-128"/>
              </a:rPr>
              <a:t>母子保健係</a:t>
            </a:r>
            <a:endParaRPr lang="en-US" altLang="ja-JP" sz="2100" u="sng" dirty="0">
              <a:solidFill>
                <a:srgbClr val="002060"/>
              </a:solidFill>
              <a:latin typeface="HGS創英角ﾎﾟｯﾌﾟ体" panose="040B0A00000000000000" pitchFamily="50" charset="-128"/>
              <a:ea typeface="HGS創英角ﾎﾟｯﾌﾟ体" panose="040B0A00000000000000" pitchFamily="50" charset="-128"/>
            </a:endParaRPr>
          </a:p>
          <a:p>
            <a:pPr algn="ctr" eaLnBrk="1" hangingPunct="1">
              <a:buSzPct val="100000"/>
              <a:defRPr/>
            </a:pPr>
            <a:r>
              <a:rPr lang="ja-JP" altLang="en-US" sz="1500" u="sng" dirty="0">
                <a:solidFill>
                  <a:srgbClr val="002060"/>
                </a:solidFill>
                <a:latin typeface="HGS創英角ﾎﾟｯﾌﾟ体" panose="040B0A00000000000000" pitchFamily="50" charset="-128"/>
                <a:ea typeface="HGS創英角ﾎﾟｯﾌﾟ体" panose="040B0A00000000000000" pitchFamily="50" charset="-128"/>
              </a:rPr>
              <a:t>（母子健康包括</a:t>
            </a:r>
            <a:endParaRPr lang="en-US" altLang="ja-JP" sz="1500" u="sng" dirty="0">
              <a:solidFill>
                <a:srgbClr val="002060"/>
              </a:solidFill>
              <a:latin typeface="HGS創英角ﾎﾟｯﾌﾟ体" panose="040B0A00000000000000" pitchFamily="50" charset="-128"/>
              <a:ea typeface="HGS創英角ﾎﾟｯﾌﾟ体" panose="040B0A00000000000000" pitchFamily="50" charset="-128"/>
            </a:endParaRPr>
          </a:p>
          <a:p>
            <a:pPr algn="ctr" eaLnBrk="1" hangingPunct="1">
              <a:buSzPct val="100000"/>
              <a:defRPr/>
            </a:pPr>
            <a:r>
              <a:rPr lang="ja-JP" altLang="en-US" sz="1500" u="sng" dirty="0">
                <a:solidFill>
                  <a:srgbClr val="002060"/>
                </a:solidFill>
                <a:latin typeface="HGS創英角ﾎﾟｯﾌﾟ体" panose="040B0A00000000000000" pitchFamily="50" charset="-128"/>
                <a:ea typeface="HGS創英角ﾎﾟｯﾌﾟ体" panose="040B0A00000000000000" pitchFamily="50" charset="-128"/>
              </a:rPr>
              <a:t>支援センター）</a:t>
            </a:r>
            <a:endParaRPr lang="en-US" altLang="ja-JP" sz="1500" u="sng" dirty="0">
              <a:solidFill>
                <a:srgbClr val="002060"/>
              </a:solidFill>
              <a:latin typeface="HGS創英角ﾎﾟｯﾌﾟ体" panose="040B0A00000000000000" pitchFamily="50" charset="-128"/>
              <a:ea typeface="HGS創英角ﾎﾟｯﾌﾟ体" panose="040B0A00000000000000" pitchFamily="50" charset="-128"/>
            </a:endParaRPr>
          </a:p>
          <a:p>
            <a:pPr eaLnBrk="1" hangingPunct="1">
              <a:buSzPct val="100000"/>
              <a:defRPr/>
            </a:pPr>
            <a:endParaRPr lang="en-US" altLang="ja-JP" sz="9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〇母子健康手帳の交付</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8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〇特定妊婦等妊産婦の　支援</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〇妊産婦健診・乳幼児健診</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〇赤ちゃん訪問</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　など</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1350" b="1" dirty="0">
              <a:latin typeface="ＭＳ 明朝" panose="02020609040205080304" pitchFamily="17" charset="-128"/>
              <a:ea typeface="ＭＳ 明朝" panose="02020609040205080304" pitchFamily="17" charset="-128"/>
            </a:endParaRPr>
          </a:p>
        </p:txBody>
      </p:sp>
      <p:pic>
        <p:nvPicPr>
          <p:cNvPr id="8195"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5741988"/>
            <a:ext cx="7921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a:xfrm>
            <a:off x="97700" y="68910"/>
            <a:ext cx="7698761" cy="698841"/>
          </a:xfrm>
          <a:prstGeom prst="roundRect">
            <a:avLst/>
          </a:prstGeom>
          <a:solidFill>
            <a:srgbClr val="FFCC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r>
              <a:rPr lang="ja-JP" altLang="en-US" sz="2400" dirty="0">
                <a:solidFill>
                  <a:schemeClr val="tx1"/>
                </a:solidFill>
                <a:latin typeface="HGS創英角ﾎﾟｯﾌﾟ体" panose="040B0A00000000000000" pitchFamily="50" charset="-128"/>
                <a:ea typeface="HGS創英角ﾎﾟｯﾌﾟ体" panose="040B0A00000000000000" pitchFamily="50" charset="-128"/>
              </a:rPr>
              <a:t>桑名版子ども家庭総合支援拠点</a:t>
            </a:r>
            <a:r>
              <a:rPr lang="en-US" altLang="ja-JP" sz="2400" dirty="0">
                <a:solidFill>
                  <a:schemeClr val="tx1"/>
                </a:solidFill>
                <a:latin typeface="HGS創英角ﾎﾟｯﾌﾟ体" panose="040B0A00000000000000" pitchFamily="50" charset="-128"/>
                <a:ea typeface="HGS創英角ﾎﾟｯﾌﾟ体" panose="040B0A00000000000000" pitchFamily="50" charset="-128"/>
              </a:rPr>
              <a:t>(</a:t>
            </a:r>
            <a:r>
              <a:rPr lang="ja-JP" altLang="en-US" sz="2400" dirty="0">
                <a:solidFill>
                  <a:schemeClr val="tx1"/>
                </a:solidFill>
                <a:latin typeface="HGS創英角ﾎﾟｯﾌﾟ体" panose="040B0A00000000000000" pitchFamily="50" charset="-128"/>
                <a:ea typeface="HGS創英角ﾎﾟｯﾌﾟ体" panose="040B0A00000000000000" pitchFamily="50" charset="-128"/>
              </a:rPr>
              <a:t>子ども総合センター</a:t>
            </a:r>
            <a:r>
              <a:rPr lang="en-US" altLang="ja-JP" sz="2400" dirty="0">
                <a:solidFill>
                  <a:schemeClr val="tx1"/>
                </a:solidFill>
                <a:latin typeface="HGS創英角ﾎﾟｯﾌﾟ体" panose="040B0A00000000000000" pitchFamily="50" charset="-128"/>
                <a:ea typeface="HGS創英角ﾎﾟｯﾌﾟ体" panose="040B0A00000000000000" pitchFamily="50" charset="-128"/>
              </a:rPr>
              <a:t>)</a:t>
            </a:r>
            <a:endParaRPr lang="ja-JP" altLang="en-US" sz="2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6" name="角丸四角形 5"/>
          <p:cNvSpPr/>
          <p:nvPr/>
        </p:nvSpPr>
        <p:spPr>
          <a:xfrm>
            <a:off x="3413125" y="3209925"/>
            <a:ext cx="2116138" cy="3440113"/>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a:lstStyle/>
          <a:p>
            <a:pPr algn="ctr" eaLnBrk="1" hangingPunct="1">
              <a:buSzPct val="100000"/>
              <a:defRPr/>
            </a:pPr>
            <a:r>
              <a:rPr lang="ja-JP" altLang="en-US" sz="2100" u="sng" dirty="0">
                <a:solidFill>
                  <a:srgbClr val="002060"/>
                </a:solidFill>
                <a:latin typeface="HGS創英角ﾎﾟｯﾌﾟ体" panose="040B0A00000000000000" pitchFamily="50" charset="-128"/>
                <a:ea typeface="HGS創英角ﾎﾟｯﾌﾟ体" panose="040B0A00000000000000" pitchFamily="50" charset="-128"/>
              </a:rPr>
              <a:t>家庭支援係</a:t>
            </a:r>
            <a:endParaRPr lang="en-US" altLang="ja-JP" sz="2100" u="sng" dirty="0">
              <a:solidFill>
                <a:srgbClr val="002060"/>
              </a:solidFill>
              <a:latin typeface="HGS創英角ﾎﾟｯﾌﾟ体" panose="040B0A00000000000000" pitchFamily="50" charset="-128"/>
              <a:ea typeface="HGS創英角ﾎﾟｯﾌﾟ体" panose="040B0A00000000000000" pitchFamily="50" charset="-128"/>
            </a:endParaRPr>
          </a:p>
          <a:p>
            <a:pPr eaLnBrk="1" hangingPunct="1">
              <a:buSzPct val="100000"/>
              <a:defRPr/>
            </a:pP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〇要保護・要支援家庭の支援</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〇児童虐待対応</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〇ＤＶ等女性相談</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〇里親支援など</a:t>
            </a:r>
            <a:endParaRPr lang="en-US" altLang="ja-JP" sz="1350" b="1" dirty="0">
              <a:latin typeface="ＭＳ 明朝" panose="02020609040205080304" pitchFamily="17" charset="-128"/>
              <a:ea typeface="ＭＳ 明朝" panose="02020609040205080304" pitchFamily="17" charset="-128"/>
            </a:endParaRPr>
          </a:p>
        </p:txBody>
      </p:sp>
      <p:pic>
        <p:nvPicPr>
          <p:cNvPr id="8200"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1988" y="5514975"/>
            <a:ext cx="87153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7"/>
          <p:cNvSpPr/>
          <p:nvPr/>
        </p:nvSpPr>
        <p:spPr>
          <a:xfrm>
            <a:off x="6335713" y="3148013"/>
            <a:ext cx="2116137" cy="350202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a:lstStyle/>
          <a:p>
            <a:pPr algn="ctr" eaLnBrk="1" hangingPunct="1">
              <a:buSzPct val="100000"/>
              <a:defRPr/>
            </a:pPr>
            <a:r>
              <a:rPr lang="ja-JP" altLang="en-US" u="sng" dirty="0">
                <a:solidFill>
                  <a:srgbClr val="002060"/>
                </a:solidFill>
                <a:latin typeface="HGS創英角ﾎﾟｯﾌﾟ体" panose="040B0A00000000000000" pitchFamily="50" charset="-128"/>
                <a:ea typeface="HGS創英角ﾎﾟｯﾌﾟ体" panose="040B0A00000000000000" pitchFamily="50" charset="-128"/>
              </a:rPr>
              <a:t>子ども発達・</a:t>
            </a:r>
            <a:endParaRPr lang="en-US" altLang="ja-JP" u="sng" dirty="0">
              <a:solidFill>
                <a:srgbClr val="002060"/>
              </a:solidFill>
              <a:latin typeface="HGS創英角ﾎﾟｯﾌﾟ体" panose="040B0A00000000000000" pitchFamily="50" charset="-128"/>
              <a:ea typeface="HGS創英角ﾎﾟｯﾌﾟ体" panose="040B0A00000000000000" pitchFamily="50" charset="-128"/>
            </a:endParaRPr>
          </a:p>
          <a:p>
            <a:pPr algn="ctr" eaLnBrk="1" hangingPunct="1">
              <a:buSzPct val="100000"/>
              <a:defRPr/>
            </a:pPr>
            <a:r>
              <a:rPr lang="ja-JP" altLang="en-US" u="sng" dirty="0">
                <a:solidFill>
                  <a:srgbClr val="002060"/>
                </a:solidFill>
                <a:latin typeface="HGS創英角ﾎﾟｯﾌﾟ体" panose="040B0A00000000000000" pitchFamily="50" charset="-128"/>
                <a:ea typeface="HGS創英角ﾎﾟｯﾌﾟ体" panose="040B0A00000000000000" pitchFamily="50" charset="-128"/>
              </a:rPr>
              <a:t>小児在宅支援室</a:t>
            </a:r>
            <a:endParaRPr lang="en-US" altLang="ja-JP" u="sng" dirty="0">
              <a:solidFill>
                <a:srgbClr val="002060"/>
              </a:solidFill>
              <a:latin typeface="HGS創英角ﾎﾟｯﾌﾟ体" panose="040B0A00000000000000" pitchFamily="50" charset="-128"/>
              <a:ea typeface="HGS創英角ﾎﾟｯﾌﾟ体" panose="040B0A00000000000000" pitchFamily="50" charset="-128"/>
            </a:endParaRPr>
          </a:p>
          <a:p>
            <a:pPr eaLnBrk="1" hangingPunct="1">
              <a:buSzPct val="100000"/>
              <a:defRPr/>
            </a:pP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〇発達の途切れない支援（発達検査・総合相談・ことばの相談）</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〇医療的ケア児支援</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endParaRPr lang="en-US" altLang="ja-JP" sz="60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〇</a:t>
            </a:r>
            <a:r>
              <a:rPr lang="en-US" altLang="ja-JP" sz="1350" b="1" dirty="0">
                <a:latin typeface="ＭＳ 明朝" panose="02020609040205080304" pitchFamily="17" charset="-128"/>
                <a:ea typeface="ＭＳ 明朝" panose="02020609040205080304" pitchFamily="17" charset="-128"/>
              </a:rPr>
              <a:t>CLM</a:t>
            </a:r>
            <a:r>
              <a:rPr lang="ja-JP" altLang="en-US" sz="1350" b="1" dirty="0">
                <a:latin typeface="ＭＳ 明朝" panose="02020609040205080304" pitchFamily="17" charset="-128"/>
                <a:ea typeface="ＭＳ 明朝" panose="02020609040205080304" pitchFamily="17" charset="-128"/>
              </a:rPr>
              <a:t>を活用した保育所等支援</a:t>
            </a:r>
            <a:endParaRPr lang="en-US" altLang="ja-JP" sz="1350" b="1" dirty="0">
              <a:latin typeface="ＭＳ 明朝" panose="02020609040205080304" pitchFamily="17" charset="-128"/>
              <a:ea typeface="ＭＳ 明朝" panose="02020609040205080304" pitchFamily="17" charset="-128"/>
            </a:endParaRPr>
          </a:p>
          <a:p>
            <a:pPr eaLnBrk="1" hangingPunct="1">
              <a:buSzPct val="100000"/>
              <a:defRPr/>
            </a:pPr>
            <a:r>
              <a:rPr lang="ja-JP" altLang="en-US" sz="1350" b="1" dirty="0">
                <a:latin typeface="ＭＳ 明朝" panose="02020609040205080304" pitchFamily="17" charset="-128"/>
                <a:ea typeface="ＭＳ 明朝" panose="02020609040205080304" pitchFamily="17" charset="-128"/>
              </a:rPr>
              <a:t>など</a:t>
            </a:r>
            <a:endParaRPr lang="en-US" altLang="ja-JP" sz="1350" b="1" dirty="0">
              <a:latin typeface="ＭＳ 明朝" panose="02020609040205080304" pitchFamily="17" charset="-128"/>
              <a:ea typeface="ＭＳ 明朝" panose="02020609040205080304" pitchFamily="17" charset="-128"/>
            </a:endParaRPr>
          </a:p>
        </p:txBody>
      </p:sp>
      <p:sp>
        <p:nvSpPr>
          <p:cNvPr id="9" name="角丸四角形 8"/>
          <p:cNvSpPr/>
          <p:nvPr/>
        </p:nvSpPr>
        <p:spPr>
          <a:xfrm>
            <a:off x="2960688" y="1006475"/>
            <a:ext cx="2835275" cy="411163"/>
          </a:xfrm>
          <a:prstGeom prst="roundRect">
            <a:avLst/>
          </a:prstGeom>
          <a:ln w="34925" cmpd="thickThi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SzPct val="100000"/>
              <a:defRPr/>
            </a:pPr>
            <a:r>
              <a:rPr lang="ja-JP" altLang="en-US" sz="2100" dirty="0">
                <a:solidFill>
                  <a:srgbClr val="000066"/>
                </a:solidFill>
                <a:latin typeface="HGS創英角ﾎﾟｯﾌﾟ体" panose="040B0A00000000000000" pitchFamily="50" charset="-128"/>
                <a:ea typeface="HGS創英角ﾎﾟｯﾌﾟ体" panose="040B0A00000000000000" pitchFamily="50" charset="-128"/>
              </a:rPr>
              <a:t>センター長</a:t>
            </a:r>
          </a:p>
        </p:txBody>
      </p:sp>
      <p:pic>
        <p:nvPicPr>
          <p:cNvPr id="8203" name="図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1888" y="5549900"/>
            <a:ext cx="8143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線コネクタ 13"/>
          <p:cNvCxnSpPr/>
          <p:nvPr/>
        </p:nvCxnSpPr>
        <p:spPr>
          <a:xfrm flipH="1" flipV="1">
            <a:off x="1917700" y="2609850"/>
            <a:ext cx="2447925" cy="11113"/>
          </a:xfrm>
          <a:prstGeom prst="line">
            <a:avLst/>
          </a:prstGeom>
          <a:ln w="31750"/>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1908175" y="2611438"/>
            <a:ext cx="9525" cy="53975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365625" y="2620963"/>
            <a:ext cx="0" cy="588962"/>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7316788" y="2659063"/>
            <a:ext cx="11112" cy="519112"/>
          </a:xfrm>
          <a:prstGeom prst="line">
            <a:avLst/>
          </a:prstGeom>
          <a:ln w="28575"/>
        </p:spPr>
        <p:style>
          <a:lnRef idx="1">
            <a:schemeClr val="dk1"/>
          </a:lnRef>
          <a:fillRef idx="0">
            <a:schemeClr val="dk1"/>
          </a:fillRef>
          <a:effectRef idx="0">
            <a:schemeClr val="dk1"/>
          </a:effectRef>
          <a:fontRef idx="minor">
            <a:schemeClr val="tx1"/>
          </a:fontRef>
        </p:style>
      </p:cxnSp>
      <p:sp>
        <p:nvSpPr>
          <p:cNvPr id="29" name="角丸四角形吹き出し 28"/>
          <p:cNvSpPr/>
          <p:nvPr/>
        </p:nvSpPr>
        <p:spPr>
          <a:xfrm>
            <a:off x="265113" y="1728788"/>
            <a:ext cx="1652587" cy="1068387"/>
          </a:xfrm>
          <a:prstGeom prst="wedgeRoundRectCallout">
            <a:avLst>
              <a:gd name="adj1" fmla="val 120659"/>
              <a:gd name="adj2" fmla="val 101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sz="1350" u="sng" dirty="0">
                <a:solidFill>
                  <a:srgbClr val="FF0000"/>
                </a:solidFill>
                <a:latin typeface="BIZ UDPゴシック" panose="020B0400000000000000" pitchFamily="50" charset="-128"/>
                <a:ea typeface="BIZ UDPゴシック" panose="020B0400000000000000" pitchFamily="50" charset="-128"/>
              </a:rPr>
              <a:t>特徴１</a:t>
            </a:r>
            <a:endParaRPr lang="en-US" altLang="ja-JP" sz="1350" u="sng"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endParaRPr lang="en-US" altLang="ja-JP" sz="600" u="sng"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r>
              <a:rPr lang="ja-JP" altLang="en-US" sz="1350" dirty="0">
                <a:solidFill>
                  <a:srgbClr val="FF0000"/>
                </a:solidFill>
                <a:latin typeface="BIZ UDP明朝 Medium" panose="02020500000000000000" pitchFamily="18" charset="-128"/>
                <a:ea typeface="BIZ UDP明朝 Medium" panose="02020500000000000000" pitchFamily="18" charset="-128"/>
              </a:rPr>
              <a:t>母子保健と要保護児童支援の一体的運営</a:t>
            </a:r>
          </a:p>
        </p:txBody>
      </p:sp>
      <p:sp>
        <p:nvSpPr>
          <p:cNvPr id="31" name="角丸四角形吹き出し 30"/>
          <p:cNvSpPr/>
          <p:nvPr/>
        </p:nvSpPr>
        <p:spPr>
          <a:xfrm>
            <a:off x="7400925" y="1543050"/>
            <a:ext cx="1654175" cy="1420813"/>
          </a:xfrm>
          <a:prstGeom prst="wedgeRoundRectCallout">
            <a:avLst>
              <a:gd name="adj1" fmla="val -28221"/>
              <a:gd name="adj2" fmla="val 743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sz="1350" u="sng" dirty="0">
                <a:solidFill>
                  <a:srgbClr val="FF0000"/>
                </a:solidFill>
                <a:latin typeface="BIZ UDPゴシック" panose="020B0400000000000000" pitchFamily="50" charset="-128"/>
                <a:ea typeface="BIZ UDPゴシック" panose="020B0400000000000000" pitchFamily="50" charset="-128"/>
              </a:rPr>
              <a:t>特徴３</a:t>
            </a:r>
            <a:endParaRPr lang="en-US" altLang="ja-JP" sz="1350" u="sng"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endParaRPr lang="en-US" altLang="ja-JP" sz="600" u="sng"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r>
              <a:rPr lang="ja-JP" altLang="en-US" sz="1350" dirty="0">
                <a:solidFill>
                  <a:srgbClr val="FF0000"/>
                </a:solidFill>
                <a:latin typeface="BIZ UDP明朝 Medium" panose="02020500000000000000" pitchFamily="18" charset="-128"/>
                <a:ea typeface="BIZ UDP明朝 Medium" panose="02020500000000000000" pitchFamily="18" charset="-128"/>
              </a:rPr>
              <a:t>医療的ケア児等コーディネーターの配置</a:t>
            </a:r>
            <a:endParaRPr lang="en-US" altLang="ja-JP" sz="1350" dirty="0">
              <a:solidFill>
                <a:srgbClr val="FF0000"/>
              </a:solidFill>
              <a:latin typeface="BIZ UDP明朝 Medium" panose="02020500000000000000" pitchFamily="18" charset="-128"/>
              <a:ea typeface="BIZ UDP明朝 Medium" panose="02020500000000000000" pitchFamily="18" charset="-128"/>
            </a:endParaRPr>
          </a:p>
          <a:p>
            <a:pPr eaLnBrk="1" hangingPunct="1">
              <a:buSzPct val="100000"/>
              <a:defRPr/>
            </a:pPr>
            <a:endParaRPr lang="en-US" altLang="ja-JP" sz="1350"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endParaRPr lang="ja-JP" altLang="en-US" sz="1350" dirty="0">
              <a:solidFill>
                <a:srgbClr val="FF0000"/>
              </a:solidFill>
              <a:latin typeface="BIZ UDPゴシック" panose="020B0400000000000000" pitchFamily="50" charset="-128"/>
              <a:ea typeface="BIZ UDPゴシック" panose="020B0400000000000000" pitchFamily="50" charset="-128"/>
            </a:endParaRPr>
          </a:p>
        </p:txBody>
      </p:sp>
      <p:pic>
        <p:nvPicPr>
          <p:cNvPr id="8210" name="図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3413" y="2305050"/>
            <a:ext cx="6413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線コネクタ 19"/>
          <p:cNvCxnSpPr/>
          <p:nvPr/>
        </p:nvCxnSpPr>
        <p:spPr>
          <a:xfrm>
            <a:off x="3203575" y="2214563"/>
            <a:ext cx="0" cy="395287"/>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H="1">
            <a:off x="4973638" y="1417638"/>
            <a:ext cx="12700" cy="1268412"/>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H="1" flipV="1">
            <a:off x="4986338" y="2670175"/>
            <a:ext cx="2341562" cy="20638"/>
          </a:xfrm>
          <a:prstGeom prst="line">
            <a:avLst/>
          </a:prstGeom>
          <a:ln w="31750"/>
        </p:spPr>
        <p:style>
          <a:lnRef idx="1">
            <a:schemeClr val="dk1"/>
          </a:lnRef>
          <a:fillRef idx="0">
            <a:schemeClr val="dk1"/>
          </a:fillRef>
          <a:effectRef idx="0">
            <a:schemeClr val="dk1"/>
          </a:effectRef>
          <a:fontRef idx="minor">
            <a:schemeClr val="tx1"/>
          </a:fontRef>
        </p:style>
      </p:cxnSp>
      <p:sp>
        <p:nvSpPr>
          <p:cNvPr id="25" name="角丸四角形吹き出し 24"/>
          <p:cNvSpPr/>
          <p:nvPr/>
        </p:nvSpPr>
        <p:spPr>
          <a:xfrm>
            <a:off x="5229225" y="2508250"/>
            <a:ext cx="1406525" cy="1071563"/>
          </a:xfrm>
          <a:prstGeom prst="wedgeRoundRectCallout">
            <a:avLst>
              <a:gd name="adj1" fmla="val 34263"/>
              <a:gd name="adj2" fmla="val 6033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lang="ja-JP" altLang="en-US" sz="1350" u="sng" dirty="0">
                <a:solidFill>
                  <a:srgbClr val="FF0000"/>
                </a:solidFill>
                <a:latin typeface="BIZ UDPゴシック" panose="020B0400000000000000" pitchFamily="50" charset="-128"/>
                <a:ea typeface="BIZ UDPゴシック" panose="020B0400000000000000" pitchFamily="50" charset="-128"/>
              </a:rPr>
              <a:t>特徴２</a:t>
            </a:r>
            <a:endParaRPr lang="en-US" altLang="ja-JP" sz="1350" u="sng"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endParaRPr lang="en-US" altLang="ja-JP" sz="600" u="sng" dirty="0">
              <a:solidFill>
                <a:srgbClr val="FF0000"/>
              </a:solidFill>
              <a:latin typeface="BIZ UDPゴシック" panose="020B0400000000000000" pitchFamily="50" charset="-128"/>
              <a:ea typeface="BIZ UDPゴシック" panose="020B0400000000000000" pitchFamily="50" charset="-128"/>
            </a:endParaRPr>
          </a:p>
          <a:p>
            <a:pPr eaLnBrk="1" hangingPunct="1">
              <a:buSzPct val="100000"/>
              <a:defRPr/>
            </a:pPr>
            <a:r>
              <a:rPr lang="ja-JP" altLang="en-US" sz="1350" dirty="0">
                <a:solidFill>
                  <a:srgbClr val="FF0000"/>
                </a:solidFill>
                <a:latin typeface="BIZ UDP明朝 Medium" panose="02020500000000000000" pitchFamily="18" charset="-128"/>
                <a:ea typeface="BIZ UDP明朝 Medium" panose="02020500000000000000" pitchFamily="18" charset="-128"/>
              </a:rPr>
              <a:t>発達・障害児にかかる相談の一元化</a:t>
            </a:r>
          </a:p>
        </p:txBody>
      </p:sp>
      <p:pic>
        <p:nvPicPr>
          <p:cNvPr id="8215" name="図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93125" y="307975"/>
            <a:ext cx="6318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0"/>
          <p:cNvSpPr/>
          <p:nvPr/>
        </p:nvSpPr>
        <p:spPr>
          <a:xfrm>
            <a:off x="271397" y="950494"/>
            <a:ext cx="1930381" cy="541693"/>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buSzPct val="100000"/>
              <a:defRPr/>
            </a:pPr>
            <a:r>
              <a:rPr kumimoji="1" lang="ja-JP" altLang="en-US" b="1" dirty="0">
                <a:solidFill>
                  <a:schemeClr val="tx1"/>
                </a:solidFill>
                <a:latin typeface="メイリオ" panose="020B0604030504040204" pitchFamily="50" charset="-128"/>
                <a:ea typeface="メイリオ" panose="020B0604030504040204" pitchFamily="50" charset="-128"/>
              </a:rPr>
              <a:t>令和３年４月～</a:t>
            </a:r>
          </a:p>
        </p:txBody>
      </p:sp>
      <p:sp>
        <p:nvSpPr>
          <p:cNvPr id="26" name="角丸四角形 25"/>
          <p:cNvSpPr/>
          <p:nvPr/>
        </p:nvSpPr>
        <p:spPr>
          <a:xfrm>
            <a:off x="1995488" y="1789113"/>
            <a:ext cx="2476500" cy="411162"/>
          </a:xfrm>
          <a:prstGeom prst="roundRect">
            <a:avLst/>
          </a:prstGeom>
          <a:ln w="34925" cmpd="thickThi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SzPct val="100000"/>
              <a:defRPr/>
            </a:pPr>
            <a:r>
              <a:rPr lang="ja-JP" altLang="en-US" sz="2100" dirty="0">
                <a:solidFill>
                  <a:srgbClr val="000066"/>
                </a:solidFill>
                <a:latin typeface="HGS創英角ﾎﾟｯﾌﾟ体" panose="040B0A00000000000000" pitchFamily="50" charset="-128"/>
                <a:ea typeface="HGS創英角ﾎﾟｯﾌﾟ体" panose="040B0A00000000000000" pitchFamily="50" charset="-128"/>
              </a:rPr>
              <a:t>主　幹</a:t>
            </a:r>
          </a:p>
        </p:txBody>
      </p:sp>
      <p:cxnSp>
        <p:nvCxnSpPr>
          <p:cNvPr id="27" name="直線コネクタ 26"/>
          <p:cNvCxnSpPr/>
          <p:nvPr/>
        </p:nvCxnSpPr>
        <p:spPr>
          <a:xfrm>
            <a:off x="3492500" y="1417638"/>
            <a:ext cx="0" cy="395287"/>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602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750" y="79375"/>
            <a:ext cx="631825" cy="5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68275" y="745705"/>
            <a:ext cx="1563688" cy="457453"/>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センター長</a:t>
            </a:r>
          </a:p>
        </p:txBody>
      </p:sp>
      <p:sp>
        <p:nvSpPr>
          <p:cNvPr id="4" name="角丸四角形 3"/>
          <p:cNvSpPr/>
          <p:nvPr/>
        </p:nvSpPr>
        <p:spPr>
          <a:xfrm>
            <a:off x="131763" y="131763"/>
            <a:ext cx="2855912" cy="49119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buSzPct val="100000"/>
              <a:defRPr/>
            </a:pPr>
            <a:r>
              <a:rPr lang="ja-JP" altLang="en-US" sz="2400" dirty="0">
                <a:latin typeface="メイリオ" panose="020B0604030504040204" pitchFamily="50" charset="-128"/>
                <a:ea typeface="メイリオ" panose="020B0604030504040204" pitchFamily="50" charset="-128"/>
              </a:rPr>
              <a:t>人員</a:t>
            </a:r>
            <a:r>
              <a:rPr kumimoji="1" lang="ja-JP" altLang="en-US" sz="2400" dirty="0">
                <a:latin typeface="メイリオ" panose="020B0604030504040204" pitchFamily="50" charset="-128"/>
                <a:ea typeface="メイリオ" panose="020B0604030504040204" pitchFamily="50" charset="-128"/>
              </a:rPr>
              <a:t>配置・計</a:t>
            </a:r>
            <a:r>
              <a:rPr kumimoji="1" lang="en-US" altLang="ja-JP" sz="2400" dirty="0">
                <a:latin typeface="メイリオ" panose="020B0604030504040204" pitchFamily="50" charset="-128"/>
                <a:ea typeface="メイリオ" panose="020B0604030504040204" pitchFamily="50" charset="-128"/>
              </a:rPr>
              <a:t>48</a:t>
            </a:r>
            <a:r>
              <a:rPr kumimoji="1" lang="ja-JP" altLang="en-US" sz="2400" dirty="0">
                <a:latin typeface="メイリオ" panose="020B0604030504040204" pitchFamily="50" charset="-128"/>
                <a:ea typeface="メイリオ" panose="020B0604030504040204" pitchFamily="50" charset="-128"/>
              </a:rPr>
              <a:t>名</a:t>
            </a:r>
          </a:p>
        </p:txBody>
      </p:sp>
      <p:sp>
        <p:nvSpPr>
          <p:cNvPr id="5" name="正方形/長方形 4"/>
          <p:cNvSpPr/>
          <p:nvPr/>
        </p:nvSpPr>
        <p:spPr>
          <a:xfrm>
            <a:off x="168275" y="3406098"/>
            <a:ext cx="1563688" cy="1334344"/>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母子保健係</a:t>
            </a:r>
          </a:p>
        </p:txBody>
      </p:sp>
      <p:sp>
        <p:nvSpPr>
          <p:cNvPr id="6" name="正方形/長方形 5"/>
          <p:cNvSpPr/>
          <p:nvPr/>
        </p:nvSpPr>
        <p:spPr>
          <a:xfrm>
            <a:off x="168275" y="4735169"/>
            <a:ext cx="1563688" cy="1346380"/>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子ども発達</a:t>
            </a:r>
            <a:endParaRPr kumimoji="1" lang="en-US" altLang="ja-JP" dirty="0">
              <a:latin typeface="メイリオ" panose="020B0604030504040204" pitchFamily="50" charset="-128"/>
              <a:ea typeface="メイリオ" panose="020B0604030504040204" pitchFamily="50" charset="-128"/>
            </a:endParaRPr>
          </a:p>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・小児在宅支援室</a:t>
            </a:r>
          </a:p>
        </p:txBody>
      </p:sp>
      <p:sp>
        <p:nvSpPr>
          <p:cNvPr id="7" name="正方形/長方形 6"/>
          <p:cNvSpPr/>
          <p:nvPr/>
        </p:nvSpPr>
        <p:spPr>
          <a:xfrm>
            <a:off x="168275" y="1546217"/>
            <a:ext cx="1563688" cy="1857375"/>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家庭支援係</a:t>
            </a:r>
          </a:p>
        </p:txBody>
      </p:sp>
      <p:sp>
        <p:nvSpPr>
          <p:cNvPr id="8" name="正方形/長方形 7"/>
          <p:cNvSpPr/>
          <p:nvPr/>
        </p:nvSpPr>
        <p:spPr>
          <a:xfrm>
            <a:off x="3176588" y="745701"/>
            <a:ext cx="5859462" cy="457457"/>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社会福祉士　</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名（母子健康包括支援センター長兼務）</a:t>
            </a:r>
            <a:endParaRPr kumimoji="1" lang="en-US" altLang="ja-JP" sz="16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3176588" y="1554159"/>
            <a:ext cx="5859462" cy="1849437"/>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lang="ja-JP" altLang="en-US" sz="1600" dirty="0">
                <a:latin typeface="メイリオ" panose="020B0604030504040204" pitchFamily="50" charset="-128"/>
                <a:ea typeface="メイリオ" panose="020B0604030504040204" pitchFamily="50" charset="-128"/>
              </a:rPr>
              <a:t>センター長補佐兼係長　１名（行政）</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虐待対応支援員　３名（社会福祉士）</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子ども家庭支援員　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子ども家庭支援員兼心理担当支援員　１名（臨床心理士）</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指導主事（教員）　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女性相談員　１名　　母子・父子自立支援員　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事務補助（非常勤）１名</a:t>
            </a:r>
            <a:endParaRPr lang="en-US" altLang="ja-JP" sz="16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743075" y="745701"/>
            <a:ext cx="1433513" cy="457457"/>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a:t>
            </a:r>
            <a:endParaRPr kumimoji="1" lang="en-US" altLang="ja-JP" sz="16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1739900" y="1546219"/>
            <a:ext cx="1435100" cy="185737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1749425" y="3394068"/>
            <a:ext cx="1433512" cy="1346374"/>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　</a:t>
            </a:r>
            <a:r>
              <a:rPr kumimoji="1" lang="en-US" altLang="ja-JP" sz="1600" dirty="0">
                <a:latin typeface="メイリオ" panose="020B0604030504040204" pitchFamily="50" charset="-128"/>
                <a:ea typeface="メイリオ" panose="020B0604030504040204" pitchFamily="50" charset="-128"/>
              </a:rPr>
              <a:t>13</a:t>
            </a:r>
            <a:r>
              <a:rPr kumimoji="1"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非常勤</a:t>
            </a:r>
            <a:r>
              <a:rPr lang="en-US" altLang="ja-JP" sz="1600" dirty="0">
                <a:latin typeface="メイリオ" panose="020B0604030504040204" pitchFamily="50" charset="-128"/>
                <a:ea typeface="メイリオ" panose="020B0604030504040204" pitchFamily="50" charset="-128"/>
              </a:rPr>
              <a:t>11</a:t>
            </a:r>
            <a:r>
              <a:rPr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3179095" y="3403592"/>
            <a:ext cx="5859462" cy="1336850"/>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lang="ja-JP" altLang="en-US" sz="1600" dirty="0">
                <a:latin typeface="メイリオ" panose="020B0604030504040204" pitchFamily="50" charset="-128"/>
                <a:ea typeface="メイリオ" panose="020B0604030504040204" pitchFamily="50" charset="-128"/>
              </a:rPr>
              <a:t>センター長補佐兼係長　１名（保健師）</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保健師</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13</a:t>
            </a:r>
            <a:r>
              <a:rPr kumimoji="1" lang="ja-JP" altLang="en-US" sz="1600" dirty="0">
                <a:latin typeface="メイリオ" panose="020B0604030504040204" pitchFamily="50" charset="-128"/>
                <a:ea typeface="メイリオ" panose="020B0604030504040204" pitchFamily="50" charset="-128"/>
              </a:rPr>
              <a:t>名（</a:t>
            </a:r>
            <a:r>
              <a:rPr lang="ja-JP" altLang="en-US" sz="1600" dirty="0">
                <a:latin typeface="メイリオ" panose="020B0604030504040204" pitchFamily="50" charset="-128"/>
                <a:ea typeface="メイリオ" panose="020B0604030504040204" pitchFamily="50" charset="-128"/>
              </a:rPr>
              <a:t>うち</a:t>
            </a:r>
            <a:r>
              <a:rPr kumimoji="1" lang="ja-JP" altLang="en-US" sz="1600" dirty="0">
                <a:latin typeface="メイリオ" panose="020B0604030504040204" pitchFamily="50" charset="-128"/>
                <a:ea typeface="メイリオ" panose="020B0604030504040204" pitchFamily="50" charset="-128"/>
              </a:rPr>
              <a:t>非常勤　４</a:t>
            </a:r>
            <a:r>
              <a:rPr lang="ja-JP" altLang="en-US" sz="1600" dirty="0">
                <a:latin typeface="メイリオ" panose="020B0604030504040204" pitchFamily="50" charset="-128"/>
                <a:ea typeface="メイリオ" panose="020B0604030504040204" pitchFamily="50" charset="-128"/>
              </a:rPr>
              <a:t>名</a:t>
            </a:r>
            <a:r>
              <a:rPr kumimoji="1"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看護師　１名（派遣）　　管理栄養士　２名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助産師</a:t>
            </a:r>
            <a:r>
              <a:rPr kumimoji="1" lang="ja-JP" altLang="en-US" sz="1600" dirty="0">
                <a:latin typeface="メイリオ" panose="020B0604030504040204" pitchFamily="50" charset="-128"/>
                <a:ea typeface="メイリオ" panose="020B0604030504040204" pitchFamily="50" charset="-128"/>
              </a:rPr>
              <a:t>　３名（非常勤）</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事務補助　</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名（うち非常勤４名）</a:t>
            </a:r>
            <a:endParaRPr lang="en-US" altLang="ja-JP" sz="16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1739900" y="4735174"/>
            <a:ext cx="1435100" cy="133684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　　８名</a:t>
            </a:r>
            <a:endParaRPr kumimoji="1"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非常勤　４名</a:t>
            </a:r>
            <a:endParaRPr kumimoji="1" lang="en-US" altLang="ja-JP" sz="1600"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3171825" y="4735173"/>
            <a:ext cx="5859463" cy="134637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lang="ja-JP" altLang="en-US" sz="1600" dirty="0">
                <a:latin typeface="メイリオ" panose="020B0604030504040204" pitchFamily="50" charset="-128"/>
                <a:ea typeface="メイリオ" panose="020B0604030504040204" pitchFamily="50" charset="-128"/>
              </a:rPr>
              <a:t>室長　１名（行政）　　　　事務　１名（行政）</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臨床心理士</a:t>
            </a:r>
            <a:r>
              <a:rPr kumimoji="1" lang="ja-JP" altLang="en-US" sz="1600" dirty="0">
                <a:latin typeface="メイリオ" panose="020B0604030504040204" pitchFamily="50" charset="-128"/>
                <a:ea typeface="メイリオ" panose="020B0604030504040204" pitchFamily="50" charset="-128"/>
              </a:rPr>
              <a:t>　２名</a:t>
            </a:r>
            <a:r>
              <a:rPr lang="ja-JP" altLang="en-US" sz="1600" dirty="0">
                <a:latin typeface="メイリオ" panose="020B0604030504040204" pitchFamily="50" charset="-128"/>
                <a:ea typeface="メイリオ" panose="020B0604030504040204" pitchFamily="50" charset="-128"/>
              </a:rPr>
              <a:t>（うち非常勤１名）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事務補助　３名（非常勤）　　</a:t>
            </a:r>
            <a:r>
              <a:rPr lang="ja-JP" altLang="en-US" sz="1600" dirty="0">
                <a:latin typeface="メイリオ" panose="020B0604030504040204" pitchFamily="50" charset="-128"/>
                <a:ea typeface="メイリオ" panose="020B0604030504040204" pitchFamily="50" charset="-128"/>
              </a:rPr>
              <a:t>障害児相談員　１名</a:t>
            </a:r>
            <a:endParaRPr lang="en-US" altLang="ja-JP" sz="1600" dirty="0">
              <a:latin typeface="メイリオ" panose="020B0604030504040204" pitchFamily="50" charset="-128"/>
              <a:ea typeface="メイリオ" panose="020B0604030504040204" pitchFamily="50" charset="-128"/>
            </a:endParaRPr>
          </a:p>
          <a:p>
            <a:pPr eaLnBrk="1" hangingPunct="1">
              <a:buSzPct val="100000"/>
              <a:defRPr/>
            </a:pPr>
            <a:r>
              <a:rPr lang="ja-JP" altLang="en-US" sz="1600" dirty="0">
                <a:latin typeface="メイリオ" panose="020B0604030504040204" pitchFamily="50" charset="-128"/>
                <a:ea typeface="メイリオ" panose="020B0604030504040204" pitchFamily="50" charset="-128"/>
              </a:rPr>
              <a:t>言語聴覚士　２名保育士</a:t>
            </a:r>
            <a:r>
              <a:rPr kumimoji="1" lang="ja-JP" altLang="en-US" sz="1600" dirty="0">
                <a:latin typeface="メイリオ" panose="020B0604030504040204" pitchFamily="50" charset="-128"/>
                <a:ea typeface="メイリオ" panose="020B0604030504040204" pitchFamily="50" charset="-128"/>
              </a:rPr>
              <a:t>　２名</a:t>
            </a:r>
            <a:r>
              <a:rPr lang="ja-JP" altLang="en-US" sz="1400" dirty="0">
                <a:latin typeface="メイリオ" panose="020B0604030504040204" pitchFamily="50" charset="-128"/>
                <a:ea typeface="メイリオ" panose="020B0604030504040204" pitchFamily="50" charset="-128"/>
              </a:rPr>
              <a:t>（うち１名医療的ケア児等コーディネーター）</a:t>
            </a:r>
            <a:endParaRPr kumimoji="1" lang="en-US" altLang="ja-JP" sz="1400"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3587750" y="131763"/>
            <a:ext cx="2911475" cy="491197"/>
          </a:xfrm>
          <a:prstGeom prst="wedgeRoundRectCallout">
            <a:avLst>
              <a:gd name="adj1" fmla="val -65268"/>
              <a:gd name="adj2" fmla="val 3924"/>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SzPct val="100000"/>
              <a:defRPr/>
            </a:pPr>
            <a:r>
              <a:rPr kumimoji="1" lang="ja-JP" altLang="en-US" sz="1400" dirty="0" smtClean="0">
                <a:solidFill>
                  <a:schemeClr val="tx1"/>
                </a:solidFill>
                <a:latin typeface="メイリオ" panose="020B0604030504040204" pitchFamily="50" charset="-128"/>
                <a:ea typeface="メイリオ" panose="020B0604030504040204" pitchFamily="50" charset="-128"/>
              </a:rPr>
              <a:t>ほか</a:t>
            </a:r>
            <a:r>
              <a:rPr lang="ja-JP" altLang="en-US" sz="1400" dirty="0">
                <a:solidFill>
                  <a:schemeClr val="tx1"/>
                </a:solidFill>
                <a:latin typeface="メイリオ" panose="020B0604030504040204" pitchFamily="50" charset="-128"/>
                <a:ea typeface="メイリオ" panose="020B0604030504040204" pitchFamily="50" charset="-128"/>
              </a:rPr>
              <a:t>精神科医</a:t>
            </a:r>
            <a:r>
              <a:rPr lang="ja-JP" altLang="en-US" sz="1400" dirty="0" smtClean="0">
                <a:solidFill>
                  <a:schemeClr val="tx1"/>
                </a:solidFill>
                <a:latin typeface="メイリオ" panose="020B0604030504040204" pitchFamily="50" charset="-128"/>
                <a:ea typeface="メイリオ" panose="020B0604030504040204" pitchFamily="50" charset="-128"/>
              </a:rPr>
              <a:t>３名</a:t>
            </a:r>
            <a:r>
              <a:rPr lang="ja-JP" altLang="en-US" sz="1400" dirty="0">
                <a:solidFill>
                  <a:schemeClr val="tx1"/>
                </a:solidFill>
                <a:latin typeface="メイリオ" panose="020B0604030504040204" pitchFamily="50" charset="-128"/>
                <a:ea typeface="メイリオ" panose="020B0604030504040204" pitchFamily="50" charset="-128"/>
              </a:rPr>
              <a:t>、心理士２名を報償費により依頼</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233" name="テキスト ボックス 15"/>
          <p:cNvSpPr txBox="1">
            <a:spLocks noChangeArrowheads="1"/>
          </p:cNvSpPr>
          <p:nvPr/>
        </p:nvSpPr>
        <p:spPr bwMode="auto">
          <a:xfrm>
            <a:off x="6619875" y="404019"/>
            <a:ext cx="1446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dirty="0">
                <a:latin typeface="Arial" panose="020B0604020202020204" pitchFamily="34" charset="0"/>
              </a:rPr>
              <a:t>Ｒ５．４．１現在</a:t>
            </a:r>
          </a:p>
        </p:txBody>
      </p:sp>
      <p:sp>
        <p:nvSpPr>
          <p:cNvPr id="19" name="角丸四角形 18"/>
          <p:cNvSpPr/>
          <p:nvPr/>
        </p:nvSpPr>
        <p:spPr>
          <a:xfrm>
            <a:off x="6619875" y="117416"/>
            <a:ext cx="1653472" cy="32867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buSzPct val="100000"/>
              <a:defRPr/>
            </a:pPr>
            <a:r>
              <a:rPr kumimoji="1" lang="ja-JP" altLang="en-US" dirty="0">
                <a:solidFill>
                  <a:schemeClr val="tx1"/>
                </a:solidFill>
                <a:latin typeface="メイリオ" panose="020B0604030504040204" pitchFamily="50" charset="-128"/>
                <a:ea typeface="メイリオ" panose="020B0604030504040204" pitchFamily="50" charset="-128"/>
              </a:rPr>
              <a:t>小規模</a:t>
            </a:r>
            <a:r>
              <a:rPr kumimoji="1" lang="en-US" altLang="ja-JP" dirty="0">
                <a:solidFill>
                  <a:schemeClr val="tx1"/>
                </a:solidFill>
                <a:latin typeface="メイリオ" panose="020B0604030504040204" pitchFamily="50" charset="-128"/>
                <a:ea typeface="メイリオ" panose="020B0604030504040204" pitchFamily="50" charset="-128"/>
              </a:rPr>
              <a:t>C</a:t>
            </a:r>
            <a:r>
              <a:rPr kumimoji="1" lang="ja-JP" altLang="en-US" dirty="0">
                <a:solidFill>
                  <a:schemeClr val="tx1"/>
                </a:solidFill>
                <a:latin typeface="メイリオ" panose="020B0604030504040204" pitchFamily="50" charset="-128"/>
                <a:ea typeface="メイリオ" panose="020B0604030504040204" pitchFamily="50" charset="-128"/>
              </a:rPr>
              <a:t>型</a:t>
            </a:r>
          </a:p>
        </p:txBody>
      </p:sp>
      <p:sp>
        <p:nvSpPr>
          <p:cNvPr id="20" name="正方形/長方形 19"/>
          <p:cNvSpPr/>
          <p:nvPr/>
        </p:nvSpPr>
        <p:spPr>
          <a:xfrm>
            <a:off x="176213" y="1199145"/>
            <a:ext cx="1563687" cy="348919"/>
          </a:xfrm>
          <a:prstGeom prst="rect">
            <a:avLst/>
          </a:prstGeom>
        </p:spPr>
        <p:style>
          <a:lnRef idx="2">
            <a:schemeClr val="dk1"/>
          </a:lnRef>
          <a:fillRef idx="1">
            <a:schemeClr val="lt1"/>
          </a:fillRef>
          <a:effectRef idx="0">
            <a:schemeClr val="dk1"/>
          </a:effectRef>
          <a:fontRef idx="minor">
            <a:schemeClr val="dk1"/>
          </a:fontRef>
        </p:style>
        <p:txBody>
          <a:bodyPr anchor="ctr" anchorCtr="1"/>
          <a:lstStyle/>
          <a:p>
            <a:pPr algn="ctr" eaLnBrk="1" hangingPunct="1">
              <a:buSzPct val="100000"/>
              <a:defRPr/>
            </a:pPr>
            <a:r>
              <a:rPr kumimoji="1" lang="ja-JP" altLang="en-US" dirty="0">
                <a:latin typeface="メイリオ" panose="020B0604030504040204" pitchFamily="50" charset="-128"/>
                <a:ea typeface="メイリオ" panose="020B0604030504040204" pitchFamily="50" charset="-128"/>
              </a:rPr>
              <a:t>主　幹</a:t>
            </a:r>
          </a:p>
        </p:txBody>
      </p:sp>
      <p:sp>
        <p:nvSpPr>
          <p:cNvPr id="21" name="正方形/長方形 20"/>
          <p:cNvSpPr/>
          <p:nvPr/>
        </p:nvSpPr>
        <p:spPr>
          <a:xfrm>
            <a:off x="1746250" y="1199139"/>
            <a:ext cx="1433513" cy="3489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常勤</a:t>
            </a:r>
            <a:endParaRPr kumimoji="1" lang="en-US" altLang="ja-JP" sz="1600" dirty="0">
              <a:latin typeface="メイリオ" panose="020B0604030504040204" pitchFamily="50" charset="-128"/>
              <a:ea typeface="メイリオ" panose="020B0604030504040204" pitchFamily="50" charset="-128"/>
            </a:endParaRPr>
          </a:p>
        </p:txBody>
      </p:sp>
      <p:sp>
        <p:nvSpPr>
          <p:cNvPr id="22" name="正方形/長方形 21"/>
          <p:cNvSpPr/>
          <p:nvPr/>
        </p:nvSpPr>
        <p:spPr>
          <a:xfrm>
            <a:off x="3186113" y="1199141"/>
            <a:ext cx="5859462" cy="348924"/>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buSzPct val="100000"/>
              <a:defRPr/>
            </a:pPr>
            <a:r>
              <a:rPr kumimoji="1" lang="ja-JP" altLang="en-US" sz="1600" dirty="0">
                <a:latin typeface="メイリオ" panose="020B0604030504040204" pitchFamily="50" charset="-128"/>
                <a:ea typeface="メイリオ" panose="020B0604030504040204" pitchFamily="50" charset="-128"/>
              </a:rPr>
              <a:t>行政　</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名</a:t>
            </a:r>
            <a:endParaRPr kumimoji="1" lang="en-US" altLang="ja-JP" sz="16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175490" y="6184232"/>
            <a:ext cx="8848194" cy="59422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・入院病床がある精神科医療機関の児童精神科医を嘱託医として、医師相談を行っている。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・医療機関との関係が強化され、自殺企図のある子どもなどの支援が連携して行えている。</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1539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10" y="2153653"/>
            <a:ext cx="6930190" cy="3669632"/>
          </a:xfrm>
          <a:prstGeom prst="rect">
            <a:avLst/>
          </a:prstGeom>
        </p:spPr>
      </p:pic>
      <p:sp>
        <p:nvSpPr>
          <p:cNvPr id="3" name="角丸四角形 2"/>
          <p:cNvSpPr/>
          <p:nvPr/>
        </p:nvSpPr>
        <p:spPr>
          <a:xfrm>
            <a:off x="132348" y="132348"/>
            <a:ext cx="5269831" cy="6256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子ども総合センター各係の配置</a:t>
            </a:r>
            <a:endParaRPr kumimoji="1" lang="ja-JP" altLang="en-US" sz="2400" dirty="0">
              <a:latin typeface="メイリオ" panose="020B0604030504040204" pitchFamily="50" charset="-128"/>
              <a:ea typeface="メイリオ" panose="020B0604030504040204" pitchFamily="50" charset="-128"/>
            </a:endParaRPr>
          </a:p>
        </p:txBody>
      </p:sp>
      <p:sp>
        <p:nvSpPr>
          <p:cNvPr id="5" name="四角形吹き出し 4"/>
          <p:cNvSpPr/>
          <p:nvPr/>
        </p:nvSpPr>
        <p:spPr>
          <a:xfrm>
            <a:off x="2767263" y="1041932"/>
            <a:ext cx="1407695" cy="865311"/>
          </a:xfrm>
          <a:prstGeom prst="wedgeRectCallout">
            <a:avLst>
              <a:gd name="adj1" fmla="val 76817"/>
              <a:gd name="adj2" fmla="val 30443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母子保健係</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6" name="四角形吹き出し 5"/>
          <p:cNvSpPr/>
          <p:nvPr/>
        </p:nvSpPr>
        <p:spPr>
          <a:xfrm>
            <a:off x="741947" y="1131930"/>
            <a:ext cx="1407695" cy="865311"/>
          </a:xfrm>
          <a:prstGeom prst="wedgeRectCallout">
            <a:avLst>
              <a:gd name="adj1" fmla="val -25747"/>
              <a:gd name="adj2" fmla="val 289141"/>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rPr>
              <a:t>家庭</a:t>
            </a:r>
            <a:r>
              <a:rPr lang="ja-JP" altLang="en-US" dirty="0">
                <a:solidFill>
                  <a:schemeClr val="tx1"/>
                </a:solidFill>
                <a:latin typeface="メイリオ" panose="020B0604030504040204" pitchFamily="50" charset="-128"/>
                <a:ea typeface="メイリオ" panose="020B0604030504040204" pitchFamily="50" charset="-128"/>
              </a:rPr>
              <a:t>支援</a:t>
            </a:r>
            <a:r>
              <a:rPr kumimoji="1" lang="ja-JP" altLang="en-US" dirty="0" smtClean="0">
                <a:solidFill>
                  <a:schemeClr val="tx1"/>
                </a:solidFill>
                <a:latin typeface="メイリオ" panose="020B0604030504040204" pitchFamily="50" charset="-128"/>
                <a:ea typeface="メイリオ" panose="020B0604030504040204" pitchFamily="50" charset="-128"/>
              </a:rPr>
              <a:t>係</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4912895" y="1004399"/>
            <a:ext cx="2594811" cy="1045305"/>
          </a:xfrm>
          <a:prstGeom prst="wedgeRoundRectCallout">
            <a:avLst>
              <a:gd name="adj1" fmla="val -38734"/>
              <a:gd name="adj2" fmla="val 177461"/>
              <a:gd name="adj3" fmla="val 1666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奥の小部屋に</a:t>
            </a:r>
            <a:endParaRPr kumimoji="1" lang="en-US" altLang="ja-JP" dirty="0" smtClean="0">
              <a:solidFill>
                <a:schemeClr val="tx1"/>
              </a:solidFill>
              <a:latin typeface="メイリオ" panose="020B0604030504040204" pitchFamily="50" charset="-128"/>
              <a:ea typeface="メイリオ" panose="020B0604030504040204" pitchFamily="50" charset="-128"/>
            </a:endParaRPr>
          </a:p>
          <a:p>
            <a:pPr algn="ctr"/>
            <a:r>
              <a:rPr lang="ja-JP" altLang="en-US" dirty="0" smtClean="0">
                <a:solidFill>
                  <a:schemeClr val="tx1"/>
                </a:solidFill>
                <a:latin typeface="メイリオ" panose="020B0604030504040204" pitchFamily="50" charset="-128"/>
                <a:ea typeface="メイリオ" panose="020B0604030504040204" pitchFamily="50" charset="-128"/>
              </a:rPr>
              <a:t>子ども発達・小児在宅支援室がある。</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7594934" y="1720516"/>
            <a:ext cx="1323474" cy="4102769"/>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130" dirty="0" smtClean="0">
                <a:solidFill>
                  <a:schemeClr val="tx1"/>
                </a:solidFill>
                <a:ea typeface="メイリオ" panose="020B0604030504040204" pitchFamily="50" charset="-128"/>
              </a:rPr>
              <a:t>ここに、保育所の係、児童手当等の係があり、その向こうには</a:t>
            </a:r>
            <a:endParaRPr lang="en-US" altLang="ja-JP" sz="2130" dirty="0" smtClean="0">
              <a:solidFill>
                <a:schemeClr val="tx1"/>
              </a:solidFill>
              <a:ea typeface="メイリオ" panose="020B0604030504040204" pitchFamily="50" charset="-128"/>
            </a:endParaRPr>
          </a:p>
          <a:p>
            <a:pPr algn="ctr"/>
            <a:r>
              <a:rPr lang="ja-JP" altLang="en-US" sz="2130" dirty="0" smtClean="0">
                <a:solidFill>
                  <a:schemeClr val="tx1"/>
                </a:solidFill>
                <a:ea typeface="メイリオ" panose="020B0604030504040204" pitchFamily="50" charset="-128"/>
              </a:rPr>
              <a:t>教育委員会がある。</a:t>
            </a:r>
            <a:endParaRPr kumimoji="1" lang="ja-JP" altLang="en-US" sz="2130" dirty="0">
              <a:solidFill>
                <a:schemeClr val="tx1"/>
              </a:solidFill>
              <a:ea typeface="メイリオ" panose="020B0604030504040204" pitchFamily="50" charset="-128"/>
            </a:endParaRPr>
          </a:p>
        </p:txBody>
      </p:sp>
      <p:sp>
        <p:nvSpPr>
          <p:cNvPr id="9" name="四角形吹き出し 8"/>
          <p:cNvSpPr/>
          <p:nvPr/>
        </p:nvSpPr>
        <p:spPr>
          <a:xfrm>
            <a:off x="2767263" y="1041931"/>
            <a:ext cx="1407695" cy="865311"/>
          </a:xfrm>
          <a:prstGeom prst="wedgeRectCallout">
            <a:avLst>
              <a:gd name="adj1" fmla="val -24893"/>
              <a:gd name="adj2" fmla="val 28636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母子保健係</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6097003" y="144380"/>
            <a:ext cx="2821405" cy="60157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a:latin typeface="メイリオ" panose="020B0604030504040204" pitchFamily="50" charset="-128"/>
                <a:ea typeface="メイリオ" panose="020B0604030504040204" pitchFamily="50" charset="-128"/>
              </a:rPr>
              <a:t>市</a:t>
            </a:r>
            <a:r>
              <a:rPr lang="ja-JP" altLang="en-US" sz="2000" dirty="0" smtClean="0">
                <a:latin typeface="メイリオ" panose="020B0604030504040204" pitchFamily="50" charset="-128"/>
                <a:ea typeface="メイリオ" panose="020B0604030504040204" pitchFamily="50" charset="-128"/>
              </a:rPr>
              <a:t>役所本館２</a:t>
            </a:r>
            <a:r>
              <a:rPr lang="en-US" altLang="ja-JP" sz="2000" dirty="0" smtClean="0">
                <a:latin typeface="メイリオ" panose="020B0604030504040204" pitchFamily="50" charset="-128"/>
                <a:ea typeface="メイリオ" panose="020B0604030504040204" pitchFamily="50" charset="-128"/>
              </a:rPr>
              <a:t>F</a:t>
            </a:r>
            <a:r>
              <a:rPr lang="ja-JP" altLang="en-US" sz="2000" dirty="0" smtClean="0">
                <a:latin typeface="メイリオ" panose="020B0604030504040204" pitchFamily="50" charset="-128"/>
                <a:ea typeface="メイリオ" panose="020B0604030504040204" pitchFamily="50" charset="-128"/>
              </a:rPr>
              <a:t>に配置</a:t>
            </a:r>
            <a:endParaRPr kumimoji="1" lang="ja-JP" altLang="en-US" sz="24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127362" y="5979150"/>
            <a:ext cx="8835731" cy="7993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・家庭支援係が要保護児童の協議をしている際、母子保健係保健師が「その子知っている」と</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言って、ミニカンファレンスが始まる光景がしばしば見られ</a:t>
            </a:r>
            <a:r>
              <a:rPr lang="ja-JP" altLang="en-US" sz="1600" dirty="0">
                <a:solidFill>
                  <a:schemeClr val="tx1"/>
                </a:solidFill>
                <a:latin typeface="メイリオ" panose="020B0604030504040204" pitchFamily="50" charset="-128"/>
                <a:ea typeface="メイリオ" panose="020B0604030504040204" pitchFamily="50" charset="-128"/>
              </a:rPr>
              <a:t>る</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236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363" y="79518"/>
            <a:ext cx="4288353" cy="400110"/>
          </a:xfrm>
          <a:prstGeom prst="rect">
            <a:avLst/>
          </a:prstGeom>
          <a:noFill/>
        </p:spPr>
        <p:txBody>
          <a:bodyPr wrap="none" rtlCol="0">
            <a:spAutoFit/>
          </a:bodyPr>
          <a:lstStyle/>
          <a:p>
            <a:r>
              <a:rPr lang="ja-JP" altLang="en-US" sz="2000" b="1" dirty="0" smtClean="0">
                <a:latin typeface="メイリオ" panose="020B0604030504040204" pitchFamily="50" charset="-128"/>
                <a:ea typeface="メイリオ" panose="020B0604030504040204" pitchFamily="50" charset="-128"/>
              </a:rPr>
              <a:t>要保護児童対策地域協議会との関係</a:t>
            </a:r>
            <a:endParaRPr lang="en-US" altLang="ja-JP" sz="2000" b="1" dirty="0">
              <a:latin typeface="メイリオ" panose="020B0604030504040204" pitchFamily="50" charset="-128"/>
              <a:ea typeface="メイリオ" panose="020B0604030504040204" pitchFamily="50" charset="-128"/>
            </a:endParaRPr>
          </a:p>
        </p:txBody>
      </p:sp>
      <p:sp>
        <p:nvSpPr>
          <p:cNvPr id="5" name="角丸四角形 4"/>
          <p:cNvSpPr/>
          <p:nvPr/>
        </p:nvSpPr>
        <p:spPr>
          <a:xfrm>
            <a:off x="130674" y="696375"/>
            <a:ext cx="8864148" cy="3926719"/>
          </a:xfrm>
          <a:prstGeom prst="roundRect">
            <a:avLst>
              <a:gd name="adj" fmla="val 1922"/>
            </a:avLst>
          </a:prstGeom>
          <a:solidFill>
            <a:schemeClr val="accent6">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350" dirty="0"/>
          </a:p>
        </p:txBody>
      </p:sp>
      <p:sp>
        <p:nvSpPr>
          <p:cNvPr id="9" name="角丸四角形 8"/>
          <p:cNvSpPr/>
          <p:nvPr/>
        </p:nvSpPr>
        <p:spPr>
          <a:xfrm>
            <a:off x="2314427" y="570231"/>
            <a:ext cx="4811152"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桑名市子ども家庭総合支援拠点（桑名市子ども総合センター）</a:t>
            </a:r>
          </a:p>
        </p:txBody>
      </p:sp>
      <p:sp>
        <p:nvSpPr>
          <p:cNvPr id="6" name="角丸四角形 5"/>
          <p:cNvSpPr/>
          <p:nvPr/>
        </p:nvSpPr>
        <p:spPr>
          <a:xfrm>
            <a:off x="173405" y="5246268"/>
            <a:ext cx="8209343" cy="614120"/>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675" dirty="0"/>
          </a:p>
          <a:p>
            <a:r>
              <a:rPr lang="ja-JP" altLang="en-US" sz="1350" dirty="0">
                <a:latin typeface="ＭＳ Ｐゴシック" panose="020B0600070205080204" pitchFamily="50" charset="-128"/>
                <a:ea typeface="ＭＳ Ｐゴシック" panose="020B0600070205080204" pitchFamily="50" charset="-128"/>
              </a:rPr>
              <a:t>〇相談、養育環境等の調査、専門診断等　　　　〇市町援助　　等</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〇一時保護、措置</a:t>
            </a:r>
            <a:endParaRPr lang="en-US" altLang="ja-JP" sz="1350" dirty="0">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64425" y="5054175"/>
            <a:ext cx="2125982"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北勢児童相談所</a:t>
            </a:r>
          </a:p>
        </p:txBody>
      </p:sp>
      <p:sp>
        <p:nvSpPr>
          <p:cNvPr id="11" name="角丸四角形 10"/>
          <p:cNvSpPr/>
          <p:nvPr/>
        </p:nvSpPr>
        <p:spPr>
          <a:xfrm>
            <a:off x="274319" y="2961578"/>
            <a:ext cx="5423096" cy="550229"/>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350" dirty="0"/>
          </a:p>
          <a:p>
            <a:r>
              <a:rPr lang="ja-JP" altLang="en-US" sz="1350" dirty="0">
                <a:latin typeface="ＭＳ Ｐゴシック" panose="020B0600070205080204" pitchFamily="50" charset="-128"/>
                <a:ea typeface="ＭＳ Ｐゴシック" panose="020B0600070205080204" pitchFamily="50" charset="-128"/>
              </a:rPr>
              <a:t>〇</a:t>
            </a:r>
            <a:r>
              <a:rPr lang="ja-JP" altLang="en-US" sz="1350" u="sng" dirty="0">
                <a:latin typeface="ＭＳ Ｐゴシック" panose="020B0600070205080204" pitchFamily="50" charset="-128"/>
                <a:ea typeface="ＭＳ Ｐゴシック" panose="020B0600070205080204" pitchFamily="50" charset="-128"/>
              </a:rPr>
              <a:t>妊娠期からの</a:t>
            </a:r>
            <a:r>
              <a:rPr lang="ja-JP" altLang="en-US" sz="1350" dirty="0">
                <a:latin typeface="ＭＳ Ｐゴシック" panose="020B0600070205080204" pitchFamily="50" charset="-128"/>
                <a:ea typeface="ＭＳ Ｐゴシック" panose="020B0600070205080204" pitchFamily="50" charset="-128"/>
              </a:rPr>
              <a:t>総合的相談や支援を実施</a:t>
            </a:r>
          </a:p>
        </p:txBody>
      </p:sp>
      <p:sp>
        <p:nvSpPr>
          <p:cNvPr id="12" name="角丸四角形 11"/>
          <p:cNvSpPr/>
          <p:nvPr/>
        </p:nvSpPr>
        <p:spPr>
          <a:xfrm>
            <a:off x="274320" y="3721100"/>
            <a:ext cx="5423096" cy="774364"/>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350" dirty="0"/>
          </a:p>
          <a:p>
            <a:r>
              <a:rPr lang="ja-JP" altLang="en-US" sz="1350" dirty="0">
                <a:latin typeface="ＭＳ Ｐゴシック" panose="020B0600070205080204" pitchFamily="50" charset="-128"/>
                <a:ea typeface="ＭＳ Ｐゴシック" panose="020B0600070205080204" pitchFamily="50" charset="-128"/>
              </a:rPr>
              <a:t>〇発達が気になる子ども等への</a:t>
            </a:r>
            <a:r>
              <a:rPr lang="ja-JP" altLang="en-US" sz="1350" u="sng" dirty="0">
                <a:latin typeface="ＭＳ Ｐゴシック" panose="020B0600070205080204" pitchFamily="50" charset="-128"/>
                <a:ea typeface="ＭＳ Ｐゴシック" panose="020B0600070205080204" pitchFamily="50" charset="-128"/>
              </a:rPr>
              <a:t>途切れない支援を提供</a:t>
            </a:r>
            <a:endParaRPr lang="en-US" altLang="ja-JP" sz="1350" u="sng"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〇医療的ケア児支援のため、</a:t>
            </a:r>
            <a:r>
              <a:rPr lang="ja-JP" altLang="en-US" sz="1350" u="sng" dirty="0">
                <a:latin typeface="ＭＳ Ｐゴシック" panose="020B0600070205080204" pitchFamily="50" charset="-128"/>
                <a:ea typeface="ＭＳ Ｐゴシック" panose="020B0600070205080204" pitchFamily="50" charset="-128"/>
              </a:rPr>
              <a:t>医療的ケア児等コーディネーターを配置</a:t>
            </a:r>
            <a:endParaRPr lang="en-US" altLang="ja-JP" sz="1350" u="sng" dirty="0">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a:xfrm>
            <a:off x="310011" y="2770976"/>
            <a:ext cx="3491522"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母子保健係（母子健康包括支援センター）</a:t>
            </a:r>
          </a:p>
        </p:txBody>
      </p:sp>
      <p:sp>
        <p:nvSpPr>
          <p:cNvPr id="14" name="角丸四角形 13"/>
          <p:cNvSpPr/>
          <p:nvPr/>
        </p:nvSpPr>
        <p:spPr>
          <a:xfrm>
            <a:off x="326945" y="3562701"/>
            <a:ext cx="2344530"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子ども発達・小児在宅支援室</a:t>
            </a:r>
          </a:p>
        </p:txBody>
      </p:sp>
      <p:sp>
        <p:nvSpPr>
          <p:cNvPr id="15" name="楕円 14"/>
          <p:cNvSpPr/>
          <p:nvPr/>
        </p:nvSpPr>
        <p:spPr>
          <a:xfrm>
            <a:off x="6342011" y="1044960"/>
            <a:ext cx="2435164" cy="4549723"/>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6" name="角丸四角形 15"/>
          <p:cNvSpPr/>
          <p:nvPr/>
        </p:nvSpPr>
        <p:spPr>
          <a:xfrm>
            <a:off x="7019450" y="2530491"/>
            <a:ext cx="1023236" cy="1216101"/>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要保護児童及びＤＶ対策地域協議会</a:t>
            </a:r>
          </a:p>
        </p:txBody>
      </p:sp>
      <p:sp>
        <p:nvSpPr>
          <p:cNvPr id="3" name="上下矢印 2"/>
          <p:cNvSpPr/>
          <p:nvPr/>
        </p:nvSpPr>
        <p:spPr>
          <a:xfrm>
            <a:off x="3073097" y="4627008"/>
            <a:ext cx="734425" cy="608976"/>
          </a:xfrm>
          <a:prstGeom prst="upDownArrow">
            <a:avLst>
              <a:gd name="adj1" fmla="val 31105"/>
              <a:gd name="adj2" fmla="val 35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16"/>
          <p:cNvSpPr txBox="1"/>
          <p:nvPr/>
        </p:nvSpPr>
        <p:spPr>
          <a:xfrm>
            <a:off x="3799829" y="4851398"/>
            <a:ext cx="530915" cy="300082"/>
          </a:xfrm>
          <a:prstGeom prst="rect">
            <a:avLst/>
          </a:prstGeom>
          <a:noFill/>
        </p:spPr>
        <p:txBody>
          <a:bodyPr wrap="none" rtlCol="0">
            <a:spAutoFit/>
          </a:bodyPr>
          <a:lstStyle/>
          <a:p>
            <a:r>
              <a:rPr lang="ja-JP" altLang="en-US" sz="1350" b="1" dirty="0"/>
              <a:t>連携</a:t>
            </a:r>
          </a:p>
        </p:txBody>
      </p:sp>
      <p:sp>
        <p:nvSpPr>
          <p:cNvPr id="18" name="上下矢印 17"/>
          <p:cNvSpPr/>
          <p:nvPr/>
        </p:nvSpPr>
        <p:spPr>
          <a:xfrm rot="17094354">
            <a:off x="5727617" y="1955200"/>
            <a:ext cx="623632" cy="608384"/>
          </a:xfrm>
          <a:prstGeom prst="upDownArrow">
            <a:avLst>
              <a:gd name="adj1" fmla="val 43155"/>
              <a:gd name="adj2" fmla="val 22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テキスト ボックス 18"/>
          <p:cNvSpPr txBox="1"/>
          <p:nvPr/>
        </p:nvSpPr>
        <p:spPr>
          <a:xfrm>
            <a:off x="5714443" y="1618534"/>
            <a:ext cx="530915" cy="300082"/>
          </a:xfrm>
          <a:prstGeom prst="rect">
            <a:avLst/>
          </a:prstGeom>
          <a:noFill/>
        </p:spPr>
        <p:txBody>
          <a:bodyPr wrap="none" rtlCol="0">
            <a:spAutoFit/>
          </a:bodyPr>
          <a:lstStyle/>
          <a:p>
            <a:r>
              <a:rPr lang="ja-JP" altLang="en-US" sz="1350" b="1" dirty="0"/>
              <a:t>連携</a:t>
            </a:r>
          </a:p>
        </p:txBody>
      </p:sp>
      <p:sp>
        <p:nvSpPr>
          <p:cNvPr id="20" name="角丸四角形 19"/>
          <p:cNvSpPr/>
          <p:nvPr/>
        </p:nvSpPr>
        <p:spPr>
          <a:xfrm>
            <a:off x="7980093" y="1518082"/>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医療機関</a:t>
            </a:r>
          </a:p>
        </p:txBody>
      </p:sp>
      <p:sp>
        <p:nvSpPr>
          <p:cNvPr id="21" name="角丸四角形 20"/>
          <p:cNvSpPr/>
          <p:nvPr/>
        </p:nvSpPr>
        <p:spPr>
          <a:xfrm>
            <a:off x="6265665" y="1230360"/>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学　校</a:t>
            </a:r>
          </a:p>
        </p:txBody>
      </p:sp>
      <p:sp>
        <p:nvSpPr>
          <p:cNvPr id="22" name="角丸四角形 21"/>
          <p:cNvSpPr/>
          <p:nvPr/>
        </p:nvSpPr>
        <p:spPr>
          <a:xfrm>
            <a:off x="5837857" y="2697056"/>
            <a:ext cx="911333" cy="50788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保育所（園）</a:t>
            </a:r>
            <a:endParaRPr lang="en-US" altLang="ja-JP" sz="1050" dirty="0">
              <a:latin typeface="HGP創英角ｺﾞｼｯｸUB" panose="020B0900000000000000" pitchFamily="50" charset="-128"/>
              <a:ea typeface="HGP創英角ｺﾞｼｯｸUB" panose="020B0900000000000000" pitchFamily="50" charset="-128"/>
            </a:endParaRPr>
          </a:p>
          <a:p>
            <a:pPr algn="ctr"/>
            <a:r>
              <a:rPr lang="ja-JP" altLang="en-US" sz="1050" dirty="0">
                <a:latin typeface="HGP創英角ｺﾞｼｯｸUB" panose="020B0900000000000000" pitchFamily="50" charset="-128"/>
                <a:ea typeface="HGP創英角ｺﾞｼｯｸUB" panose="020B0900000000000000" pitchFamily="50" charset="-128"/>
              </a:rPr>
              <a:t>幼稚園</a:t>
            </a:r>
          </a:p>
        </p:txBody>
      </p:sp>
      <p:sp>
        <p:nvSpPr>
          <p:cNvPr id="23" name="角丸四角形 22"/>
          <p:cNvSpPr/>
          <p:nvPr/>
        </p:nvSpPr>
        <p:spPr>
          <a:xfrm>
            <a:off x="8099063" y="1897105"/>
            <a:ext cx="864031" cy="461390"/>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民生委員・児童委員</a:t>
            </a:r>
          </a:p>
        </p:txBody>
      </p:sp>
      <p:sp>
        <p:nvSpPr>
          <p:cNvPr id="24" name="角丸四角形 23"/>
          <p:cNvSpPr/>
          <p:nvPr/>
        </p:nvSpPr>
        <p:spPr>
          <a:xfrm>
            <a:off x="5942869" y="4323639"/>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警　察</a:t>
            </a:r>
          </a:p>
        </p:txBody>
      </p:sp>
      <p:sp>
        <p:nvSpPr>
          <p:cNvPr id="25" name="角丸四角形 24"/>
          <p:cNvSpPr/>
          <p:nvPr/>
        </p:nvSpPr>
        <p:spPr>
          <a:xfrm>
            <a:off x="6349620" y="1705480"/>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消防本部</a:t>
            </a:r>
          </a:p>
        </p:txBody>
      </p:sp>
      <p:sp>
        <p:nvSpPr>
          <p:cNvPr id="26" name="角丸四角形 25"/>
          <p:cNvSpPr/>
          <p:nvPr/>
        </p:nvSpPr>
        <p:spPr>
          <a:xfrm>
            <a:off x="5837857" y="3825636"/>
            <a:ext cx="1039047"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女性相談所</a:t>
            </a:r>
          </a:p>
        </p:txBody>
      </p:sp>
      <p:sp>
        <p:nvSpPr>
          <p:cNvPr id="27" name="角丸四角形 26"/>
          <p:cNvSpPr/>
          <p:nvPr/>
        </p:nvSpPr>
        <p:spPr>
          <a:xfrm>
            <a:off x="8006641" y="4032744"/>
            <a:ext cx="955498" cy="406724"/>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子育て支援ＮＰＯ法人</a:t>
            </a:r>
          </a:p>
        </p:txBody>
      </p:sp>
      <p:sp>
        <p:nvSpPr>
          <p:cNvPr id="30" name="角丸四角形 29"/>
          <p:cNvSpPr/>
          <p:nvPr/>
        </p:nvSpPr>
        <p:spPr>
          <a:xfrm>
            <a:off x="5856328" y="3357584"/>
            <a:ext cx="1020576"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児童養護施設</a:t>
            </a:r>
          </a:p>
        </p:txBody>
      </p:sp>
      <p:sp>
        <p:nvSpPr>
          <p:cNvPr id="31" name="角丸四角形 30"/>
          <p:cNvSpPr/>
          <p:nvPr/>
        </p:nvSpPr>
        <p:spPr>
          <a:xfrm>
            <a:off x="7199677" y="976280"/>
            <a:ext cx="864031"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自治会</a:t>
            </a:r>
          </a:p>
        </p:txBody>
      </p:sp>
      <p:sp>
        <p:nvSpPr>
          <p:cNvPr id="32" name="角丸四角形 31"/>
          <p:cNvSpPr/>
          <p:nvPr/>
        </p:nvSpPr>
        <p:spPr>
          <a:xfrm>
            <a:off x="8206930" y="3286169"/>
            <a:ext cx="787892" cy="45127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人権擁護</a:t>
            </a:r>
            <a:endParaRPr lang="en-US" altLang="ja-JP" sz="1050" dirty="0">
              <a:latin typeface="HGP創英角ｺﾞｼｯｸUB" panose="020B0900000000000000" pitchFamily="50" charset="-128"/>
              <a:ea typeface="HGP創英角ｺﾞｼｯｸUB" panose="020B0900000000000000" pitchFamily="50" charset="-128"/>
            </a:endParaRPr>
          </a:p>
          <a:p>
            <a:pPr algn="ctr"/>
            <a:r>
              <a:rPr lang="ja-JP" altLang="en-US" sz="1050" dirty="0">
                <a:latin typeface="HGP創英角ｺﾞｼｯｸUB" panose="020B0900000000000000" pitchFamily="50" charset="-128"/>
                <a:ea typeface="HGP創英角ｺﾞｼｯｸUB" panose="020B0900000000000000" pitchFamily="50" charset="-128"/>
              </a:rPr>
              <a:t>委員</a:t>
            </a:r>
          </a:p>
        </p:txBody>
      </p:sp>
      <p:sp>
        <p:nvSpPr>
          <p:cNvPr id="33" name="角丸四角形 32"/>
          <p:cNvSpPr/>
          <p:nvPr/>
        </p:nvSpPr>
        <p:spPr>
          <a:xfrm>
            <a:off x="263547" y="1138930"/>
            <a:ext cx="5423096" cy="1541404"/>
          </a:xfrm>
          <a:prstGeom prst="roundRect">
            <a:avLst>
              <a:gd name="adj" fmla="val 1922"/>
            </a:avLst>
          </a:prstGeom>
          <a:solidFill>
            <a:schemeClr val="accent4">
              <a:alpha val="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675"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〇子ども家庭支援全般に係る業務</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〇要支援児童・要保護児童への支援（要保護児童及びＤＶ対策地域協議</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　会事務局）</a:t>
            </a:r>
            <a:endParaRPr lang="en-US" altLang="ja-JP" sz="60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〇関係機関との連絡調整</a:t>
            </a:r>
            <a:endParaRPr lang="en-US" altLang="ja-JP" sz="60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〇ＤＶ相談等</a:t>
            </a:r>
            <a:r>
              <a:rPr lang="ja-JP" altLang="en-US" sz="1350" dirty="0" smtClean="0">
                <a:latin typeface="ＭＳ Ｐゴシック" panose="020B0600070205080204" pitchFamily="50" charset="-128"/>
                <a:ea typeface="ＭＳ Ｐゴシック" panose="020B0600070205080204" pitchFamily="50" charset="-128"/>
              </a:rPr>
              <a:t>の女性支援・ひとり親支援</a:t>
            </a:r>
            <a:endParaRPr lang="en-US" altLang="ja-JP" sz="60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〇その他必要な支援</a:t>
            </a:r>
          </a:p>
        </p:txBody>
      </p:sp>
      <p:sp>
        <p:nvSpPr>
          <p:cNvPr id="34" name="角丸四角形 33"/>
          <p:cNvSpPr/>
          <p:nvPr/>
        </p:nvSpPr>
        <p:spPr>
          <a:xfrm>
            <a:off x="326945" y="949574"/>
            <a:ext cx="1332523" cy="32330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0" dirty="0">
                <a:latin typeface="HGP創英角ｺﾞｼｯｸUB" panose="020B0900000000000000" pitchFamily="50" charset="-128"/>
                <a:ea typeface="HGP創英角ｺﾞｼｯｸUB" panose="020B0900000000000000" pitchFamily="50" charset="-128"/>
              </a:rPr>
              <a:t>家庭支援係</a:t>
            </a:r>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009" y="308637"/>
            <a:ext cx="631385" cy="744815"/>
          </a:xfrm>
          <a:prstGeom prst="rect">
            <a:avLst/>
          </a:prstGeom>
        </p:spPr>
      </p:pic>
      <p:sp>
        <p:nvSpPr>
          <p:cNvPr id="36" name="角丸四角形 35"/>
          <p:cNvSpPr/>
          <p:nvPr/>
        </p:nvSpPr>
        <p:spPr>
          <a:xfrm>
            <a:off x="8289313" y="2621443"/>
            <a:ext cx="650890" cy="384000"/>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法務局</a:t>
            </a:r>
            <a:endParaRPr lang="en-US" altLang="ja-JP" sz="1050" dirty="0">
              <a:latin typeface="HGP創英角ｺﾞｼｯｸUB" panose="020B0900000000000000" pitchFamily="50" charset="-128"/>
              <a:ea typeface="HGP創英角ｺﾞｼｯｸUB" panose="020B0900000000000000" pitchFamily="50" charset="-128"/>
            </a:endParaRPr>
          </a:p>
        </p:txBody>
      </p:sp>
      <p:sp>
        <p:nvSpPr>
          <p:cNvPr id="37" name="角丸四角形 36"/>
          <p:cNvSpPr/>
          <p:nvPr/>
        </p:nvSpPr>
        <p:spPr>
          <a:xfrm>
            <a:off x="7946562" y="4674086"/>
            <a:ext cx="1016531" cy="406685"/>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子ども食堂</a:t>
            </a:r>
            <a:endParaRPr lang="en-US" altLang="ja-JP" sz="1050" dirty="0" smtClean="0">
              <a:latin typeface="HGP創英角ｺﾞｼｯｸUB" panose="020B0900000000000000" pitchFamily="50" charset="-128"/>
              <a:ea typeface="HGP創英角ｺﾞｼｯｸUB" panose="020B0900000000000000" pitchFamily="50" charset="-128"/>
            </a:endParaRPr>
          </a:p>
          <a:p>
            <a:pPr algn="ctr"/>
            <a:r>
              <a:rPr lang="ja-JP" altLang="en-US" sz="1050" dirty="0">
                <a:latin typeface="HGP創英角ｺﾞｼｯｸUB" panose="020B0900000000000000" pitchFamily="50" charset="-128"/>
                <a:ea typeface="HGP創英角ｺﾞｼｯｸUB" panose="020B0900000000000000" pitchFamily="50" charset="-128"/>
              </a:rPr>
              <a:t>ネットワーク</a:t>
            </a:r>
          </a:p>
        </p:txBody>
      </p:sp>
      <p:sp>
        <p:nvSpPr>
          <p:cNvPr id="38" name="角丸四角形 37"/>
          <p:cNvSpPr/>
          <p:nvPr/>
        </p:nvSpPr>
        <p:spPr>
          <a:xfrm>
            <a:off x="7808920" y="5251686"/>
            <a:ext cx="1206376" cy="473129"/>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障害児相談支援事業所連絡会</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39" name="角丸四角形 38"/>
          <p:cNvSpPr/>
          <p:nvPr/>
        </p:nvSpPr>
        <p:spPr>
          <a:xfrm>
            <a:off x="6210252" y="5303185"/>
            <a:ext cx="1142766" cy="421630"/>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障害児通所事業所連絡会</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40" name="角丸四角形 39"/>
          <p:cNvSpPr/>
          <p:nvPr/>
        </p:nvSpPr>
        <p:spPr>
          <a:xfrm>
            <a:off x="6124364" y="4765707"/>
            <a:ext cx="864031" cy="323306"/>
          </a:xfrm>
          <a:prstGeom prst="roundRect">
            <a:avLst/>
          </a:prstGeom>
          <a:solidFill>
            <a:srgbClr val="FFFFCC"/>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HGP創英角ｺﾞｼｯｸUB" panose="020B0900000000000000" pitchFamily="50" charset="-128"/>
                <a:ea typeface="HGP創英角ｺﾞｼｯｸUB" panose="020B0900000000000000" pitchFamily="50" charset="-128"/>
              </a:rPr>
              <a:t>里親会</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41" name="正方形/長方形 40"/>
          <p:cNvSpPr/>
          <p:nvPr/>
        </p:nvSpPr>
        <p:spPr>
          <a:xfrm>
            <a:off x="127362" y="5979150"/>
            <a:ext cx="8835731" cy="7993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メイリオ" panose="020B0604030504040204" pitchFamily="50" charset="-128"/>
                <a:ea typeface="メイリオ" panose="020B0604030504040204" pitchFamily="50" charset="-128"/>
              </a:rPr>
              <a:t>・子ども食堂、産前産後サポートを行っている</a:t>
            </a:r>
            <a:r>
              <a:rPr lang="en-US" altLang="ja-JP" sz="1600" dirty="0" smtClean="0">
                <a:solidFill>
                  <a:schemeClr val="tx1"/>
                </a:solidFill>
                <a:latin typeface="メイリオ" panose="020B0604030504040204" pitchFamily="50" charset="-128"/>
                <a:ea typeface="メイリオ" panose="020B0604030504040204" pitchFamily="50" charset="-128"/>
              </a:rPr>
              <a:t>NPO</a:t>
            </a:r>
            <a:r>
              <a:rPr lang="ja-JP" altLang="en-US" sz="1600" dirty="0" smtClean="0">
                <a:solidFill>
                  <a:schemeClr val="tx1"/>
                </a:solidFill>
                <a:latin typeface="メイリオ" panose="020B0604030504040204" pitchFamily="50" charset="-128"/>
                <a:ea typeface="メイリオ" panose="020B0604030504040204" pitchFamily="50" charset="-128"/>
              </a:rPr>
              <a:t>法人、子どもの権利擁護を行っている</a:t>
            </a:r>
            <a:r>
              <a:rPr lang="en-US" altLang="ja-JP" sz="1600" dirty="0" smtClean="0">
                <a:solidFill>
                  <a:schemeClr val="tx1"/>
                </a:solidFill>
                <a:latin typeface="メイリオ" panose="020B0604030504040204" pitchFamily="50" charset="-128"/>
                <a:ea typeface="メイリオ" panose="020B0604030504040204" pitchFamily="50" charset="-128"/>
              </a:rPr>
              <a:t>NPO</a:t>
            </a:r>
            <a:r>
              <a:rPr lang="ja-JP" altLang="en-US" sz="1600" dirty="0" smtClean="0">
                <a:solidFill>
                  <a:schemeClr val="tx1"/>
                </a:solidFill>
                <a:latin typeface="メイリオ" panose="020B0604030504040204" pitchFamily="50" charset="-128"/>
                <a:ea typeface="メイリオ" panose="020B0604030504040204" pitchFamily="50" charset="-128"/>
              </a:rPr>
              <a:t>法人、障害児相談支援事業所連絡会、通所事業所連絡会、里親会などが参加。</a:t>
            </a:r>
            <a:endParaRPr lang="en-US" altLang="ja-JP" sz="16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6793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3012</TotalTime>
  <Words>3145</Words>
  <Application>Microsoft Office PowerPoint</Application>
  <PresentationFormat>画面に合わせる (4:3)</PresentationFormat>
  <Paragraphs>697</Paragraphs>
  <Slides>40</Slides>
  <Notes>4</Notes>
  <HiddenSlides>0</HiddenSlides>
  <MMClips>0</MMClips>
  <ScaleCrop>false</ScaleCrop>
  <HeadingPairs>
    <vt:vector size="8" baseType="variant">
      <vt:variant>
        <vt:lpstr>使用されているフォント</vt:lpstr>
      </vt:variant>
      <vt:variant>
        <vt:i4>27</vt:i4>
      </vt:variant>
      <vt:variant>
        <vt:lpstr>テーマ</vt:lpstr>
      </vt:variant>
      <vt:variant>
        <vt:i4>1</vt:i4>
      </vt:variant>
      <vt:variant>
        <vt:lpstr>埋め込まれた OLE サーバー</vt:lpstr>
      </vt:variant>
      <vt:variant>
        <vt:i4>2</vt:i4>
      </vt:variant>
      <vt:variant>
        <vt:lpstr>スライド タイトル</vt:lpstr>
      </vt:variant>
      <vt:variant>
        <vt:i4>40</vt:i4>
      </vt:variant>
    </vt:vector>
  </HeadingPairs>
  <TitlesOfParts>
    <vt:vector size="70" baseType="lpstr">
      <vt:lpstr>BIZ UDPゴシック</vt:lpstr>
      <vt:lpstr>BIZ UDP明朝 Medium</vt:lpstr>
      <vt:lpstr>HGPｺﾞｼｯｸM</vt:lpstr>
      <vt:lpstr>HGP創英角ｺﾞｼｯｸUB</vt:lpstr>
      <vt:lpstr>HGP創英角ﾎﾟｯﾌﾟ体</vt:lpstr>
      <vt:lpstr>HGP明朝E</vt:lpstr>
      <vt:lpstr>HGS創英ﾌﾟﾚｾﾞﾝｽEB</vt:lpstr>
      <vt:lpstr>HGS創英角ｺﾞｼｯｸUB</vt:lpstr>
      <vt:lpstr>HGS創英角ﾎﾟｯﾌﾟ体</vt:lpstr>
      <vt:lpstr>HGｺﾞｼｯｸE</vt:lpstr>
      <vt:lpstr>HG丸ｺﾞｼｯｸM-PRO</vt:lpstr>
      <vt:lpstr>HG創英ﾌﾟﾚｾﾞﾝｽEB</vt:lpstr>
      <vt:lpstr>HG創英角ﾎﾟｯﾌﾟ体</vt:lpstr>
      <vt:lpstr>Meiryo UI</vt:lpstr>
      <vt:lpstr>ＭＳ Ｐゴシック</vt:lpstr>
      <vt:lpstr>ＭＳ Ｐ明朝</vt:lpstr>
      <vt:lpstr>ＭＳ ゴシック</vt:lpstr>
      <vt:lpstr>ＭＳ 明朝</vt:lpstr>
      <vt:lpstr>Meiryo</vt:lpstr>
      <vt:lpstr>Meiryo</vt:lpstr>
      <vt:lpstr>游ゴシック</vt:lpstr>
      <vt:lpstr>游明朝</vt:lpstr>
      <vt:lpstr>Arial</vt:lpstr>
      <vt:lpstr>Bahnschrift</vt:lpstr>
      <vt:lpstr>Calibri</vt:lpstr>
      <vt:lpstr>Segoe UI</vt:lpstr>
      <vt:lpstr>Times New Roman</vt:lpstr>
      <vt:lpstr>Office ​​テーマ</vt:lpstr>
      <vt:lpstr>グラフ</vt:lpstr>
      <vt:lpstr>GaaihoDoc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出産・子育て応援交付金事業の実施例７　三重県桑名市①</vt:lpstr>
      <vt:lpstr>出産・子育て応援交付金事業の実施例７　三重県桑名市②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公共土木施設の アセットマネジメント</dc:title>
  <dc:creator>平尾 高之</dc:creator>
  <cp:lastModifiedBy>Administrator</cp:lastModifiedBy>
  <cp:revision>247</cp:revision>
  <cp:lastPrinted>2023-04-20T04:51:49Z</cp:lastPrinted>
  <dcterms:created xsi:type="dcterms:W3CDTF">2016-01-18T06:56:55Z</dcterms:created>
  <dcterms:modified xsi:type="dcterms:W3CDTF">2023-07-11T05:52:52Z</dcterms:modified>
</cp:coreProperties>
</file>