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2" r:id="rId5"/>
    <p:sldId id="263" r:id="rId6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25FD63E-6266-4061-8344-EF73BE60B1E8}">
          <p14:sldIdLst>
            <p14:sldId id="256"/>
          </p14:sldIdLst>
        </p14:section>
        <p14:section name="タイトルなしのセクション" id="{BB57BC19-E934-4ED7-B9EA-C1F2CB16A481}">
          <p14:sldIdLst>
            <p14:sldId id="257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2683-BDF5-4BF7-8F35-4F645D8A7BA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A142B-5E46-4E10-A894-6B15AC6779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30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8" tIns="45363" rIns="90728" bIns="45363"/>
          <a:lstStyle/>
          <a:p>
            <a:pPr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604" name="スライド番号プレースホルダ 3"/>
          <p:cNvSpPr txBox="1">
            <a:spLocks noGrp="1"/>
          </p:cNvSpPr>
          <p:nvPr/>
        </p:nvSpPr>
        <p:spPr bwMode="auto">
          <a:xfrm>
            <a:off x="3814763" y="9369425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8" tIns="45363" rIns="90728" bIns="45363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7A9CBB-5314-4CAE-98DD-DAE155384494}" type="slidenum">
              <a:rPr lang="ja-JP" altLang="en-US" b="0">
                <a:solidFill>
                  <a:srgbClr val="000000"/>
                </a:solidFill>
                <a:ea typeface="ＭＳ Ｐゴシック" pitchFamily="50" charset="-128"/>
                <a:cs typeface="メイリオ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b="0">
              <a:solidFill>
                <a:srgbClr val="000000"/>
              </a:solidFill>
              <a:ea typeface="ＭＳ Ｐゴシック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0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8" tIns="45363" rIns="90728" bIns="45363"/>
          <a:lstStyle/>
          <a:p>
            <a:pPr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604" name="スライド番号プレースホルダ 3"/>
          <p:cNvSpPr txBox="1">
            <a:spLocks noGrp="1"/>
          </p:cNvSpPr>
          <p:nvPr/>
        </p:nvSpPr>
        <p:spPr bwMode="auto">
          <a:xfrm>
            <a:off x="3814763" y="9369425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8" tIns="45363" rIns="90728" bIns="45363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7A9CBB-5314-4CAE-98DD-DAE155384494}" type="slidenum">
              <a:rPr lang="ja-JP" altLang="en-US" b="0">
                <a:solidFill>
                  <a:srgbClr val="000000"/>
                </a:solidFill>
                <a:ea typeface="ＭＳ Ｐゴシック" pitchFamily="50" charset="-128"/>
                <a:cs typeface="メイリオ" pitchFamily="50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 b="0">
              <a:solidFill>
                <a:srgbClr val="000000"/>
              </a:solidFill>
              <a:ea typeface="ＭＳ Ｐゴシック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04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91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65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66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7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1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70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61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62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7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11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31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10AF-63F2-4B0E-9E25-378CCA4F5CF4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AF66-9B10-4FBC-9039-C2BF9A8C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98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">
              <a:schemeClr val="accent5">
                <a:lumMod val="20000"/>
                <a:lumOff val="80000"/>
              </a:schemeClr>
            </a:gs>
            <a:gs pos="5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0" y="928958"/>
            <a:ext cx="12192000" cy="12737"/>
          </a:xfrm>
          <a:prstGeom prst="line">
            <a:avLst/>
          </a:prstGeom>
          <a:ln w="38100">
            <a:solidFill>
              <a:srgbClr val="599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2" y="83719"/>
            <a:ext cx="4533551" cy="80613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 rot="19993324">
            <a:off x="24725" y="4525194"/>
            <a:ext cx="4334385" cy="77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桑名市公認♪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 rot="19988414">
            <a:off x="889042" y="4641954"/>
            <a:ext cx="5288669" cy="90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健康マイレージアプリ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550124" y="5415903"/>
            <a:ext cx="3330053" cy="84610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i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（リノボディ）</a:t>
            </a:r>
            <a:endParaRPr kumimoji="1" lang="ja-JP" altLang="en-US" sz="4400" b="1" i="1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592308" y="1502032"/>
            <a:ext cx="8256896" cy="9691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latin typeface="+mj-ea"/>
                <a:ea typeface="+mj-ea"/>
              </a:rPr>
              <a:t>公民連携で健康づくり</a:t>
            </a:r>
            <a:endParaRPr kumimoji="1" lang="en-US" altLang="ja-JP" sz="6000" b="1" dirty="0" smtClean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789066" y="4151616"/>
            <a:ext cx="60911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ja-JP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en-US" altLang="ja-JP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RenoBody</a:t>
            </a:r>
            <a:r>
              <a:rPr kumimoji="1" lang="en-US" altLang="ja-JP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84516" y="3495831"/>
            <a:ext cx="4408227" cy="69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i="1" dirty="0" smtClean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健康づくりの第一歩</a:t>
            </a:r>
            <a:endParaRPr kumimoji="1" lang="ja-JP" altLang="en-US" sz="3600" b="1" i="1" dirty="0">
              <a:solidFill>
                <a:schemeClr val="accent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9394356" y="1682100"/>
            <a:ext cx="655093" cy="649171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465007" y="1777087"/>
            <a:ext cx="453562" cy="456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60816" y="2181016"/>
            <a:ext cx="604164" cy="580419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43487" y="1236909"/>
            <a:ext cx="434658" cy="4318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0563367" y="1312088"/>
            <a:ext cx="368490" cy="3305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0747612" y="1959119"/>
            <a:ext cx="532263" cy="519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19988414">
            <a:off x="41396" y="3569206"/>
            <a:ext cx="3517519" cy="90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">
              <a:avLst>
                <a:gd name="adj" fmla="val 16553"/>
              </a:avLst>
            </a:prstTxWarp>
          </a:bodyPr>
          <a:lstStyle/>
          <a:p>
            <a:pPr algn="ctr"/>
            <a:r>
              <a:rPr lang="ja-JP" altLang="en-US" sz="4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三重県初</a:t>
            </a:r>
            <a:r>
              <a:rPr lang="en-US" altLang="ja-JP" sz="4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r>
              <a:rPr lang="en-US" altLang="ja-JP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endParaRPr kumimoji="1" lang="ja-JP" altLang="en-US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6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80000">
              <a:srgbClr val="FFFFFF"/>
            </a:gs>
            <a:gs pos="2000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 11"/>
          <p:cNvSpPr/>
          <p:nvPr/>
        </p:nvSpPr>
        <p:spPr>
          <a:xfrm>
            <a:off x="2019869" y="806883"/>
            <a:ext cx="7478973" cy="756513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" name="直線コネクタ 1"/>
          <p:cNvCxnSpPr/>
          <p:nvPr/>
        </p:nvCxnSpPr>
        <p:spPr>
          <a:xfrm>
            <a:off x="0" y="697701"/>
            <a:ext cx="12192000" cy="0"/>
          </a:xfrm>
          <a:prstGeom prst="line">
            <a:avLst/>
          </a:prstGeom>
          <a:noFill/>
          <a:ln w="38100" cap="flat" cmpd="sng" algn="ctr">
            <a:solidFill>
              <a:srgbClr val="5993C3"/>
            </a:solidFill>
            <a:prstDash val="solid"/>
          </a:ln>
          <a:effectLst/>
        </p:spPr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00" y="0"/>
            <a:ext cx="684000" cy="80688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00500" y="63008"/>
            <a:ext cx="8761863" cy="7438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桑名市の健康づくりの基本的な考え方 ①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76" y="1671189"/>
            <a:ext cx="4746695" cy="41168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497541" y="964308"/>
            <a:ext cx="6155140" cy="368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000" b="1" dirty="0" smtClean="0"/>
              <a:t>市民一人ひとりの思いや夢は？</a:t>
            </a:r>
            <a:endParaRPr kumimoji="1" lang="ja-JP" altLang="en-US" sz="3000" b="1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761218" y="1844769"/>
            <a:ext cx="3092007" cy="1011905"/>
          </a:xfrm>
          <a:prstGeom prst="wedgeRoundRectCallout">
            <a:avLst>
              <a:gd name="adj1" fmla="val 69682"/>
              <a:gd name="adj2" fmla="val 28297"/>
              <a:gd name="adj3" fmla="val 16667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これからも家族みんなでいろんなところに旅行に出かけたいです。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707863" y="3153410"/>
            <a:ext cx="3092005" cy="889455"/>
          </a:xfrm>
          <a:prstGeom prst="wedgeRoundRectCallout">
            <a:avLst>
              <a:gd name="adj1" fmla="val 94182"/>
              <a:gd name="adj2" fmla="val -64182"/>
              <a:gd name="adj3" fmla="val 16667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いつまでも元気で田畑の世話を続けたいな。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7765577" y="2856674"/>
            <a:ext cx="3971498" cy="791035"/>
          </a:xfrm>
          <a:prstGeom prst="wedgeRoundRectCallout">
            <a:avLst>
              <a:gd name="adj1" fmla="val -63048"/>
              <a:gd name="adj2" fmla="val -34722"/>
              <a:gd name="adj3" fmla="val 16667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ずっと仲良し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お友達と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楽しくお茶ができるといいわね。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7372643" y="1805886"/>
            <a:ext cx="4364432" cy="760108"/>
          </a:xfrm>
          <a:prstGeom prst="wedgeRoundRectCallout">
            <a:avLst>
              <a:gd name="adj1" fmla="val -70571"/>
              <a:gd name="adj2" fmla="val 600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家族のことも仕事も大切に、充実した生活を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続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けていきた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たいなぁ。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7925" y="4710916"/>
            <a:ext cx="3513516" cy="544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一人ひとり思いや夢は様々</a:t>
            </a:r>
            <a:r>
              <a:rPr lang="en-US" altLang="ja-JP" sz="2000" b="1" dirty="0" smtClean="0"/>
              <a:t>…</a:t>
            </a:r>
            <a:endParaRPr kumimoji="1" lang="ja-JP" altLang="en-US" sz="20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941696" y="5788065"/>
            <a:ext cx="10566304" cy="972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思い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や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をかなえるために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大切なもの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は、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時間やお金、仲間などたくさんあります。</a:t>
            </a:r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しかし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基本は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健康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である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ことです。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88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80000">
              <a:srgbClr val="FFFFFF"/>
            </a:gs>
            <a:gs pos="2000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697701"/>
            <a:ext cx="12192000" cy="0"/>
          </a:xfrm>
          <a:prstGeom prst="line">
            <a:avLst/>
          </a:prstGeom>
          <a:noFill/>
          <a:ln w="38100" cap="flat" cmpd="sng" algn="ctr">
            <a:solidFill>
              <a:srgbClr val="5993C3"/>
            </a:solidFill>
            <a:prstDash val="solid"/>
          </a:ln>
          <a:effectLst/>
        </p:spPr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00" y="0"/>
            <a:ext cx="684000" cy="80688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91482" y="63008"/>
            <a:ext cx="8816040" cy="7438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桑名市の健康づくりの基本的な考え方 ②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7957" y="761290"/>
            <a:ext cx="1922326" cy="3883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/>
              <a:t>心</a:t>
            </a:r>
            <a:r>
              <a:rPr lang="ja-JP" altLang="en-US" sz="1600" dirty="0" smtClean="0"/>
              <a:t>豊かにいきいき</a:t>
            </a:r>
            <a:r>
              <a:rPr lang="ja-JP" altLang="en-US" sz="1600" dirty="0" smtClean="0"/>
              <a:t>過ごすために、</a:t>
            </a:r>
            <a:r>
              <a:rPr lang="ja-JP" altLang="en-US" sz="1600" dirty="0" smtClean="0"/>
              <a:t>単に長寿</a:t>
            </a:r>
            <a:r>
              <a:rPr lang="ja-JP" altLang="en-US" sz="1600" dirty="0" smtClean="0"/>
              <a:t>で</a:t>
            </a:r>
            <a:r>
              <a:rPr lang="ja-JP" altLang="en-US" sz="1600" dirty="0"/>
              <a:t>は</a:t>
            </a:r>
            <a:r>
              <a:rPr lang="ja-JP" altLang="en-US" sz="1600" dirty="0" smtClean="0"/>
              <a:t>なく、</a:t>
            </a:r>
            <a:endParaRPr lang="en-US" altLang="ja-JP" sz="1600" dirty="0" smtClean="0"/>
          </a:p>
          <a:p>
            <a:endParaRPr lang="en-US" altLang="ja-JP" sz="1200" dirty="0" smtClean="0"/>
          </a:p>
          <a:p>
            <a:r>
              <a:rPr lang="ja-JP" altLang="en-US" dirty="0" smtClean="0"/>
              <a:t>「</a:t>
            </a:r>
            <a:r>
              <a:rPr lang="ja-JP" altLang="en-US" b="1" dirty="0" smtClean="0"/>
              <a:t>いかに健康で過ごすことのできる期間を長く保つか</a:t>
            </a:r>
            <a:r>
              <a:rPr lang="ja-JP" altLang="en-US" dirty="0" smtClean="0"/>
              <a:t>」、</a:t>
            </a:r>
            <a:endParaRPr lang="en-US" altLang="ja-JP" dirty="0" smtClean="0"/>
          </a:p>
          <a:p>
            <a:endParaRPr lang="en-US" altLang="ja-JP" sz="1200" dirty="0" smtClean="0"/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健康寿命の延伸」が</a:t>
            </a:r>
            <a:r>
              <a:rPr lang="ja-JP" altLang="en-US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大切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  <p:sp>
        <p:nvSpPr>
          <p:cNvPr id="15" name="正方形/長方形 14"/>
          <p:cNvSpPr/>
          <p:nvPr/>
        </p:nvSpPr>
        <p:spPr>
          <a:xfrm>
            <a:off x="4000751" y="1197127"/>
            <a:ext cx="3480852" cy="2548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/>
              <a:t>自分</a:t>
            </a:r>
            <a:r>
              <a:rPr kumimoji="1" lang="ja-JP" altLang="en-US" sz="1600" dirty="0" smtClean="0"/>
              <a:t>自身</a:t>
            </a:r>
            <a:r>
              <a:rPr kumimoji="1" lang="ja-JP" altLang="en-US" sz="1600" dirty="0" smtClean="0"/>
              <a:t>で</a:t>
            </a:r>
            <a:endParaRPr kumimoji="1" lang="en-US" altLang="ja-JP" sz="1600" dirty="0" smtClean="0"/>
          </a:p>
          <a:p>
            <a:endParaRPr kumimoji="1" lang="en-US" altLang="ja-JP" dirty="0" smtClean="0"/>
          </a:p>
          <a:p>
            <a:r>
              <a:rPr kumimoji="1" lang="ja-JP" altLang="en-US" b="1" dirty="0" smtClean="0"/>
              <a:t>　</a:t>
            </a:r>
            <a:r>
              <a:rPr kumimoji="1" lang="ja-JP" altLang="en-US" sz="2400" b="1" dirty="0" smtClean="0"/>
              <a:t>「食事に気をつける</a:t>
            </a:r>
            <a:r>
              <a:rPr lang="ja-JP" altLang="en-US" sz="2400" b="1" dirty="0" smtClean="0"/>
              <a:t>」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　「運動を行う」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　「休息を取る」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　「健診を受ける」</a:t>
            </a:r>
            <a:endParaRPr kumimoji="1" lang="en-US" altLang="ja-JP" sz="2400" b="1" dirty="0" smtClean="0"/>
          </a:p>
          <a:p>
            <a:r>
              <a:rPr kumimoji="1" lang="ja-JP" altLang="en-US" dirty="0" smtClean="0"/>
              <a:t>　　　　　　　　　　　　　　　</a:t>
            </a:r>
            <a:r>
              <a:rPr kumimoji="1" lang="ja-JP" altLang="en-US" sz="1600" dirty="0" smtClean="0"/>
              <a:t>など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健康を意識した生活を送ること。</a:t>
            </a:r>
            <a:endParaRPr kumimoji="1" lang="en-US" altLang="ja-JP" sz="1600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191482" y="4852604"/>
            <a:ext cx="11764986" cy="1940674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　　　健康づくりは大切だと分かっていても、取り組むきっかけがない</a:t>
            </a:r>
            <a:r>
              <a:rPr lang="en-US" altLang="ja-JP" dirty="0" smtClean="0">
                <a:solidFill>
                  <a:schemeClr val="tx1"/>
                </a:solidFill>
              </a:rPr>
              <a:t>…</a:t>
            </a:r>
            <a:r>
              <a:rPr lang="ja-JP" altLang="en-US" dirty="0" err="1" smtClean="0">
                <a:solidFill>
                  <a:schemeClr val="tx1"/>
                </a:solidFill>
              </a:rPr>
              <a:t>。</a:t>
            </a:r>
            <a:r>
              <a:rPr lang="ja-JP" altLang="en-US" dirty="0" smtClean="0">
                <a:solidFill>
                  <a:schemeClr val="tx1"/>
                </a:solidFill>
              </a:rPr>
              <a:t>そんな</a:t>
            </a:r>
            <a:r>
              <a:rPr lang="ja-JP" altLang="en-US" dirty="0">
                <a:solidFill>
                  <a:schemeClr val="tx1"/>
                </a:solidFill>
              </a:rPr>
              <a:t>方</a:t>
            </a:r>
            <a:r>
              <a:rPr lang="ja-JP" altLang="en-US" dirty="0" smtClean="0">
                <a:solidFill>
                  <a:schemeClr val="tx1"/>
                </a:solidFill>
              </a:rPr>
              <a:t>にオススメしたいのは、スマートフォンを　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活用した新しい健康づくり♪　→　民間の歩数計アプリを活用した健康づくり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＜メリット＞</a:t>
            </a:r>
            <a:endParaRPr lang="en-US" altLang="ja-JP" b="1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・アプリの存在を知ることで歩くきっかけとなり、健康を維持、増進できる。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・</a:t>
            </a:r>
            <a:r>
              <a:rPr lang="ja-JP" altLang="en-US" dirty="0">
                <a:solidFill>
                  <a:schemeClr val="tx1"/>
                </a:solidFill>
              </a:rPr>
              <a:t>自分</a:t>
            </a:r>
            <a:r>
              <a:rPr lang="ja-JP" altLang="en-US" dirty="0" smtClean="0">
                <a:solidFill>
                  <a:schemeClr val="tx1"/>
                </a:solidFill>
              </a:rPr>
              <a:t>の健康は自分で守る！と意識づけ、歩くことで生活習慣病の予防や悪化防止になる。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・インセンティブ</a:t>
            </a:r>
            <a:r>
              <a:rPr lang="ja-JP" altLang="en-US" sz="1050" dirty="0" smtClean="0">
                <a:solidFill>
                  <a:schemeClr val="tx1"/>
                </a:solidFill>
              </a:rPr>
              <a:t>＊</a:t>
            </a:r>
            <a:r>
              <a:rPr lang="ja-JP" altLang="en-US" dirty="0" smtClean="0">
                <a:solidFill>
                  <a:schemeClr val="tx1"/>
                </a:solidFill>
              </a:rPr>
              <a:t>として各種ポイントやクーポンがもらえる。　</a:t>
            </a:r>
            <a:r>
              <a:rPr lang="ja-JP" altLang="en-US" sz="1400" dirty="0" smtClean="0">
                <a:solidFill>
                  <a:schemeClr val="tx1"/>
                </a:solidFill>
              </a:rPr>
              <a:t>（＊インセンティブ</a:t>
            </a:r>
            <a:r>
              <a:rPr lang="ja-JP" altLang="en-US" sz="1400" dirty="0">
                <a:solidFill>
                  <a:schemeClr val="tx1"/>
                </a:solidFill>
              </a:rPr>
              <a:t>・・</a:t>
            </a:r>
            <a:r>
              <a:rPr lang="ja-JP" altLang="en-US" sz="1400" dirty="0" smtClean="0">
                <a:solidFill>
                  <a:schemeClr val="tx1"/>
                </a:solidFill>
              </a:rPr>
              <a:t>・動機づけ、報奨金という意味）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1977890" y="1915140"/>
            <a:ext cx="2223685" cy="143099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977890" y="2234266"/>
            <a:ext cx="1980590" cy="73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そのために</a:t>
            </a:r>
            <a:endParaRPr kumimoji="1"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大切なことは？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066761" y="1826346"/>
            <a:ext cx="1591735" cy="13067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000915" y="2273487"/>
            <a:ext cx="1650855" cy="412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そうすると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雲 21"/>
          <p:cNvSpPr/>
          <p:nvPr/>
        </p:nvSpPr>
        <p:spPr>
          <a:xfrm>
            <a:off x="9675366" y="850717"/>
            <a:ext cx="2237052" cy="3794078"/>
          </a:xfrm>
          <a:prstGeom prst="cloud">
            <a:avLst/>
          </a:prstGeom>
          <a:solidFill>
            <a:srgbClr val="FFFF99"/>
          </a:solidFill>
          <a:ln w="190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9658496" y="1564759"/>
            <a:ext cx="2218658" cy="133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一人ひとりの</a:t>
            </a:r>
            <a:endParaRPr kumimoji="1"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思い</a:t>
            </a:r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や 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夢</a:t>
            </a:r>
            <a:endParaRPr kumimoji="1" lang="en-US" altLang="ja-JP" sz="2800" dirty="0" smtClean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 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実現</a:t>
            </a:r>
            <a:endParaRPr kumimoji="1" lang="ja-JP" altLang="en-US" sz="2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10" y="2930965"/>
            <a:ext cx="3078234" cy="164271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27" y="900752"/>
            <a:ext cx="1438353" cy="82849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99" y="2893733"/>
            <a:ext cx="1606893" cy="181929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02" y="786662"/>
            <a:ext cx="1182236" cy="175570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39" y="3863907"/>
            <a:ext cx="1601296" cy="981747"/>
          </a:xfrm>
          <a:prstGeom prst="rect">
            <a:avLst/>
          </a:prstGeom>
        </p:spPr>
      </p:pic>
      <p:sp>
        <p:nvSpPr>
          <p:cNvPr id="29" name="上矢印 28"/>
          <p:cNvSpPr/>
          <p:nvPr/>
        </p:nvSpPr>
        <p:spPr>
          <a:xfrm>
            <a:off x="2321309" y="3156808"/>
            <a:ext cx="1091524" cy="1570580"/>
          </a:xfrm>
          <a:prstGeom prst="upArrow">
            <a:avLst/>
          </a:prstGeom>
          <a:solidFill>
            <a:srgbClr val="FFFF00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1913049" y="3970615"/>
            <a:ext cx="2413291" cy="73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民間の力を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活用すると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メリット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いっぱ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  <a:endParaRPr kumimoji="1"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0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横巻き 6"/>
          <p:cNvSpPr/>
          <p:nvPr/>
        </p:nvSpPr>
        <p:spPr>
          <a:xfrm>
            <a:off x="178471" y="713137"/>
            <a:ext cx="11853331" cy="873624"/>
          </a:xfrm>
          <a:prstGeom prst="horizontalScroll">
            <a:avLst>
              <a:gd name="adj" fmla="val 218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27296" y="743875"/>
            <a:ext cx="12164704" cy="20400"/>
          </a:xfrm>
          <a:prstGeom prst="line">
            <a:avLst/>
          </a:prstGeom>
          <a:noFill/>
          <a:ln w="38100" cap="flat" cmpd="sng" algn="ctr">
            <a:solidFill>
              <a:srgbClr val="5993C3"/>
            </a:solidFill>
            <a:prstDash val="solid"/>
          </a:ln>
          <a:effectLst/>
        </p:spPr>
      </p:cxn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178471" y="174323"/>
            <a:ext cx="11363185" cy="5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dirty="0" smtClean="0"/>
              <a:t>今回 実施する公民</a:t>
            </a:r>
            <a:r>
              <a:rPr lang="ja-JP" altLang="en-US" sz="3600" dirty="0" smtClean="0"/>
              <a:t>連携　健康マイレージ制度</a:t>
            </a:r>
            <a:endParaRPr lang="en-US" altLang="ja-JP" sz="3600" dirty="0" smtClean="0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00" y="0"/>
            <a:ext cx="684000" cy="806883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324754" y="815332"/>
            <a:ext cx="11707048" cy="59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桑名市公認♪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健康マイレージ　歩数計アプリ</a:t>
            </a:r>
            <a:r>
              <a:rPr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RenoBody』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（リノボディ）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20525" y="1508150"/>
            <a:ext cx="10237984" cy="4266526"/>
            <a:chOff x="2963761" y="1438238"/>
            <a:chExt cx="9073340" cy="3289174"/>
          </a:xfrm>
        </p:grpSpPr>
        <p:pic>
          <p:nvPicPr>
            <p:cNvPr id="66" name="Picture 4" descr="\\pwnas02\01\service_dev\410_au健康携帯\02_コンシューマ関連\02_RenoBody\02_企画\10_ホームページ\スペック五次元様（受け）\corporation&amp;consumer\0210_02\RenoBody_corpora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9" t="8374" r="38937" b="89655"/>
            <a:stretch>
              <a:fillRect/>
            </a:stretch>
          </p:blipFill>
          <p:spPr bwMode="auto">
            <a:xfrm>
              <a:off x="4928176" y="2892517"/>
              <a:ext cx="2912498" cy="28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正方形/長方形 66"/>
            <p:cNvSpPr/>
            <p:nvPr/>
          </p:nvSpPr>
          <p:spPr>
            <a:xfrm>
              <a:off x="2963761" y="3700015"/>
              <a:ext cx="9073340" cy="8227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002060"/>
                </a:solidFill>
              </a:endParaRPr>
            </a:p>
          </p:txBody>
        </p:sp>
        <p:sp>
          <p:nvSpPr>
            <p:cNvPr id="68" name="正方形/長方形 3"/>
            <p:cNvSpPr>
              <a:spLocks noChangeArrowheads="1"/>
            </p:cNvSpPr>
            <p:nvPr/>
          </p:nvSpPr>
          <p:spPr bwMode="auto">
            <a:xfrm>
              <a:off x="5319453" y="3736987"/>
              <a:ext cx="6086505" cy="7487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>
              <a:noAutofit/>
            </a:bodyPr>
            <a:lstStyle>
              <a:lvl1pPr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1pPr>
              <a:lvl2pPr marL="742950" indent="-28575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2pPr>
              <a:lvl3pPr marL="11430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3pPr>
              <a:lvl4pPr marL="16002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4pPr>
              <a:lvl5pPr marL="20574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9pPr>
            </a:lstStyle>
            <a:p>
              <a:pPr eaLnBrk="1" hangingPunct="1"/>
              <a:r>
                <a:rPr lang="ja-JP" altLang="en-US" sz="1050" b="0" dirty="0">
                  <a:solidFill>
                    <a:schemeClr val="tx1"/>
                  </a:solidFill>
                </a:rPr>
                <a:t>リリース：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2014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年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5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月～</a:t>
              </a:r>
              <a:endParaRPr lang="en-US" altLang="ja-JP" sz="1050" b="0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ja-JP" altLang="en-US" sz="1050" b="0" dirty="0">
                  <a:solidFill>
                    <a:schemeClr val="tx1"/>
                  </a:solidFill>
                </a:rPr>
                <a:t>対応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OS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 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 ：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iOS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（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iOS9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以上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）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/Android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（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Android 4.0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以上）</a:t>
              </a:r>
            </a:p>
            <a:p>
              <a:pPr eaLnBrk="1" hangingPunct="1"/>
              <a:r>
                <a:rPr lang="ja-JP" altLang="en-US" sz="1050" b="0" dirty="0">
                  <a:solidFill>
                    <a:schemeClr val="tx1"/>
                  </a:solidFill>
                </a:rPr>
                <a:t>各種連携：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Fitbit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MISFIT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OMRON 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connect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iOS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 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Healthcare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Google Fit</a:t>
              </a:r>
            </a:p>
            <a:p>
              <a:pPr eaLnBrk="1" hangingPunct="1"/>
              <a:r>
                <a:rPr lang="en-US" altLang="ja-JP" sz="1050" b="0" dirty="0">
                  <a:solidFill>
                    <a:schemeClr val="tx1"/>
                  </a:solidFill>
                </a:rPr>
                <a:t>             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  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スマートフォン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歩数計（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iPhone4S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～、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Android4.0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～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）</a:t>
              </a:r>
              <a:endParaRPr lang="en-US" altLang="ja-JP" sz="1050" b="0" dirty="0">
                <a:solidFill>
                  <a:schemeClr val="tx1"/>
                </a:solidFill>
              </a:endParaRPr>
            </a:p>
          </p:txBody>
        </p:sp>
        <p:sp>
          <p:nvSpPr>
            <p:cNvPr id="69" name="正方形/長方形 3"/>
            <p:cNvSpPr>
              <a:spLocks noChangeArrowheads="1"/>
            </p:cNvSpPr>
            <p:nvPr/>
          </p:nvSpPr>
          <p:spPr bwMode="auto">
            <a:xfrm>
              <a:off x="7895877" y="2050272"/>
              <a:ext cx="3645780" cy="1526786"/>
            </a:xfrm>
            <a:prstGeom prst="rect">
              <a:avLst/>
            </a:prstGeom>
            <a:noFill/>
            <a:ln w="38100">
              <a:noFill/>
            </a:ln>
            <a:extLst/>
          </p:spPr>
          <p:txBody>
            <a:bodyPr wrap="none" lIns="36000" rIns="36000" anchor="ctr">
              <a:noAutofit/>
            </a:bodyPr>
            <a:lstStyle>
              <a:lvl1pPr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1pPr>
              <a:lvl2pPr marL="742950" indent="-28575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2pPr>
              <a:lvl3pPr marL="11430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3pPr>
              <a:lvl4pPr marL="16002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4pPr>
              <a:lvl5pPr marL="20574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9pPr>
            </a:lstStyle>
            <a:p>
              <a:pPr eaLnBrk="1" hangingPunct="1"/>
              <a:r>
                <a:rPr lang="ja-JP" altLang="en-US" sz="2000" u="sng" dirty="0">
                  <a:solidFill>
                    <a:srgbClr val="FF0000"/>
                  </a:solidFill>
                </a:rPr>
                <a:t>❶ 豊富な対応機種</a:t>
              </a:r>
              <a:endParaRPr lang="en-US" altLang="ja-JP" sz="2000" u="sng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❷ 様々なデバイスと連携可能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/>
              <a:r>
                <a:rPr lang="ja-JP" altLang="en-US" sz="2000" u="sng" dirty="0">
                  <a:solidFill>
                    <a:schemeClr val="accent2">
                      <a:lumMod val="75000"/>
                    </a:schemeClr>
                  </a:solidFill>
                </a:rPr>
                <a:t>❸ 歩数で</a:t>
              </a:r>
              <a:r>
                <a:rPr lang="en-US" altLang="ja-JP" sz="2000" u="sng" dirty="0">
                  <a:solidFill>
                    <a:schemeClr val="accent2">
                      <a:lumMod val="75000"/>
                    </a:schemeClr>
                  </a:solidFill>
                </a:rPr>
                <a:t>WAON</a:t>
              </a:r>
              <a:r>
                <a:rPr lang="ja-JP" altLang="en-US" sz="2000" u="sng" dirty="0">
                  <a:solidFill>
                    <a:schemeClr val="accent2">
                      <a:lumMod val="75000"/>
                    </a:schemeClr>
                  </a:solidFill>
                </a:rPr>
                <a:t>ポイントが貯まる</a:t>
              </a:r>
              <a:endParaRPr lang="en-US" altLang="ja-JP" sz="2000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/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❹</a:t>
              </a: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 歩いて</a:t>
              </a: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貰える</a:t>
              </a: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クーポン機能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/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❺</a:t>
              </a: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 目標設定・ダイエット機能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70" name="グループ化 69"/>
            <p:cNvGrpSpPr/>
            <p:nvPr/>
          </p:nvGrpSpPr>
          <p:grpSpPr>
            <a:xfrm>
              <a:off x="3181457" y="1689398"/>
              <a:ext cx="1633827" cy="3038014"/>
              <a:chOff x="6943978" y="586175"/>
              <a:chExt cx="1718010" cy="3560672"/>
            </a:xfrm>
          </p:grpSpPr>
          <p:pic>
            <p:nvPicPr>
              <p:cNvPr id="71" name="Picture 3" descr="C:\Users\d-nakajima\Desktop\RenoBody_top012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456"/>
              <a:stretch/>
            </p:blipFill>
            <p:spPr bwMode="auto">
              <a:xfrm>
                <a:off x="6943978" y="586175"/>
                <a:ext cx="1718010" cy="3560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C:\Users\d-nakajima\Desktop\IMG_043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5" t="13188" r="8570" b="10395"/>
              <a:stretch/>
            </p:blipFill>
            <p:spPr bwMode="auto">
              <a:xfrm>
                <a:off x="6995277" y="980728"/>
                <a:ext cx="1615408" cy="2736304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グループ化 72"/>
            <p:cNvGrpSpPr/>
            <p:nvPr/>
          </p:nvGrpSpPr>
          <p:grpSpPr>
            <a:xfrm>
              <a:off x="4928175" y="2144882"/>
              <a:ext cx="2858146" cy="682544"/>
              <a:chOff x="1994514" y="1104617"/>
              <a:chExt cx="2880404" cy="761247"/>
            </a:xfrm>
          </p:grpSpPr>
          <p:pic>
            <p:nvPicPr>
              <p:cNvPr id="74" name="Picture 7" descr="\\pwnas01\01\d-nakajima\業務資料\Reno-ネオスソリューション掲載\reno_iconあり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514" y="1411100"/>
                <a:ext cx="2880404" cy="454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正方形/長方形 3"/>
              <p:cNvSpPr>
                <a:spLocks noChangeArrowheads="1"/>
              </p:cNvSpPr>
              <p:nvPr/>
            </p:nvSpPr>
            <p:spPr bwMode="auto">
              <a:xfrm>
                <a:off x="2168516" y="1104617"/>
                <a:ext cx="2532400" cy="306483"/>
              </a:xfrm>
              <a:prstGeom prst="rect">
                <a:avLst/>
              </a:prstGeom>
              <a:noFill/>
              <a:ln w="38100">
                <a:noFill/>
              </a:ln>
              <a:extLst/>
            </p:spPr>
            <p:txBody>
              <a:bodyPr wrap="none" lIns="36000" rIns="36000" anchor="ctr">
                <a:noAutofit/>
              </a:bodyPr>
              <a:lstStyle>
                <a:lvl1pPr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1pPr>
                <a:lvl2pPr marL="742950" indent="-28575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2pPr>
                <a:lvl3pPr marL="1143000" indent="-22860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3pPr>
                <a:lvl4pPr marL="1600200" indent="-22860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4pPr>
                <a:lvl5pPr marL="2057400" indent="-22860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9pPr>
              </a:lstStyle>
              <a:p>
                <a:pPr eaLnBrk="1" hangingPunct="1"/>
                <a:r>
                  <a:rPr lang="ja-JP" altLang="en-US" sz="1050" b="0" dirty="0">
                    <a:solidFill>
                      <a:srgbClr val="FF0000"/>
                    </a:solidFill>
                  </a:rPr>
                  <a:t>楽しく健康をサポートする歩数計アプリ</a:t>
                </a:r>
                <a:endParaRPr lang="en-US" altLang="ja-JP" sz="1050" b="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7769365" y="1650090"/>
              <a:ext cx="4160622" cy="375946"/>
              <a:chOff x="182871" y="3662762"/>
              <a:chExt cx="4193023" cy="419296"/>
            </a:xfrm>
          </p:grpSpPr>
          <p:sp>
            <p:nvSpPr>
              <p:cNvPr id="77" name="角丸四角形 76"/>
              <p:cNvSpPr/>
              <p:nvPr/>
            </p:nvSpPr>
            <p:spPr>
              <a:xfrm>
                <a:off x="434654" y="3753892"/>
                <a:ext cx="3941240" cy="22723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r>
                  <a:rPr lang="ja-JP" altLang="en-US" sz="14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アプリの特長</a:t>
                </a:r>
                <a:endPara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103" name="グループ化 102"/>
              <p:cNvGrpSpPr/>
              <p:nvPr/>
            </p:nvGrpSpPr>
            <p:grpSpPr>
              <a:xfrm>
                <a:off x="182871" y="3662762"/>
                <a:ext cx="419296" cy="419296"/>
                <a:chOff x="4329379" y="3593535"/>
                <a:chExt cx="419296" cy="419296"/>
              </a:xfrm>
            </p:grpSpPr>
            <p:sp>
              <p:nvSpPr>
                <p:cNvPr id="104" name="円/楕円 103"/>
                <p:cNvSpPr/>
                <p:nvPr/>
              </p:nvSpPr>
              <p:spPr>
                <a:xfrm>
                  <a:off x="4329379" y="3593535"/>
                  <a:ext cx="419296" cy="41929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05" name="円/楕円 104"/>
                <p:cNvSpPr/>
                <p:nvPr/>
              </p:nvSpPr>
              <p:spPr>
                <a:xfrm>
                  <a:off x="4359685" y="3623841"/>
                  <a:ext cx="358685" cy="358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pic>
              <p:nvPicPr>
                <p:cNvPr id="10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2" r="88071" b="22113"/>
                <a:stretch/>
              </p:blipFill>
              <p:spPr bwMode="auto">
                <a:xfrm>
                  <a:off x="4379299" y="3636164"/>
                  <a:ext cx="319455" cy="3194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07" name="グループ化 106"/>
            <p:cNvGrpSpPr/>
            <p:nvPr/>
          </p:nvGrpSpPr>
          <p:grpSpPr>
            <a:xfrm>
              <a:off x="4195221" y="1438238"/>
              <a:ext cx="926606" cy="799650"/>
              <a:chOff x="1385259" y="486779"/>
              <a:chExt cx="933822" cy="891857"/>
            </a:xfrm>
          </p:grpSpPr>
          <p:sp>
            <p:nvSpPr>
              <p:cNvPr id="108" name="円/楕円 107"/>
              <p:cNvSpPr/>
              <p:nvPr/>
            </p:nvSpPr>
            <p:spPr>
              <a:xfrm>
                <a:off x="1641333" y="753318"/>
                <a:ext cx="677748" cy="6253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r>
                  <a:rPr lang="ja-JP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Adobe Fan Heiti Std B" pitchFamily="34" charset="-128"/>
                    <a:ea typeface="Adobe Fan Heiti Std B" pitchFamily="34" charset="-128"/>
                  </a:rPr>
                  <a:t>歩いて</a:t>
                </a:r>
                <a:endParaRPr lang="en-US" altLang="ja-JP" sz="800" dirty="0">
                  <a:solidFill>
                    <a:schemeClr val="accent2">
                      <a:lumMod val="75000"/>
                    </a:schemeClr>
                  </a:solidFill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en-US" altLang="ja-JP" sz="800" dirty="0">
                    <a:solidFill>
                      <a:schemeClr val="accent2">
                        <a:lumMod val="75000"/>
                      </a:schemeClr>
                    </a:solidFill>
                    <a:latin typeface="Adobe Fan Heiti Std B" pitchFamily="34" charset="-128"/>
                    <a:ea typeface="Adobe Fan Heiti Std B" pitchFamily="34" charset="-128"/>
                  </a:rPr>
                  <a:t>WAON POINT</a:t>
                </a:r>
              </a:p>
              <a:p>
                <a:pPr algn="ctr"/>
                <a:r>
                  <a:rPr lang="ja-JP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Adobe Fan Heiti Std B" pitchFamily="34" charset="-128"/>
                    <a:ea typeface="Adobe Fan Heiti Std B" pitchFamily="34" charset="-128"/>
                  </a:rPr>
                  <a:t>が貯まる</a:t>
                </a:r>
                <a:endParaRPr lang="ja-JP" altLang="en-US" sz="800" dirty="0">
                  <a:solidFill>
                    <a:schemeClr val="accent2">
                      <a:lumMod val="75000"/>
                    </a:schemeClr>
                  </a:solidFill>
                  <a:latin typeface="Adobe Fan Heiti Std B" pitchFamily="34" charset="-128"/>
                  <a:ea typeface="Adobe Fan Heiti Std B" pitchFamily="34" charset="-128"/>
                </a:endParaRPr>
              </a:p>
            </p:txBody>
          </p:sp>
          <p:pic>
            <p:nvPicPr>
              <p:cNvPr id="109" name="Picture 7" descr="C:\Users\y-murakami\Desktop\アクセプタンスマーク最終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5259" y="486779"/>
                <a:ext cx="410843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正方形/長方形 8"/>
          <p:cNvSpPr/>
          <p:nvPr/>
        </p:nvSpPr>
        <p:spPr>
          <a:xfrm>
            <a:off x="7067063" y="5503633"/>
            <a:ext cx="4868081" cy="46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 smtClean="0"/>
              <a:t>H30.</a:t>
            </a:r>
            <a:r>
              <a:rPr lang="ja-JP" altLang="en-US" sz="2000" b="1" dirty="0" smtClean="0"/>
              <a:t>秋　ウォーキングイベント開催</a:t>
            </a:r>
            <a:r>
              <a:rPr lang="ja-JP" altLang="en-US" sz="1600" b="1" dirty="0" smtClean="0"/>
              <a:t>（予定）</a:t>
            </a:r>
            <a:endParaRPr kumimoji="1" lang="ja-JP" altLang="en-US" sz="1600" b="1" dirty="0"/>
          </a:p>
        </p:txBody>
      </p:sp>
      <p:sp>
        <p:nvSpPr>
          <p:cNvPr id="61" name="雲 60"/>
          <p:cNvSpPr/>
          <p:nvPr/>
        </p:nvSpPr>
        <p:spPr>
          <a:xfrm>
            <a:off x="324754" y="5937718"/>
            <a:ext cx="11330434" cy="880816"/>
          </a:xfrm>
          <a:prstGeom prst="cloud">
            <a:avLst/>
          </a:prstGeom>
          <a:solidFill>
            <a:srgbClr val="FFCCFF"/>
          </a:solidFill>
          <a:ln w="28575"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20525" y="6095936"/>
            <a:ext cx="10369222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一人ひとりの思いや夢の実現に向け、ぜひ取り組んでみてください♪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8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横巻き 6"/>
          <p:cNvSpPr/>
          <p:nvPr/>
        </p:nvSpPr>
        <p:spPr>
          <a:xfrm>
            <a:off x="178471" y="713137"/>
            <a:ext cx="12013528" cy="873624"/>
          </a:xfrm>
          <a:prstGeom prst="horizontalScroll">
            <a:avLst>
              <a:gd name="adj" fmla="val 218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27296" y="743875"/>
            <a:ext cx="12164704" cy="20400"/>
          </a:xfrm>
          <a:prstGeom prst="line">
            <a:avLst/>
          </a:prstGeom>
          <a:noFill/>
          <a:ln w="38100" cap="flat" cmpd="sng" algn="ctr">
            <a:solidFill>
              <a:srgbClr val="5993C3"/>
            </a:solidFill>
            <a:prstDash val="solid"/>
          </a:ln>
          <a:effectLst/>
        </p:spPr>
      </p:cxn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178471" y="174323"/>
            <a:ext cx="11363185" cy="5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3333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dirty="0" smtClean="0"/>
              <a:t>今回 実施する公民</a:t>
            </a:r>
            <a:r>
              <a:rPr lang="ja-JP" altLang="en-US" sz="3600" dirty="0" smtClean="0"/>
              <a:t>連携　健康マイレージ制度</a:t>
            </a:r>
            <a:endParaRPr lang="en-US" altLang="ja-JP" sz="3600" dirty="0" smtClean="0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00" y="0"/>
            <a:ext cx="684000" cy="806883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324754" y="815332"/>
            <a:ext cx="11707048" cy="59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桑名市公認♪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健康マイレージ　歩数計アプリ</a:t>
            </a:r>
            <a:r>
              <a:rPr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RenoBody』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（リノボディ）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78470" y="1464575"/>
            <a:ext cx="7741218" cy="5312491"/>
            <a:chOff x="-5340" y="624650"/>
            <a:chExt cx="9149340" cy="6044710"/>
          </a:xfrm>
        </p:grpSpPr>
        <p:pic>
          <p:nvPicPr>
            <p:cNvPr id="28" name="Picture 4" descr="\\pwnas02\01\service_dev\410_au健康携帯\02_コンシューマ関連\02_RenoBody\02_企画\10_ホームページ\スペック五次元様（受け）\corporation&amp;consumer\0210_02\RenoBody_corpora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9" t="8374" r="38937" b="89655"/>
            <a:stretch>
              <a:fillRect/>
            </a:stretch>
          </p:blipFill>
          <p:spPr bwMode="auto">
            <a:xfrm>
              <a:off x="1979712" y="2246620"/>
              <a:ext cx="2935179" cy="32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正方形/長方形 28"/>
            <p:cNvSpPr/>
            <p:nvPr/>
          </p:nvSpPr>
          <p:spPr>
            <a:xfrm>
              <a:off x="0" y="3147230"/>
              <a:ext cx="9144000" cy="9175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2060"/>
                </a:solidFill>
              </a:endParaRPr>
            </a:p>
          </p:txBody>
        </p:sp>
        <p:sp>
          <p:nvSpPr>
            <p:cNvPr id="30" name="正方形/長方形 3"/>
            <p:cNvSpPr>
              <a:spLocks noChangeArrowheads="1"/>
            </p:cNvSpPr>
            <p:nvPr/>
          </p:nvSpPr>
          <p:spPr bwMode="auto">
            <a:xfrm>
              <a:off x="2374037" y="3188466"/>
              <a:ext cx="6133904" cy="8351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>
              <a:noAutofit/>
            </a:bodyPr>
            <a:lstStyle>
              <a:lvl1pPr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1pPr>
              <a:lvl2pPr marL="742950" indent="-28575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2pPr>
              <a:lvl3pPr marL="11430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3pPr>
              <a:lvl4pPr marL="16002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4pPr>
              <a:lvl5pPr marL="20574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9pPr>
            </a:lstStyle>
            <a:p>
              <a:pPr eaLnBrk="1" hangingPunct="1"/>
              <a:r>
                <a:rPr lang="ja-JP" altLang="en-US" sz="1050" b="0" dirty="0" smtClean="0">
                  <a:solidFill>
                    <a:schemeClr val="tx1"/>
                  </a:solidFill>
                </a:rPr>
                <a:t>リリース：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2014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年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5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月～</a:t>
              </a:r>
              <a:endParaRPr lang="en-US" altLang="ja-JP" sz="1050" b="0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ja-JP" altLang="en-US" sz="1050" b="0" dirty="0" smtClean="0">
                  <a:solidFill>
                    <a:schemeClr val="tx1"/>
                  </a:solidFill>
                </a:rPr>
                <a:t>対応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OS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 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 ：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iOS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（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iOS9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以上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）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/Android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（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Android 4.0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以上）</a:t>
              </a:r>
            </a:p>
            <a:p>
              <a:pPr eaLnBrk="1" hangingPunct="1"/>
              <a:r>
                <a:rPr lang="ja-JP" altLang="en-US" sz="1050" b="0" dirty="0" smtClean="0">
                  <a:solidFill>
                    <a:schemeClr val="tx1"/>
                  </a:solidFill>
                </a:rPr>
                <a:t>各種連携：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Fitbit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MISFIT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OMRON 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connect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iOS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 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Healthcare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／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Google Fit</a:t>
              </a:r>
            </a:p>
            <a:p>
              <a:pPr eaLnBrk="1" hangingPunct="1"/>
              <a:r>
                <a:rPr lang="en-US" altLang="ja-JP" sz="1050" b="0" dirty="0">
                  <a:solidFill>
                    <a:schemeClr val="tx1"/>
                  </a:solidFill>
                </a:rPr>
                <a:t>             </a:t>
              </a:r>
              <a:r>
                <a:rPr lang="en-US" altLang="ja-JP" sz="1050" b="0" dirty="0" smtClean="0">
                  <a:solidFill>
                    <a:schemeClr val="tx1"/>
                  </a:solidFill>
                </a:rPr>
                <a:t>  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スマートフォン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歩数計（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iPhone4S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～、</a:t>
              </a:r>
              <a:r>
                <a:rPr lang="en-US" altLang="ja-JP" sz="1050" b="0" dirty="0">
                  <a:solidFill>
                    <a:schemeClr val="tx1"/>
                  </a:solidFill>
                </a:rPr>
                <a:t>Android4.0</a:t>
              </a:r>
              <a:r>
                <a:rPr lang="ja-JP" altLang="en-US" sz="1050" b="0" dirty="0">
                  <a:solidFill>
                    <a:schemeClr val="tx1"/>
                  </a:solidFill>
                </a:rPr>
                <a:t>～</a:t>
              </a:r>
              <a:r>
                <a:rPr lang="ja-JP" altLang="en-US" sz="1050" b="0" dirty="0" smtClean="0">
                  <a:solidFill>
                    <a:schemeClr val="tx1"/>
                  </a:solidFill>
                </a:rPr>
                <a:t>）</a:t>
              </a:r>
              <a:endParaRPr lang="en-US" altLang="ja-JP" sz="1050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正方形/長方形 3"/>
            <p:cNvSpPr>
              <a:spLocks noChangeArrowheads="1"/>
            </p:cNvSpPr>
            <p:nvPr/>
          </p:nvSpPr>
          <p:spPr bwMode="auto">
            <a:xfrm>
              <a:off x="4970526" y="1307258"/>
              <a:ext cx="3674172" cy="1702838"/>
            </a:xfrm>
            <a:prstGeom prst="rect">
              <a:avLst/>
            </a:prstGeom>
            <a:noFill/>
            <a:ln w="38100">
              <a:noFill/>
            </a:ln>
            <a:extLst/>
          </p:spPr>
          <p:txBody>
            <a:bodyPr wrap="none" lIns="36000" rIns="36000" anchor="ctr">
              <a:noAutofit/>
            </a:bodyPr>
            <a:lstStyle>
              <a:lvl1pPr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1pPr>
              <a:lvl2pPr marL="742950" indent="-28575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2pPr>
              <a:lvl3pPr marL="11430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3pPr>
              <a:lvl4pPr marL="16002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4pPr>
              <a:lvl5pPr marL="20574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9pPr>
            </a:lstStyle>
            <a:p>
              <a:pPr eaLnBrk="1" hangingPunct="1"/>
              <a:r>
                <a:rPr lang="ja-JP" altLang="en-US" sz="2000" u="sng" dirty="0">
                  <a:solidFill>
                    <a:srgbClr val="FF0000"/>
                  </a:solidFill>
                </a:rPr>
                <a:t>❶ 豊富な対応機種</a:t>
              </a:r>
              <a:endParaRPr lang="en-US" altLang="ja-JP" sz="2000" u="sng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ja-JP" alt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❷ 様々なデバイスと連携可能</a:t>
              </a:r>
              <a:endParaRPr lang="en-US" altLang="ja-JP" sz="20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/>
              <a:r>
                <a:rPr lang="ja-JP" altLang="en-US" sz="2000" u="sng" dirty="0" smtClean="0">
                  <a:solidFill>
                    <a:schemeClr val="accent2">
                      <a:lumMod val="75000"/>
                    </a:schemeClr>
                  </a:solidFill>
                </a:rPr>
                <a:t>❸ 歩数で</a:t>
              </a:r>
              <a:r>
                <a:rPr lang="en-US" altLang="ja-JP" sz="2000" u="sng" dirty="0" smtClean="0">
                  <a:solidFill>
                    <a:schemeClr val="accent2">
                      <a:lumMod val="75000"/>
                    </a:schemeClr>
                  </a:solidFill>
                </a:rPr>
                <a:t>WAON</a:t>
              </a:r>
              <a:r>
                <a:rPr lang="ja-JP" altLang="en-US" sz="2000" u="sng" dirty="0" smtClean="0">
                  <a:solidFill>
                    <a:schemeClr val="accent2">
                      <a:lumMod val="75000"/>
                    </a:schemeClr>
                  </a:solidFill>
                </a:rPr>
                <a:t>ポイントが貯まる</a:t>
              </a:r>
              <a:endParaRPr lang="en-US" altLang="ja-JP" sz="2000" u="sng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/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❹</a:t>
              </a:r>
              <a:r>
                <a:rPr lang="ja-JP" alt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歩いて</a:t>
              </a: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貰える</a:t>
              </a:r>
              <a:r>
                <a:rPr lang="ja-JP" alt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クーポン機能</a:t>
              </a:r>
              <a:endParaRPr lang="en-US" altLang="ja-JP" sz="20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/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</a:rPr>
                <a:t>❺</a:t>
              </a:r>
              <a:r>
                <a:rPr lang="ja-JP" alt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目標設定・ダイエット機能</a:t>
              </a:r>
              <a:endParaRPr lang="en-US" altLang="ja-JP" sz="200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219392" y="904773"/>
              <a:ext cx="1646551" cy="3388324"/>
              <a:chOff x="6943979" y="586176"/>
              <a:chExt cx="1718010" cy="3560672"/>
            </a:xfrm>
          </p:grpSpPr>
          <p:pic>
            <p:nvPicPr>
              <p:cNvPr id="85" name="Picture 3" descr="C:\Users\d-nakajima\Desktop\RenoBody_top012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456"/>
              <a:stretch/>
            </p:blipFill>
            <p:spPr bwMode="auto">
              <a:xfrm>
                <a:off x="6943979" y="586176"/>
                <a:ext cx="1718010" cy="3560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C:\Users\d-nakajima\Desktop\IMG_043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5" t="13188" r="8570" b="10395"/>
              <a:stretch/>
            </p:blipFill>
            <p:spPr bwMode="auto">
              <a:xfrm>
                <a:off x="6995277" y="980728"/>
                <a:ext cx="1615408" cy="2736304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グループ化 32"/>
            <p:cNvGrpSpPr/>
            <p:nvPr/>
          </p:nvGrpSpPr>
          <p:grpSpPr>
            <a:xfrm>
              <a:off x="1979712" y="1412776"/>
              <a:ext cx="2880404" cy="761247"/>
              <a:chOff x="1994514" y="1104617"/>
              <a:chExt cx="2880404" cy="761247"/>
            </a:xfrm>
          </p:grpSpPr>
          <p:pic>
            <p:nvPicPr>
              <p:cNvPr id="83" name="Picture 7" descr="\\pwnas01\01\d-nakajima\業務資料\Reno-ネオスソリューション掲載\reno_iconあり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514" y="1411100"/>
                <a:ext cx="2880404" cy="454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正方形/長方形 3"/>
              <p:cNvSpPr>
                <a:spLocks noChangeArrowheads="1"/>
              </p:cNvSpPr>
              <p:nvPr/>
            </p:nvSpPr>
            <p:spPr bwMode="auto">
              <a:xfrm>
                <a:off x="2168516" y="1104617"/>
                <a:ext cx="2532400" cy="306483"/>
              </a:xfrm>
              <a:prstGeom prst="rect">
                <a:avLst/>
              </a:prstGeom>
              <a:noFill/>
              <a:ln w="38100">
                <a:noFill/>
              </a:ln>
              <a:extLst/>
            </p:spPr>
            <p:txBody>
              <a:bodyPr wrap="none" lIns="36000" rIns="36000" anchor="ctr">
                <a:noAutofit/>
              </a:bodyPr>
              <a:lstStyle>
                <a:lvl1pPr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1pPr>
                <a:lvl2pPr marL="742950" indent="-28575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2pPr>
                <a:lvl3pPr marL="1143000" indent="-22860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3pPr>
                <a:lvl4pPr marL="1600200" indent="-22860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4pPr>
                <a:lvl5pPr marL="2057400" indent="-228600" eaLnBrk="0" hangingPunct="0"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 b="1">
                    <a:solidFill>
                      <a:srgbClr val="333333"/>
                    </a:solidFill>
                    <a:latin typeface="メイリオ" pitchFamily="50" charset="-128"/>
                    <a:ea typeface="メイリオ" pitchFamily="50" charset="-128"/>
                  </a:defRPr>
                </a:lvl9pPr>
              </a:lstStyle>
              <a:p>
                <a:pPr eaLnBrk="1" hangingPunct="1"/>
                <a:r>
                  <a:rPr lang="ja-JP" altLang="en-US" sz="1050" b="0" dirty="0" smtClean="0">
                    <a:solidFill>
                      <a:srgbClr val="FF0000"/>
                    </a:solidFill>
                  </a:rPr>
                  <a:t>楽しく健康をサポートする歩数計アプリ</a:t>
                </a:r>
                <a:endParaRPr lang="en-US" altLang="ja-JP" sz="1050" b="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4843027" y="860931"/>
              <a:ext cx="4193023" cy="419296"/>
              <a:chOff x="182871" y="3662762"/>
              <a:chExt cx="4193023" cy="419296"/>
            </a:xfrm>
          </p:grpSpPr>
          <p:sp>
            <p:nvSpPr>
              <p:cNvPr id="78" name="角丸四角形 77"/>
              <p:cNvSpPr/>
              <p:nvPr/>
            </p:nvSpPr>
            <p:spPr>
              <a:xfrm>
                <a:off x="434654" y="3753892"/>
                <a:ext cx="3941240" cy="22723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r>
                  <a:rPr kumimoji="1"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アプリの特長</a:t>
                </a:r>
                <a:endPara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79" name="グループ化 78"/>
              <p:cNvGrpSpPr/>
              <p:nvPr/>
            </p:nvGrpSpPr>
            <p:grpSpPr>
              <a:xfrm>
                <a:off x="182871" y="3662762"/>
                <a:ext cx="419296" cy="419296"/>
                <a:chOff x="4329379" y="3593535"/>
                <a:chExt cx="419296" cy="419296"/>
              </a:xfrm>
            </p:grpSpPr>
            <p:sp>
              <p:nvSpPr>
                <p:cNvPr id="80" name="円/楕円 79"/>
                <p:cNvSpPr/>
                <p:nvPr/>
              </p:nvSpPr>
              <p:spPr>
                <a:xfrm>
                  <a:off x="4329379" y="3593535"/>
                  <a:ext cx="419296" cy="41929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4359685" y="3623841"/>
                  <a:ext cx="358685" cy="358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2" r="88071" b="22113"/>
                <a:stretch/>
              </p:blipFill>
              <p:spPr bwMode="auto">
                <a:xfrm>
                  <a:off x="4379299" y="3636164"/>
                  <a:ext cx="319455" cy="3194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35" name="グループ化 34"/>
            <p:cNvGrpSpPr/>
            <p:nvPr/>
          </p:nvGrpSpPr>
          <p:grpSpPr>
            <a:xfrm>
              <a:off x="1241050" y="624650"/>
              <a:ext cx="933822" cy="891857"/>
              <a:chOff x="1385259" y="486779"/>
              <a:chExt cx="933822" cy="891857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1641333" y="753318"/>
                <a:ext cx="677748" cy="6253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r>
                  <a:rPr kumimoji="1" lang="ja-JP" altLang="en-US" sz="800" dirty="0" smtClean="0">
                    <a:solidFill>
                      <a:schemeClr val="accent2">
                        <a:lumMod val="75000"/>
                      </a:schemeClr>
                    </a:solidFill>
                    <a:latin typeface="Adobe Fan Heiti Std B" pitchFamily="34" charset="-128"/>
                    <a:ea typeface="Adobe Fan Heiti Std B" pitchFamily="34" charset="-128"/>
                  </a:rPr>
                  <a:t>歩いて</a:t>
                </a:r>
                <a:endParaRPr kumimoji="1" lang="en-US" altLang="ja-JP" sz="800" dirty="0" smtClean="0">
                  <a:solidFill>
                    <a:schemeClr val="accent2">
                      <a:lumMod val="75000"/>
                    </a:schemeClr>
                  </a:solidFill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kumimoji="1" lang="en-US" altLang="ja-JP" sz="800" dirty="0" smtClean="0">
                    <a:solidFill>
                      <a:schemeClr val="accent2">
                        <a:lumMod val="75000"/>
                      </a:schemeClr>
                    </a:solidFill>
                    <a:latin typeface="Adobe Fan Heiti Std B" pitchFamily="34" charset="-128"/>
                    <a:ea typeface="Adobe Fan Heiti Std B" pitchFamily="34" charset="-128"/>
                  </a:rPr>
                  <a:t>WAON POINT</a:t>
                </a:r>
              </a:p>
              <a:p>
                <a:pPr algn="ctr"/>
                <a:r>
                  <a:rPr kumimoji="1" lang="ja-JP" altLang="en-US" sz="800" dirty="0" smtClean="0">
                    <a:solidFill>
                      <a:schemeClr val="accent2">
                        <a:lumMod val="75000"/>
                      </a:schemeClr>
                    </a:solidFill>
                    <a:latin typeface="Adobe Fan Heiti Std B" pitchFamily="34" charset="-128"/>
                    <a:ea typeface="Adobe Fan Heiti Std B" pitchFamily="34" charset="-128"/>
                  </a:rPr>
                  <a:t>が貯まる</a:t>
                </a:r>
                <a:endParaRPr kumimoji="1" lang="ja-JP" altLang="en-US" sz="800" dirty="0">
                  <a:solidFill>
                    <a:schemeClr val="accent2">
                      <a:lumMod val="75000"/>
                    </a:schemeClr>
                  </a:solidFill>
                  <a:latin typeface="Adobe Fan Heiti Std B" pitchFamily="34" charset="-128"/>
                  <a:ea typeface="Adobe Fan Heiti Std B" pitchFamily="34" charset="-128"/>
                </a:endParaRPr>
              </a:p>
            </p:txBody>
          </p:sp>
          <p:pic>
            <p:nvPicPr>
              <p:cNvPr id="65" name="Picture 7" descr="C:\Users\y-murakami\Desktop\アクセプタンスマーク最終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5259" y="486779"/>
                <a:ext cx="410843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正方形/長方形 35"/>
            <p:cNvSpPr/>
            <p:nvPr/>
          </p:nvSpPr>
          <p:spPr>
            <a:xfrm>
              <a:off x="-5340" y="4581128"/>
              <a:ext cx="9144000" cy="20882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267" y="4581128"/>
              <a:ext cx="2008982" cy="1727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" r="12606"/>
            <a:stretch/>
          </p:blipFill>
          <p:spPr bwMode="auto">
            <a:xfrm>
              <a:off x="7030950" y="4608155"/>
              <a:ext cx="1476000" cy="1700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34" t="21688" r="5852" b="21874"/>
            <a:stretch/>
          </p:blipFill>
          <p:spPr bwMode="auto">
            <a:xfrm>
              <a:off x="8582592" y="4929736"/>
              <a:ext cx="469345" cy="1367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1" r="14011"/>
            <a:stretch/>
          </p:blipFill>
          <p:spPr bwMode="auto">
            <a:xfrm>
              <a:off x="5601900" y="4666793"/>
              <a:ext cx="1476000" cy="169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" name="グループ化 40"/>
            <p:cNvGrpSpPr/>
            <p:nvPr/>
          </p:nvGrpSpPr>
          <p:grpSpPr>
            <a:xfrm>
              <a:off x="4035102" y="4398507"/>
              <a:ext cx="4997774" cy="419296"/>
              <a:chOff x="182871" y="3662762"/>
              <a:chExt cx="4997774" cy="419296"/>
            </a:xfrm>
          </p:grpSpPr>
          <p:sp>
            <p:nvSpPr>
              <p:cNvPr id="59" name="角丸四角形 58"/>
              <p:cNvSpPr/>
              <p:nvPr/>
            </p:nvSpPr>
            <p:spPr>
              <a:xfrm>
                <a:off x="290639" y="3753892"/>
                <a:ext cx="4890006" cy="22723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ユーザ属性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60" name="グループ化 59"/>
              <p:cNvGrpSpPr/>
              <p:nvPr/>
            </p:nvGrpSpPr>
            <p:grpSpPr>
              <a:xfrm>
                <a:off x="182871" y="3662762"/>
                <a:ext cx="419296" cy="419296"/>
                <a:chOff x="4329379" y="3593535"/>
                <a:chExt cx="419296" cy="419296"/>
              </a:xfrm>
            </p:grpSpPr>
            <p:sp>
              <p:nvSpPr>
                <p:cNvPr id="61" name="円/楕円 60"/>
                <p:cNvSpPr/>
                <p:nvPr/>
              </p:nvSpPr>
              <p:spPr>
                <a:xfrm>
                  <a:off x="4329379" y="3593535"/>
                  <a:ext cx="419296" cy="41929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62" name="円/楕円 61"/>
                <p:cNvSpPr/>
                <p:nvPr/>
              </p:nvSpPr>
              <p:spPr>
                <a:xfrm>
                  <a:off x="4359685" y="3623841"/>
                  <a:ext cx="358685" cy="358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 sz="1600"/>
                </a:p>
              </p:txBody>
            </p:sp>
            <p:pic>
              <p:nvPicPr>
                <p:cNvPr id="6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2" r="88071" b="22113"/>
                <a:stretch/>
              </p:blipFill>
              <p:spPr bwMode="auto">
                <a:xfrm>
                  <a:off x="4379299" y="3636164"/>
                  <a:ext cx="319455" cy="3194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2" name="円/楕円 41"/>
            <p:cNvSpPr/>
            <p:nvPr/>
          </p:nvSpPr>
          <p:spPr>
            <a:xfrm>
              <a:off x="7530825" y="5335849"/>
              <a:ext cx="476250" cy="476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/>
            <a:p>
              <a:pPr algn="ctr">
                <a:defRPr/>
              </a:pPr>
              <a:r>
                <a:rPr lang="ja-JP" altLang="en-US" sz="1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女性</a:t>
              </a:r>
              <a:endParaRPr lang="en-US" altLang="ja-JP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defRPr/>
              </a:pPr>
              <a:r>
                <a:rPr lang="ja-JP" altLang="en-US" sz="1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年代別</a:t>
              </a:r>
              <a:endParaRPr lang="en-US" altLang="ja-JP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101775" y="5335849"/>
              <a:ext cx="476250" cy="476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/>
            <a:p>
              <a:pPr algn="ctr">
                <a:defRPr/>
              </a:pPr>
              <a:r>
                <a:rPr lang="ja-JP" altLang="en-US" sz="1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男性</a:t>
              </a:r>
              <a:endParaRPr lang="en-US" altLang="ja-JP" sz="1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defRPr/>
              </a:pPr>
              <a:r>
                <a:rPr lang="ja-JP" altLang="en-US" sz="1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年代別</a:t>
              </a:r>
              <a:endParaRPr lang="en-US" altLang="ja-JP" sz="1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正方形/長方形 43"/>
            <p:cNvSpPr>
              <a:spLocks noChangeArrowheads="1"/>
            </p:cNvSpPr>
            <p:nvPr/>
          </p:nvSpPr>
          <p:spPr bwMode="auto">
            <a:xfrm>
              <a:off x="3898708" y="6310912"/>
              <a:ext cx="4745990" cy="206896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lIns="36000" tIns="36000" rIns="36000" bIns="36000" anchor="ctr"/>
            <a:lstStyle>
              <a:lvl1pPr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1pPr>
              <a:lvl2pPr marL="742950" indent="-28575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2pPr>
              <a:lvl3pPr marL="11430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3pPr>
              <a:lvl4pPr marL="16002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4pPr>
              <a:lvl5pPr marL="20574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ja-JP" altLang="en-US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男女比</a:t>
              </a:r>
              <a:r>
                <a:rPr lang="en-US" altLang="ja-JP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=4:6</a:t>
              </a:r>
              <a:r>
                <a:rPr lang="ja-JP" altLang="en-US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（徐々に均衡化）</a:t>
              </a:r>
              <a:r>
                <a:rPr lang="ja-JP" altLang="en-US" sz="1000" dirty="0" smtClean="0">
                  <a:solidFill>
                    <a:schemeClr val="accent2">
                      <a:lumMod val="75000"/>
                    </a:schemeClr>
                  </a:solidFill>
                </a:rPr>
                <a:t>　</a:t>
              </a:r>
              <a:r>
                <a:rPr lang="en-US" altLang="ja-JP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40</a:t>
              </a:r>
              <a:r>
                <a:rPr lang="ja-JP" altLang="en-US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代以上：約</a:t>
              </a:r>
              <a:r>
                <a:rPr lang="en-US" altLang="ja-JP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60%</a:t>
              </a:r>
              <a:r>
                <a:rPr lang="ja-JP" altLang="en-US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　</a:t>
              </a:r>
              <a:r>
                <a:rPr lang="ja-JP" altLang="en-US" sz="1000" dirty="0" smtClean="0">
                  <a:solidFill>
                    <a:schemeClr val="accent2">
                      <a:lumMod val="75000"/>
                    </a:schemeClr>
                  </a:solidFill>
                </a:rPr>
                <a:t>　</a:t>
              </a:r>
              <a:r>
                <a:rPr lang="en-US" altLang="ja-JP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40</a:t>
              </a:r>
              <a:r>
                <a:rPr lang="ja-JP" altLang="en-US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代以上：約</a:t>
              </a:r>
              <a:r>
                <a:rPr lang="en-US" altLang="ja-JP" sz="1000" u="sng" dirty="0" smtClean="0">
                  <a:solidFill>
                    <a:schemeClr val="accent2">
                      <a:lumMod val="75000"/>
                    </a:schemeClr>
                  </a:solidFill>
                </a:rPr>
                <a:t>50%</a:t>
              </a:r>
              <a:endParaRPr lang="ja-JP" altLang="en-US" sz="1000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54681" y="4413145"/>
              <a:ext cx="3725232" cy="419296"/>
              <a:chOff x="182871" y="3662762"/>
              <a:chExt cx="3725232" cy="419296"/>
            </a:xfrm>
          </p:grpSpPr>
          <p:sp>
            <p:nvSpPr>
              <p:cNvPr id="53" name="角丸四角形 52"/>
              <p:cNvSpPr/>
              <p:nvPr/>
            </p:nvSpPr>
            <p:spPr>
              <a:xfrm>
                <a:off x="290639" y="3753892"/>
                <a:ext cx="3617464" cy="22723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ユーザ数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182871" y="3662762"/>
                <a:ext cx="419296" cy="419296"/>
                <a:chOff x="4329379" y="3593535"/>
                <a:chExt cx="419296" cy="419296"/>
              </a:xfrm>
            </p:grpSpPr>
            <p:sp>
              <p:nvSpPr>
                <p:cNvPr id="55" name="円/楕円 54"/>
                <p:cNvSpPr/>
                <p:nvPr/>
              </p:nvSpPr>
              <p:spPr>
                <a:xfrm>
                  <a:off x="4329379" y="3593535"/>
                  <a:ext cx="419296" cy="41929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600"/>
                </a:p>
              </p:txBody>
            </p:sp>
            <p:sp>
              <p:nvSpPr>
                <p:cNvPr id="57" name="円/楕円 56"/>
                <p:cNvSpPr/>
                <p:nvPr/>
              </p:nvSpPr>
              <p:spPr>
                <a:xfrm>
                  <a:off x="4359685" y="3623841"/>
                  <a:ext cx="358685" cy="358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600"/>
                </a:p>
              </p:txBody>
            </p:sp>
            <p:pic>
              <p:nvPicPr>
                <p:cNvPr id="5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2" r="88071" b="22113"/>
                <a:stretch/>
              </p:blipFill>
              <p:spPr bwMode="auto">
                <a:xfrm>
                  <a:off x="4379299" y="3636164"/>
                  <a:ext cx="319455" cy="3194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6" name="正方形/長方形 3"/>
            <p:cNvSpPr>
              <a:spLocks noChangeArrowheads="1"/>
            </p:cNvSpPr>
            <p:nvPr/>
          </p:nvSpPr>
          <p:spPr bwMode="auto">
            <a:xfrm>
              <a:off x="4932040" y="5118820"/>
              <a:ext cx="394621" cy="182066"/>
            </a:xfrm>
            <a:prstGeom prst="rect">
              <a:avLst/>
            </a:prstGeom>
            <a:noFill/>
            <a:ln w="38100">
              <a:noFill/>
            </a:ln>
            <a:extLst/>
          </p:spPr>
          <p:txBody>
            <a:bodyPr wrap="none" lIns="36000" rIns="36000" anchor="ctr">
              <a:noAutofit/>
            </a:bodyPr>
            <a:lstStyle>
              <a:lvl1pPr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1pPr>
              <a:lvl2pPr marL="742950" indent="-28575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2pPr>
              <a:lvl3pPr marL="11430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3pPr>
              <a:lvl4pPr marL="16002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4pPr>
              <a:lvl5pPr marL="20574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9pPr>
            </a:lstStyle>
            <a:p>
              <a:pPr eaLnBrk="1" hangingPunct="1"/>
              <a:r>
                <a:rPr lang="ja-JP" altLang="en-US" sz="1200" dirty="0" smtClean="0">
                  <a:solidFill>
                    <a:srgbClr val="002060"/>
                  </a:solidFill>
                </a:rPr>
                <a:t>男性</a:t>
              </a:r>
              <a:endParaRPr lang="en-US" altLang="ja-JP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7" name="正方形/長方形 3"/>
            <p:cNvSpPr>
              <a:spLocks noChangeArrowheads="1"/>
            </p:cNvSpPr>
            <p:nvPr/>
          </p:nvSpPr>
          <p:spPr bwMode="auto">
            <a:xfrm>
              <a:off x="4245563" y="5405665"/>
              <a:ext cx="394621" cy="182066"/>
            </a:xfrm>
            <a:prstGeom prst="rect">
              <a:avLst/>
            </a:prstGeom>
            <a:noFill/>
            <a:ln w="38100">
              <a:noFill/>
            </a:ln>
            <a:extLst/>
          </p:spPr>
          <p:txBody>
            <a:bodyPr wrap="none" lIns="36000" rIns="36000" anchor="ctr">
              <a:noAutofit/>
            </a:bodyPr>
            <a:lstStyle>
              <a:lvl1pPr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1pPr>
              <a:lvl2pPr marL="742950" indent="-28575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2pPr>
              <a:lvl3pPr marL="11430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3pPr>
              <a:lvl4pPr marL="16002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4pPr>
              <a:lvl5pPr marL="2057400" indent="-228600" eaLnBrk="0" hangingPunct="0"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333333"/>
                  </a:solidFill>
                  <a:latin typeface="メイリオ" pitchFamily="50" charset="-128"/>
                  <a:ea typeface="メイリオ" pitchFamily="50" charset="-128"/>
                </a:defRPr>
              </a:lvl9pPr>
            </a:lstStyle>
            <a:p>
              <a:pPr eaLnBrk="1" hangingPunct="1"/>
              <a:r>
                <a:rPr lang="ja-JP" altLang="en-US" sz="1200" dirty="0" smtClean="0">
                  <a:solidFill>
                    <a:srgbClr val="FF0000"/>
                  </a:solidFill>
                </a:rPr>
                <a:t>女性</a:t>
              </a:r>
              <a:endParaRPr lang="en-US" altLang="ja-JP" sz="12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51" name="Picture 5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4" b="9032"/>
            <a:stretch/>
          </p:blipFill>
          <p:spPr bwMode="auto">
            <a:xfrm>
              <a:off x="2398" y="4978864"/>
              <a:ext cx="3777515" cy="1435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図形 51"/>
            <p:cNvSpPr/>
            <p:nvPr/>
          </p:nvSpPr>
          <p:spPr>
            <a:xfrm rot="6888741" flipH="1">
              <a:off x="3000018" y="5650853"/>
              <a:ext cx="727042" cy="672429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7" name="正方形/長方形 86"/>
          <p:cNvSpPr/>
          <p:nvPr/>
        </p:nvSpPr>
        <p:spPr>
          <a:xfrm>
            <a:off x="8216599" y="5861306"/>
            <a:ext cx="3593592" cy="825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 smtClean="0"/>
              <a:t>H30.</a:t>
            </a:r>
            <a:r>
              <a:rPr lang="ja-JP" altLang="en-US" sz="2000" b="1" dirty="0" smtClean="0"/>
              <a:t>秋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ウォーキングイベント開催</a:t>
            </a:r>
            <a:r>
              <a:rPr lang="ja-JP" altLang="en-US" sz="1600" b="1" dirty="0" smtClean="0"/>
              <a:t>（予定）</a:t>
            </a:r>
            <a:endParaRPr kumimoji="1" lang="ja-JP" altLang="en-US" sz="1600" b="1" dirty="0"/>
          </a:p>
        </p:txBody>
      </p:sp>
      <p:sp>
        <p:nvSpPr>
          <p:cNvPr id="88" name="雲 87"/>
          <p:cNvSpPr/>
          <p:nvPr/>
        </p:nvSpPr>
        <p:spPr>
          <a:xfrm>
            <a:off x="8513138" y="2674961"/>
            <a:ext cx="3518664" cy="2739388"/>
          </a:xfrm>
          <a:prstGeom prst="cloud">
            <a:avLst/>
          </a:prstGeom>
          <a:solidFill>
            <a:srgbClr val="FFCCFF"/>
          </a:solidFill>
          <a:ln w="28575"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8722640" y="2275550"/>
            <a:ext cx="3238267" cy="3266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一人ひとりの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思いや夢の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実現に向け、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取り組んで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みてください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4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</TotalTime>
  <Words>467</Words>
  <Application>Microsoft Office PowerPoint</Application>
  <PresentationFormat>ワイド画面</PresentationFormat>
  <Paragraphs>95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6" baseType="lpstr">
      <vt:lpstr>Adobe Fan Heiti Std B</vt:lpstr>
      <vt:lpstr>HGPｺﾞｼｯｸE</vt:lpstr>
      <vt:lpstr>HGP創英角ｺﾞｼｯｸUB</vt:lpstr>
      <vt:lpstr>HGP創英角ﾎﾟｯﾌﾟ体</vt:lpstr>
      <vt:lpstr>HG丸ｺﾞｼｯｸM-PRO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桑名市役所</dc:creator>
  <cp:lastModifiedBy>桑名市役所</cp:lastModifiedBy>
  <cp:revision>55</cp:revision>
  <cp:lastPrinted>2018-03-15T01:46:52Z</cp:lastPrinted>
  <dcterms:created xsi:type="dcterms:W3CDTF">2018-02-16T06:19:58Z</dcterms:created>
  <dcterms:modified xsi:type="dcterms:W3CDTF">2018-03-16T01:59:23Z</dcterms:modified>
</cp:coreProperties>
</file>