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6" r:id="rId3"/>
    <p:sldId id="287" r:id="rId4"/>
    <p:sldId id="291" r:id="rId5"/>
    <p:sldId id="302" r:id="rId6"/>
    <p:sldId id="303" r:id="rId7"/>
    <p:sldId id="293" r:id="rId8"/>
    <p:sldId id="306" r:id="rId9"/>
    <p:sldId id="307" r:id="rId10"/>
    <p:sldId id="301" r:id="rId11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CCCCFF"/>
    <a:srgbClr val="FF99CC"/>
    <a:srgbClr val="6666FF"/>
    <a:srgbClr val="4D7620"/>
    <a:srgbClr val="99CC00"/>
    <a:srgbClr val="A1FF43"/>
    <a:srgbClr val="CCFF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D2FF5-AE85-4A4B-80BD-5960736D2083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E2FDB-C4FB-4036-ABF8-4D91FFF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3057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88D6EC-08BD-48B1-B9AC-7FC65320FD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46467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97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08275"/>
            <a:ext cx="7772400" cy="720725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89363"/>
            <a:ext cx="6400800" cy="911225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506788" y="5084763"/>
            <a:ext cx="2133600" cy="288925"/>
          </a:xfrm>
        </p:spPr>
        <p:txBody>
          <a:bodyPr/>
          <a:lstStyle>
            <a:lvl1pPr algn="ctr">
              <a:defRPr sz="1400"/>
            </a:lvl1pPr>
          </a:lstStyle>
          <a:p>
            <a:fld id="{1E3C1B12-7593-4BE2-BE0E-C8DCB19B4BE8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5453063"/>
            <a:ext cx="2895600" cy="288925"/>
          </a:xfrm>
        </p:spPr>
        <p:txBody>
          <a:bodyPr/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 rot="10800000" flipV="1">
            <a:off x="688975" y="3502025"/>
            <a:ext cx="7769225" cy="71438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gray">
          <a:xfrm>
            <a:off x="0" y="0"/>
            <a:ext cx="9144000" cy="836613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gray">
          <a:xfrm>
            <a:off x="3973513" y="457200"/>
            <a:ext cx="5170487" cy="381000"/>
          </a:xfrm>
          <a:prstGeom prst="rect">
            <a:avLst/>
          </a:prstGeom>
          <a:solidFill>
            <a:srgbClr val="CC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gray">
          <a:xfrm>
            <a:off x="1182688" y="476250"/>
            <a:ext cx="2825750" cy="361950"/>
          </a:xfrm>
          <a:prstGeom prst="rect">
            <a:avLst/>
          </a:prstGeom>
          <a:solidFill>
            <a:srgbClr val="B0FF6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gray">
          <a:xfrm>
            <a:off x="3973513" y="185738"/>
            <a:ext cx="5170487" cy="271462"/>
          </a:xfrm>
          <a:prstGeom prst="rect">
            <a:avLst/>
          </a:prstGeom>
          <a:solidFill>
            <a:srgbClr val="B0FF6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gray">
          <a:xfrm>
            <a:off x="0" y="765175"/>
            <a:ext cx="9144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16C9B0-7D32-47A5-8CD6-F92D5C6717C8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D7BB6-A865-49FC-9F68-D30FF1995A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4582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8463" y="30163"/>
            <a:ext cx="2176462" cy="6096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19075" y="30163"/>
            <a:ext cx="6376988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73E6DE-7801-44C1-861F-DBC35A905002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C8378-A3EE-48C7-B2A5-A139F23B5E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31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E655-04BE-4087-A4AE-51F54438940D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A785D-57EB-4D96-98F2-F78D625D9A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700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40867A-FBAE-40F1-BE04-E205A7B7343E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742A1-1B82-43F8-B436-C5B5C6B979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31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5787F3-1A8F-47F3-97FC-7CC27A4AAC53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D7405-5BDE-4D5E-A260-308991379C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8909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C17CBB-77C4-435F-BC5C-2422E3D4C2F5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EADCA-39E3-4A55-92BD-080F4378EF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793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C03E91-627E-4742-A998-88F29178C662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E55D8-477C-44CE-86DC-A9036738F4B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675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1C87BB-248E-427B-8655-C9AF2A26DF9A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F591C-B5EE-421C-9ADE-7F089A43DD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84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D6A9D3-3267-4829-A76B-69A5CC8273B1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A737B-E2E0-4FFE-903D-C75EC7E07E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771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32CA66-D285-4462-87B6-FB436BB00B99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85167-1C8A-4015-A32A-BF7659BB96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711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0" y="0"/>
            <a:ext cx="9144000" cy="836613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gray">
          <a:xfrm>
            <a:off x="3975100" y="457200"/>
            <a:ext cx="5170488" cy="307975"/>
          </a:xfrm>
          <a:prstGeom prst="rect">
            <a:avLst/>
          </a:prstGeom>
          <a:solidFill>
            <a:srgbClr val="CC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gray">
          <a:xfrm>
            <a:off x="1184275" y="476250"/>
            <a:ext cx="2825750" cy="361950"/>
          </a:xfrm>
          <a:prstGeom prst="rect">
            <a:avLst/>
          </a:prstGeom>
          <a:solidFill>
            <a:srgbClr val="B0FF6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>
            <a:off x="0" y="765175"/>
            <a:ext cx="9144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196975"/>
            <a:ext cx="8229600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gray">
          <a:xfrm flipV="1">
            <a:off x="-7938" y="6742113"/>
            <a:ext cx="9159876" cy="71437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184150" y="6524625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9E16280-16A6-41FD-AE78-A347F7027064}" type="datetime1">
              <a:rPr lang="ja-JP" altLang="en-US" smtClean="0"/>
              <a:t>2020/7/28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24625"/>
            <a:ext cx="2895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826250" y="6524625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FA2381-8E58-40F2-9D0F-1D9559F6F70E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3975100" y="185738"/>
            <a:ext cx="5170488" cy="271462"/>
          </a:xfrm>
          <a:prstGeom prst="rect">
            <a:avLst/>
          </a:prstGeom>
          <a:solidFill>
            <a:srgbClr val="B0FF6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19075" y="30163"/>
            <a:ext cx="870585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343757" y="2132856"/>
            <a:ext cx="8272780" cy="1470025"/>
          </a:xfrm>
        </p:spPr>
        <p:txBody>
          <a:bodyPr>
            <a:noAutofit/>
          </a:bodyPr>
          <a:lstStyle/>
          <a:p>
            <a:r>
              <a:rPr lang="ja-JP" altLang="en-US" sz="6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投票率の</a:t>
            </a:r>
            <a:r>
              <a:rPr lang="ja-JP" altLang="en-US" sz="6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向上</a:t>
            </a:r>
            <a:r>
              <a:rPr lang="ja-JP" altLang="en-US" sz="36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を目指して</a:t>
            </a:r>
            <a:endParaRPr kumimoji="1" lang="ja-JP" altLang="en-US" sz="3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475656" y="4581128"/>
            <a:ext cx="5756394" cy="1800200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選挙改革プロジェクト </a:t>
            </a:r>
            <a:r>
              <a:rPr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普及啓発チーム</a:t>
            </a:r>
            <a:endParaRPr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 秘書広報課　水谷　雅信</a:t>
            </a:r>
            <a:endParaRPr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 財 政 課　  吉田  奈稚子</a:t>
            </a:r>
            <a:endParaRPr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 秘書広報課　伊藤  和樹</a:t>
            </a:r>
            <a:endParaRPr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楕円 7"/>
          <p:cNvSpPr/>
          <p:nvPr/>
        </p:nvSpPr>
        <p:spPr>
          <a:xfrm>
            <a:off x="327773" y="1363435"/>
            <a:ext cx="936104" cy="864096"/>
          </a:xfrm>
          <a:prstGeom prst="ellipse">
            <a:avLst/>
          </a:prstGeom>
          <a:solidFill>
            <a:srgbClr val="92D050"/>
          </a:solidFill>
          <a:ln>
            <a:solidFill>
              <a:srgbClr val="4D7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bg1"/>
                </a:solidFill>
              </a:rPr>
              <a:t>選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9" name="楕円 8"/>
          <p:cNvSpPr/>
          <p:nvPr/>
        </p:nvSpPr>
        <p:spPr>
          <a:xfrm>
            <a:off x="1131307" y="1363435"/>
            <a:ext cx="936104" cy="864096"/>
          </a:xfrm>
          <a:prstGeom prst="ellipse">
            <a:avLst/>
          </a:prstGeom>
          <a:solidFill>
            <a:srgbClr val="92D050"/>
          </a:solidFill>
          <a:ln>
            <a:solidFill>
              <a:srgbClr val="4D7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</a:rPr>
              <a:t>挙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0" name="楕円 9"/>
          <p:cNvSpPr/>
          <p:nvPr/>
        </p:nvSpPr>
        <p:spPr>
          <a:xfrm>
            <a:off x="1995094" y="1363435"/>
            <a:ext cx="936104" cy="864096"/>
          </a:xfrm>
          <a:prstGeom prst="ellipse">
            <a:avLst/>
          </a:prstGeom>
          <a:solidFill>
            <a:srgbClr val="92D050"/>
          </a:solidFill>
          <a:ln>
            <a:solidFill>
              <a:srgbClr val="4D7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</a:rPr>
              <a:t>改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2874851" y="1363435"/>
            <a:ext cx="936104" cy="864096"/>
          </a:xfrm>
          <a:prstGeom prst="ellipse">
            <a:avLst/>
          </a:prstGeom>
          <a:solidFill>
            <a:srgbClr val="92D050"/>
          </a:solidFill>
          <a:ln>
            <a:solidFill>
              <a:srgbClr val="4D7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</a:rPr>
              <a:t>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83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785D-57EB-4D96-98F2-F78D625D9A18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7" name="タイトル 1"/>
          <p:cNvSpPr txBox="1">
            <a:spLocks/>
          </p:cNvSpPr>
          <p:nvPr/>
        </p:nvSpPr>
        <p:spPr bwMode="gray">
          <a:xfrm>
            <a:off x="323528" y="1265"/>
            <a:ext cx="8241357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 smtClean="0">
                <a:solidFill>
                  <a:srgbClr val="6666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効　果</a:t>
            </a:r>
            <a:endParaRPr lang="ja-JP" altLang="en-US" dirty="0">
              <a:solidFill>
                <a:srgbClr val="6666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5394" y="4083367"/>
            <a:ext cx="7920880" cy="2492990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2400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中学生、卒業生、そして</a:t>
            </a:r>
            <a:r>
              <a:rPr lang="en-US" altLang="ja-JP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18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歳代の大人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まで・・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選挙そのものに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“関心”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を持ってもらえる</a:t>
            </a:r>
            <a:endParaRPr lang="en-US" altLang="ja-JP" sz="2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18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歳代の各世代別投票率</a:t>
            </a:r>
            <a:endParaRPr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lang="ja-JP" altLang="en-US" sz="3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３</a:t>
            </a:r>
            <a:r>
              <a:rPr lang="ja-JP" altLang="en-US" sz="36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％</a:t>
            </a:r>
            <a:r>
              <a:rPr lang="en-US" altLang="ja-JP" sz="36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up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を目指す</a:t>
            </a:r>
            <a:endParaRPr lang="en-US" altLang="ja-JP" sz="2400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3898801" y="3243649"/>
            <a:ext cx="1081347" cy="5930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38" y="3068960"/>
            <a:ext cx="1298119" cy="973589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625394" y="908720"/>
            <a:ext cx="8097341" cy="2069336"/>
          </a:xfrm>
          <a:prstGeom prst="round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①</a:t>
            </a:r>
            <a:r>
              <a:rPr lang="ja-JP" altLang="en-US" sz="200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有権者からみて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年下の宣伝効果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/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</a:t>
            </a:r>
            <a:endParaRPr lang="en-US" altLang="ja-JP" sz="2400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/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子どもの声</a:t>
            </a:r>
            <a:r>
              <a:rPr lang="ja-JP" altLang="en-US" sz="200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による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宣伝効果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/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2400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/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中学生</a:t>
            </a:r>
            <a:r>
              <a:rPr lang="ja-JP" altLang="en-US" sz="200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選挙関心度の向上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996952"/>
            <a:ext cx="1086415" cy="1086415"/>
          </a:xfrm>
          <a:prstGeom prst="rect">
            <a:avLst/>
          </a:prstGeom>
          <a:solidFill>
            <a:srgbClr val="FFFFCC"/>
          </a:solidFill>
        </p:spPr>
      </p:pic>
      <p:sp>
        <p:nvSpPr>
          <p:cNvPr id="14" name="左矢印 13"/>
          <p:cNvSpPr/>
          <p:nvPr/>
        </p:nvSpPr>
        <p:spPr>
          <a:xfrm rot="7437639">
            <a:off x="5800908" y="5839614"/>
            <a:ext cx="978408" cy="484632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76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075" y="30163"/>
            <a:ext cx="8241357" cy="69215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 国 の 状 況</a:t>
            </a:r>
            <a:endParaRPr kumimoji="1" lang="ja-JP" altLang="en-US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785D-57EB-4D96-98F2-F78D625D9A18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87824" y="321297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総務省の全国の課題</a:t>
            </a:r>
            <a:endParaRPr kumimoji="1" lang="en-US" altLang="ja-JP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940617"/>
            <a:ext cx="5896198" cy="567935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851097" y="6386125"/>
            <a:ext cx="137708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出典：総務省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62370" y="1846380"/>
            <a:ext cx="2986202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平成２年～平成２９年</a:t>
            </a:r>
            <a:endParaRPr lang="en-US" altLang="ja-JP" sz="2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約３０年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で、</a:t>
            </a:r>
            <a:endParaRPr lang="en-US" altLang="ja-JP" sz="2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2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投票率が</a:t>
            </a:r>
            <a:r>
              <a:rPr lang="ja-JP" altLang="en-US" sz="28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急落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2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680815" y="1916832"/>
            <a:ext cx="554062" cy="22322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471736" y="5869575"/>
            <a:ext cx="401662" cy="5124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47936" y="2168434"/>
            <a:ext cx="497093" cy="220505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5495786" y="4005064"/>
            <a:ext cx="453673" cy="172819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2833215" y="5840915"/>
            <a:ext cx="401662" cy="5124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495786" y="5805264"/>
            <a:ext cx="372358" cy="5124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62370" y="4149080"/>
            <a:ext cx="298620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特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</a:t>
            </a:r>
            <a:endParaRPr lang="en-US" altLang="ja-JP" sz="2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２０～４０歳代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endParaRPr lang="en-US" altLang="ja-JP" sz="2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落ち幅が顕著　</a:t>
            </a:r>
            <a:endParaRPr kumimoji="1" lang="en-US" altLang="ja-JP" sz="2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99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075" y="30163"/>
            <a:ext cx="8241357" cy="69215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桑名市の状況</a:t>
            </a:r>
            <a:endParaRPr kumimoji="1" lang="ja-JP" altLang="en-US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785D-57EB-4D96-98F2-F78D625D9A18}" type="slidenum">
              <a:rPr lang="en-US" altLang="ja-JP" smtClean="0"/>
              <a:pPr/>
              <a:t>2</a:t>
            </a:fld>
            <a:endParaRPr lang="en-US" altLang="ja-JP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517671"/>
              </p:ext>
            </p:extLst>
          </p:nvPr>
        </p:nvGraphicFramePr>
        <p:xfrm>
          <a:off x="251520" y="1340768"/>
          <a:ext cx="8531218" cy="453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ワークシート" r:id="rId3" imgW="11534843" imgH="3343397" progId="Excel.Sheet.12">
                  <p:embed/>
                </p:oleObj>
              </mc:Choice>
              <mc:Fallback>
                <p:oleObj name="ワークシート" r:id="rId3" imgW="11534843" imgH="3343397" progId="Excel.Sheet.12">
                  <p:embed/>
                  <p:pic>
                    <p:nvPicPr>
                      <p:cNvPr id="3" name="オブジェクト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1340768"/>
                        <a:ext cx="8531218" cy="453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835696" y="2348880"/>
            <a:ext cx="720080" cy="12241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347864" y="2348880"/>
            <a:ext cx="720080" cy="15841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26730" y="5499463"/>
            <a:ext cx="744870" cy="3982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8014496" y="2368575"/>
            <a:ext cx="720080" cy="15841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466210" y="2357622"/>
            <a:ext cx="720080" cy="15841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927985" y="2357622"/>
            <a:ext cx="720080" cy="15841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229541" y="2357622"/>
            <a:ext cx="720080" cy="15841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8003594" y="5479030"/>
            <a:ext cx="744870" cy="3982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444208" y="5445224"/>
            <a:ext cx="744870" cy="3982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3395082" y="5479030"/>
            <a:ext cx="744870" cy="3982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4932040" y="5445224"/>
            <a:ext cx="744870" cy="3982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1810906" y="5479030"/>
            <a:ext cx="744870" cy="3982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7503" y="836712"/>
            <a:ext cx="4820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直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近</a:t>
            </a:r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投票率</a:t>
            </a:r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を比較してみると・・・</a:t>
            </a:r>
            <a:endParaRPr kumimoji="1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43239" y="6031671"/>
            <a:ext cx="3254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出典：総務課　「議題・課題等提案」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上下矢印 4"/>
          <p:cNvSpPr/>
          <p:nvPr/>
        </p:nvSpPr>
        <p:spPr>
          <a:xfrm>
            <a:off x="1918597" y="3573016"/>
            <a:ext cx="240467" cy="1863623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上下矢印 31"/>
          <p:cNvSpPr/>
          <p:nvPr/>
        </p:nvSpPr>
        <p:spPr>
          <a:xfrm>
            <a:off x="3448061" y="3933056"/>
            <a:ext cx="235666" cy="1512168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上下矢印 42"/>
          <p:cNvSpPr/>
          <p:nvPr/>
        </p:nvSpPr>
        <p:spPr>
          <a:xfrm>
            <a:off x="5068809" y="3941798"/>
            <a:ext cx="235666" cy="1512168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上下矢印 43"/>
          <p:cNvSpPr/>
          <p:nvPr/>
        </p:nvSpPr>
        <p:spPr>
          <a:xfrm>
            <a:off x="6571724" y="3941798"/>
            <a:ext cx="235666" cy="1512168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上下矢印 44"/>
          <p:cNvSpPr/>
          <p:nvPr/>
        </p:nvSpPr>
        <p:spPr>
          <a:xfrm>
            <a:off x="8136449" y="3924471"/>
            <a:ext cx="256948" cy="1512168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5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075" y="30163"/>
            <a:ext cx="8241357" cy="69215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　題</a:t>
            </a:r>
            <a:endParaRPr kumimoji="1" lang="ja-JP" altLang="en-US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785D-57EB-4D96-98F2-F78D625D9A18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64202" y="6293792"/>
            <a:ext cx="7010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そもそ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も</a:t>
            </a:r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選挙って国民が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勝ち得た権利</a:t>
            </a:r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ではなかったか・・・</a:t>
            </a:r>
            <a:endParaRPr kumimoji="1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6154" y="880023"/>
            <a:ext cx="572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そもそもなぜ、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投票率の向上</a:t>
            </a:r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が必要か・・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endParaRPr kumimoji="1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23528" y="1316074"/>
            <a:ext cx="8496606" cy="2622476"/>
          </a:xfrm>
          <a:prstGeom prst="round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1889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年（明治</a:t>
            </a:r>
            <a:r>
              <a:rPr lang="en-US" altLang="ja-JP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22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年）</a:t>
            </a:r>
            <a:endParaRPr lang="en-US" altLang="ja-JP" dirty="0">
              <a:solidFill>
                <a:srgbClr val="333333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直接国税を</a:t>
            </a:r>
            <a:r>
              <a:rPr lang="en-US" altLang="ja-JP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lang="ja-JP" altLang="en-US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円以上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納める</a:t>
            </a:r>
            <a:r>
              <a: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歳以上の男子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約１</a:t>
            </a:r>
            <a:r>
              <a: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%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男子のみ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制限選挙</a:t>
            </a:r>
            <a:r>
              <a:rPr lang="ja-JP" altLang="en-US" dirty="0" smtClean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lang="en-US" altLang="ja-JP" dirty="0" smtClean="0">
              <a:solidFill>
                <a:srgbClr val="333333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ja-JP" altLang="en-US" dirty="0">
              <a:solidFill>
                <a:srgbClr val="333333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1900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年（明治</a:t>
            </a:r>
            <a:r>
              <a:rPr lang="en-US" altLang="ja-JP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33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年）</a:t>
            </a:r>
          </a:p>
          <a:p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直接国税を</a:t>
            </a:r>
            <a:r>
              <a:rPr lang="en-US" altLang="ja-JP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円以上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納める</a:t>
            </a:r>
            <a:r>
              <a: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歳以上の男子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約２</a:t>
            </a:r>
            <a:r>
              <a: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%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男子のみ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制限選挙）</a:t>
            </a:r>
          </a:p>
          <a:p>
            <a:endParaRPr lang="en-US" altLang="ja-JP" dirty="0" smtClean="0">
              <a:solidFill>
                <a:srgbClr val="333333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dirty="0" smtClean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1919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年（大正</a:t>
            </a:r>
            <a:r>
              <a:rPr lang="en-US" altLang="ja-JP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年）</a:t>
            </a:r>
          </a:p>
          <a:p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直接国税を</a:t>
            </a:r>
            <a:r>
              <a:rPr lang="en-US" altLang="ja-JP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円以上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納める</a:t>
            </a:r>
            <a:r>
              <a: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歳以上の男子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約５</a:t>
            </a:r>
            <a:r>
              <a: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%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男子のみ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制限選挙）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95536" y="4006778"/>
            <a:ext cx="8352590" cy="1078406"/>
          </a:xfrm>
          <a:prstGeom prst="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1925</a:t>
            </a:r>
            <a:r>
              <a:rPr lang="ja-JP" altLang="en-US" dirty="0" smtClean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年（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大正</a:t>
            </a:r>
            <a:r>
              <a:rPr lang="en-US" altLang="ja-JP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年）</a:t>
            </a:r>
          </a:p>
          <a:p>
            <a:pPr algn="ctr"/>
            <a:r>
              <a:rPr lang="en-US" altLang="ja-JP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歳以上の</a:t>
            </a:r>
            <a:r>
              <a:rPr lang="ja-JP" altLang="en-US" dirty="0" smtClean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男子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約</a:t>
            </a:r>
            <a:r>
              <a: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</a:t>
            </a:r>
            <a:r>
              <a:rPr lang="en-US" altLang="ja-JP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%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男子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の普通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</a:t>
            </a:r>
            <a:r>
              <a:rPr lang="ja-JP" altLang="en-US" dirty="0" smtClean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lang="ja-JP" altLang="en-US" dirty="0">
              <a:solidFill>
                <a:srgbClr val="333333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95536" y="5157192"/>
            <a:ext cx="8352590" cy="1142135"/>
          </a:xfrm>
          <a:prstGeom prst="rect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1945</a:t>
            </a:r>
            <a:r>
              <a:rPr lang="ja-JP" altLang="en-US" dirty="0" smtClean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年（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昭和</a:t>
            </a:r>
            <a:r>
              <a:rPr lang="en-US" altLang="ja-JP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</a:t>
            </a:r>
            <a:r>
              <a:rPr lang="ja-JP" altLang="en-US" dirty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年）</a:t>
            </a:r>
          </a:p>
          <a:p>
            <a:pPr algn="ctr"/>
            <a:r>
              <a:rPr lang="en-US" altLang="ja-JP" sz="2400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</a:t>
            </a:r>
            <a:r>
              <a:rPr lang="ja-JP" altLang="en-US" sz="2400" dirty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歳以上の</a:t>
            </a:r>
            <a:r>
              <a:rPr lang="ja-JP" altLang="en-US" sz="2400" dirty="0" smtClean="0">
                <a:solidFill>
                  <a:srgbClr val="FF040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男女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（約</a:t>
            </a:r>
            <a:r>
              <a:rPr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</a:t>
            </a:r>
            <a:r>
              <a:rPr lang="en-US" altLang="ja-JP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%</a:t>
            </a:r>
            <a:r>
              <a:rPr lang="ja-JP" altLang="en-US" dirty="0" smtClean="0">
                <a:solidFill>
                  <a:srgbClr val="33333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男女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の普通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lang="ja-JP" altLang="en-US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087199" y="3831827"/>
            <a:ext cx="484632" cy="2825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4067944" y="5040135"/>
            <a:ext cx="484632" cy="2825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40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075" y="30163"/>
            <a:ext cx="8241357" cy="69215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　題</a:t>
            </a:r>
            <a:endParaRPr kumimoji="1" lang="ja-JP" altLang="en-US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785D-57EB-4D96-98F2-F78D625D9A18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1203647"/>
            <a:ext cx="8064896" cy="5078313"/>
          </a:xfrm>
          <a:prstGeom prst="rect">
            <a:avLst/>
          </a:prstGeom>
          <a:noFill/>
          <a:ln w="31750">
            <a:solidFill>
              <a:schemeClr val="accent1">
                <a:shade val="50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ＬＩＮＥリサーチ　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選挙に行かない理由「予定があった／急用が入った」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最も多い結果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に～</a:t>
            </a:r>
            <a:endParaRPr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デジタルニュース　　　　　　　　　　　　　　　　　　　　　　　　　　　　　　　　　　　　　</a:t>
            </a:r>
            <a:r>
              <a:rPr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2019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</a:p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ＬＩＮＥ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リサーチは８月１日、７月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21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日に行われた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回参議院議員選挙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について同社アンケートモニターを対象にアンケートを実施し、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選挙に行かなかった回答者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（５１３サンプル）のうち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・９％が「予定があった／急用が入った」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と回答したことが分かった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選挙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に行かなかった理由を年代別でみると、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代は「予定があった／急用が入った」が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25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・６％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、次いで「時間がない／忙しい」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16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・６％、「住民票と違うところに住んでいる」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・１％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2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代では「予定があった／急用が入った」が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・９％、次いで「時間がない／忙しい」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・６％、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「住民票と違うところに住んでいる」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５％と、若年世代では「住民票と違うところに住んでいる」回答する人が増えており、進学・就職を機に転居したが、住民票を移していないために「投票券が届かなかった」「今の居住地で投票ができなかった」という問題が発生している可能性が、選挙への参加を遠ざけた要因として上げられている。</a:t>
            </a:r>
          </a:p>
          <a:p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2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</a:t>
            </a:r>
            <a:r>
              <a:rPr lang="ja-JP" altLang="en-US" sz="12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代では「予定があった／急用が入った」</a:t>
            </a:r>
            <a:r>
              <a:rPr lang="en-US" altLang="ja-JP" sz="12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27</a:t>
            </a:r>
            <a:r>
              <a:rPr lang="ja-JP" altLang="en-US" sz="12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・４％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最も多く、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「選挙や政治に興味がない」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・３％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、「選挙や政治がよくわからない」９・８％であった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2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40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代では「予定があった／急用が入った」が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34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・１％とほかの世代よりも高い結果となった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、次いで「投票したい候補者／政党がいない」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・３％、「選挙や政治に興味がない」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７％であった。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代は「予定があった／急用が入った」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29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・５％が多く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、次いで「投票する意味がない／しても変わらない」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・８％、「体調不良」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・２％となった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2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60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代では「体調不良」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・４％が最も多く、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「予定があった／急用が入った」と「投票する意味がない／しても変わらない」が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・３％で同率となった。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</a:t>
            </a:r>
            <a:r>
              <a:rPr lang="ja-JP" altLang="en-US" sz="12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60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代では選挙・政治に対するあきらめの様相がみえる結果で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あった。</a:t>
            </a:r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512" y="827420"/>
            <a:ext cx="333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しか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</a:t>
            </a:r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現実は・・・</a:t>
            </a:r>
            <a:endParaRPr lang="en-US" altLang="ja-JP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940152" y="6317617"/>
            <a:ext cx="3330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出典：株式会社　文化通信社</a:t>
            </a:r>
            <a:endParaRPr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6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075" y="30163"/>
            <a:ext cx="8241357" cy="69215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　題</a:t>
            </a:r>
            <a:endParaRPr kumimoji="1" lang="ja-JP" altLang="en-US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785D-57EB-4D96-98F2-F78D625D9A18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11" name="上下矢印 10"/>
          <p:cNvSpPr/>
          <p:nvPr/>
        </p:nvSpPr>
        <p:spPr>
          <a:xfrm>
            <a:off x="4216606" y="2902725"/>
            <a:ext cx="246293" cy="39197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453561" y="992995"/>
            <a:ext cx="4009338" cy="962757"/>
          </a:xfrm>
          <a:prstGeom prst="round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</a:t>
            </a:r>
            <a:r>
              <a:rPr kumimoji="1"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そもそも国民が</a:t>
            </a:r>
            <a:r>
              <a:rPr kumimoji="1"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勝ち得た権利</a:t>
            </a:r>
            <a:endParaRPr kumimoji="1" lang="ja-JP" altLang="en-US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53561" y="2636912"/>
            <a:ext cx="4009338" cy="962757"/>
          </a:xfrm>
          <a:prstGeom prst="round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kumimoji="1" lang="en-US" altLang="ja-JP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代の有権者は</a:t>
            </a:r>
            <a:endParaRPr lang="en-US" altLang="ja-JP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ja-JP" altLang="en-US" sz="2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「予定・急用」優先</a:t>
            </a:r>
            <a:endParaRPr lang="en-US" altLang="ja-JP" sz="2000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上下矢印 5"/>
          <p:cNvSpPr/>
          <p:nvPr/>
        </p:nvSpPr>
        <p:spPr>
          <a:xfrm>
            <a:off x="2215914" y="1916832"/>
            <a:ext cx="484632" cy="720080"/>
          </a:xfrm>
          <a:prstGeom prst="up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3419872" y="2060848"/>
            <a:ext cx="1600400" cy="49482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5051714" y="1879688"/>
            <a:ext cx="4009338" cy="1103205"/>
          </a:xfrm>
          <a:prstGeom prst="roundRect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</a:t>
            </a:r>
            <a:r>
              <a:rPr lang="ja-JP" altLang="en-US" sz="20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政治</a:t>
            </a:r>
            <a:r>
              <a:rPr lang="ja-JP" altLang="en-US" sz="2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に関心がない」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</a:t>
            </a:r>
            <a:endParaRPr lang="en-US" altLang="ja-JP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</a:t>
            </a:r>
            <a:r>
              <a:rPr lang="ja-JP" altLang="en-US" sz="2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「選挙いかない」</a:t>
            </a:r>
            <a:endParaRPr lang="en-US" altLang="ja-JP" sz="2000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右矢印 17"/>
          <p:cNvSpPr/>
          <p:nvPr/>
        </p:nvSpPr>
        <p:spPr>
          <a:xfrm rot="5400000">
            <a:off x="6825217" y="2987563"/>
            <a:ext cx="462330" cy="49482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5104058" y="3480659"/>
            <a:ext cx="3932438" cy="1388501"/>
          </a:xfrm>
          <a:prstGeom prst="roundRect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未来</a:t>
            </a:r>
            <a:r>
              <a:rPr lang="ja-JP" altLang="en-US" sz="2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を創る人（政治家）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</a:t>
            </a:r>
            <a:endParaRPr lang="en-US" altLang="ja-JP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知らない人（投票していない）</a:t>
            </a:r>
            <a:endParaRPr lang="en-US" altLang="ja-JP" sz="2000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813124" y="4143184"/>
            <a:ext cx="3526628" cy="2381441"/>
          </a:xfrm>
          <a:prstGeom prst="wedgeRoundRectCallout">
            <a:avLst>
              <a:gd name="adj1" fmla="val 105600"/>
              <a:gd name="adj2" fmla="val -108679"/>
              <a:gd name="adj3" fmla="val 16667"/>
            </a:avLst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u="sng" dirty="0" smtClean="0">
                <a:solidFill>
                  <a:schemeClr val="tx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行　政</a:t>
            </a:r>
            <a:endParaRPr kumimoji="1" lang="en-US" altLang="ja-JP" sz="2400" u="sng" dirty="0" smtClean="0">
              <a:solidFill>
                <a:schemeClr val="tx2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dirty="0" smtClean="0">
              <a:solidFill>
                <a:schemeClr val="tx2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選挙そのものに</a:t>
            </a:r>
            <a:r>
              <a:rPr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“関心”</a:t>
            </a:r>
            <a:r>
              <a:rPr lang="ja-JP" altLang="en-US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 </a:t>
            </a:r>
            <a:endParaRPr lang="en-US" altLang="ja-JP" sz="20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持ってもらう仕組みを創る</a:t>
            </a:r>
            <a:endParaRPr lang="en-US" altLang="ja-JP" sz="20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dirty="0">
              <a:solidFill>
                <a:schemeClr val="tx2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爆発 1 2"/>
          <p:cNvSpPr/>
          <p:nvPr/>
        </p:nvSpPr>
        <p:spPr>
          <a:xfrm>
            <a:off x="5724128" y="4509120"/>
            <a:ext cx="2736304" cy="1471287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不満・不安</a:t>
            </a:r>
            <a:endParaRPr lang="en-US" altLang="ja-JP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23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075" y="30163"/>
            <a:ext cx="8241357" cy="69215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議　論</a:t>
            </a:r>
            <a:endParaRPr kumimoji="1" lang="ja-JP" altLang="en-US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785D-57EB-4D96-98F2-F78D625D9A18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9592" y="2204864"/>
            <a:ext cx="6768752" cy="2808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356992"/>
            <a:ext cx="4032448" cy="3024336"/>
          </a:xfrm>
          <a:prstGeom prst="rect">
            <a:avLst/>
          </a:prstGeom>
          <a:effectLst>
            <a:softEdge rad="139700"/>
          </a:effectLst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83" y="991897"/>
            <a:ext cx="4170627" cy="3127970"/>
          </a:xfrm>
          <a:prstGeom prst="rect">
            <a:avLst/>
          </a:prstGeom>
          <a:effectLst>
            <a:softEdge rad="165100"/>
          </a:effectLst>
        </p:spPr>
      </p:pic>
    </p:spTree>
    <p:extLst>
      <p:ext uri="{BB962C8B-B14F-4D97-AF65-F5344CB8AC3E}">
        <p14:creationId xmlns:p14="http://schemas.microsoft.com/office/powerpoint/2010/main" val="38112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メモ 17"/>
          <p:cNvSpPr/>
          <p:nvPr/>
        </p:nvSpPr>
        <p:spPr>
          <a:xfrm>
            <a:off x="2195736" y="1792647"/>
            <a:ext cx="5040560" cy="4847446"/>
          </a:xfrm>
          <a:prstGeom prst="foldedCorner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785D-57EB-4D96-98F2-F78D625D9A18}" type="slidenum">
              <a:rPr lang="en-US" altLang="ja-JP" smtClean="0"/>
              <a:pPr/>
              <a:t>7</a:t>
            </a:fld>
            <a:endParaRPr lang="en-US" altLang="ja-JP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746" y="3602668"/>
            <a:ext cx="2468200" cy="2607532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2443636" y="189769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私たちの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先輩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1509" y="2743051"/>
            <a:ext cx="40324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私たちの未来のため・・・</a:t>
            </a:r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選挙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に行ってください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820" y="4540421"/>
            <a:ext cx="1356601" cy="1048552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749846" y="6270761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〇〇中学校 生徒一同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447" y="807762"/>
            <a:ext cx="9068759" cy="9848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①中学校別　投票啓発ポスターの作成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</a:t>
            </a:r>
            <a:r>
              <a:rPr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中学生の未来のため選挙に行ってほしい」</a:t>
            </a:r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と啓発するポスターに中学生が画像（写真）を提供。学区内で中学生が自ら掲示依頼を行う。　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219075" y="30163"/>
            <a:ext cx="8241357" cy="69215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　案　①</a:t>
            </a:r>
            <a:endParaRPr kumimoji="1" lang="ja-JP" altLang="en-US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057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785D-57EB-4D96-98F2-F78D625D9A18}" type="slidenum">
              <a:rPr lang="en-US" altLang="ja-JP" smtClean="0"/>
              <a:pPr/>
              <a:t>8</a:t>
            </a:fld>
            <a:endParaRPr lang="en-US" altLang="ja-JP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245" y="2928026"/>
            <a:ext cx="4151917" cy="3669326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175706" y="2367727"/>
            <a:ext cx="29277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〇〇中学校</a:t>
            </a:r>
            <a:endParaRPr lang="en-US" altLang="ja-JP" sz="2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の生徒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ですっ！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本日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○○選挙の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投票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たちの</a:t>
            </a:r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未来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のため、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ぜひ</a:t>
            </a:r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投票に行って</a:t>
            </a:r>
            <a:endParaRPr lang="en-US" altLang="ja-JP" sz="2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ください！</a:t>
            </a: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 flipV="1">
            <a:off x="6172248" y="4523454"/>
            <a:ext cx="2504208" cy="849762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403911" y="4388041"/>
            <a:ext cx="2165141" cy="812272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6117022" y="1557296"/>
            <a:ext cx="2016223" cy="900046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456343" y="1732523"/>
            <a:ext cx="2060279" cy="941187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6574477" y="2302154"/>
            <a:ext cx="40324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▲▲中学校</a:t>
            </a:r>
            <a:endParaRPr lang="en-US" altLang="ja-JP" sz="2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の生徒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ですっ！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本日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○○選挙の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投票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たちの</a:t>
            </a:r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未来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のため、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ぜひ</a:t>
            </a:r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投票に行って</a:t>
            </a:r>
            <a:endParaRPr lang="en-US" altLang="ja-JP" sz="2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ください！</a:t>
            </a: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9927" y="835344"/>
            <a:ext cx="9068759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②中学校生による投票啓発アナウンス活動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中学生による</a:t>
            </a:r>
            <a:r>
              <a:rPr lang="ja-JP" altLang="en-US" sz="20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選挙啓発広報車用エンドレステープ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の作成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219075" y="30163"/>
            <a:ext cx="8241357" cy="69215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　案　②</a:t>
            </a:r>
            <a:endParaRPr kumimoji="1" lang="ja-JP" altLang="en-US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75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-natural7">
  <a:themeElements>
    <a:clrScheme name="s-natural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-natural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natural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natural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natural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natural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natural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natural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natural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natural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natural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natural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natural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3822</TotalTime>
  <Words>321</Words>
  <Application>Microsoft Office PowerPoint</Application>
  <PresentationFormat>画面に合わせる (4:3)</PresentationFormat>
  <Paragraphs>119</Paragraphs>
  <Slides>10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BIZ UDゴシック</vt:lpstr>
      <vt:lpstr>HG丸ｺﾞｼｯｸM-PRO</vt:lpstr>
      <vt:lpstr>Meiryo UI</vt:lpstr>
      <vt:lpstr>ＭＳ Ｐゴシック</vt:lpstr>
      <vt:lpstr>ＭＳ Ｐ明朝</vt:lpstr>
      <vt:lpstr>Arial</vt:lpstr>
      <vt:lpstr>s-natural7</vt:lpstr>
      <vt:lpstr>ワークシート</vt:lpstr>
      <vt:lpstr>投票率の向上を目指して</vt:lpstr>
      <vt:lpstr>全 国 の 状 況</vt:lpstr>
      <vt:lpstr>桑名市の状況</vt:lpstr>
      <vt:lpstr>課　題</vt:lpstr>
      <vt:lpstr>課　題</vt:lpstr>
      <vt:lpstr>課　題</vt:lpstr>
      <vt:lpstr>議　論</vt:lpstr>
      <vt:lpstr>提　案　①</vt:lpstr>
      <vt:lpstr>提　案　②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平成29年度　第1回 桑名市地域公共交通会議</dc:title>
  <dc:creator>桑名市役所</dc:creator>
  <cp:lastModifiedBy>Administrator</cp:lastModifiedBy>
  <cp:revision>239</cp:revision>
  <cp:lastPrinted>2020-03-19T05:59:04Z</cp:lastPrinted>
  <dcterms:created xsi:type="dcterms:W3CDTF">2017-03-14T06:16:49Z</dcterms:created>
  <dcterms:modified xsi:type="dcterms:W3CDTF">2020-07-28T05:18:34Z</dcterms:modified>
</cp:coreProperties>
</file>